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ink/ink1.xml" ContentType="application/inkml+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ink/ink2.xml" ContentType="application/inkml+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38"/>
  </p:notesMasterIdLst>
  <p:sldIdLst>
    <p:sldId id="454" r:id="rId2"/>
    <p:sldId id="490" r:id="rId3"/>
    <p:sldId id="491" r:id="rId4"/>
    <p:sldId id="489" r:id="rId5"/>
    <p:sldId id="460" r:id="rId6"/>
    <p:sldId id="459" r:id="rId7"/>
    <p:sldId id="455" r:id="rId8"/>
    <p:sldId id="477" r:id="rId9"/>
    <p:sldId id="456" r:id="rId10"/>
    <p:sldId id="450" r:id="rId11"/>
    <p:sldId id="458" r:id="rId12"/>
    <p:sldId id="461" r:id="rId13"/>
    <p:sldId id="457" r:id="rId14"/>
    <p:sldId id="462" r:id="rId15"/>
    <p:sldId id="268" r:id="rId16"/>
    <p:sldId id="299" r:id="rId17"/>
    <p:sldId id="269" r:id="rId18"/>
    <p:sldId id="478" r:id="rId19"/>
    <p:sldId id="271" r:id="rId20"/>
    <p:sldId id="272" r:id="rId21"/>
    <p:sldId id="273" r:id="rId22"/>
    <p:sldId id="262" r:id="rId23"/>
    <p:sldId id="301" r:id="rId24"/>
    <p:sldId id="275" r:id="rId25"/>
    <p:sldId id="276" r:id="rId26"/>
    <p:sldId id="307" r:id="rId27"/>
    <p:sldId id="277" r:id="rId28"/>
    <p:sldId id="278" r:id="rId29"/>
    <p:sldId id="481" r:id="rId30"/>
    <p:sldId id="463" r:id="rId31"/>
    <p:sldId id="279" r:id="rId32"/>
    <p:sldId id="280" r:id="rId33"/>
    <p:sldId id="303" r:id="rId34"/>
    <p:sldId id="281" r:id="rId35"/>
    <p:sldId id="282" r:id="rId36"/>
    <p:sldId id="283" r:id="rId37"/>
    <p:sldId id="464" r:id="rId38"/>
    <p:sldId id="474" r:id="rId39"/>
    <p:sldId id="370" r:id="rId40"/>
    <p:sldId id="371" r:id="rId41"/>
    <p:sldId id="372" r:id="rId42"/>
    <p:sldId id="373" r:id="rId43"/>
    <p:sldId id="374" r:id="rId44"/>
    <p:sldId id="376" r:id="rId45"/>
    <p:sldId id="449" r:id="rId46"/>
    <p:sldId id="377" r:id="rId47"/>
    <p:sldId id="378" r:id="rId48"/>
    <p:sldId id="380" r:id="rId49"/>
    <p:sldId id="381" r:id="rId50"/>
    <p:sldId id="382" r:id="rId51"/>
    <p:sldId id="383" r:id="rId52"/>
    <p:sldId id="465" r:id="rId53"/>
    <p:sldId id="468" r:id="rId54"/>
    <p:sldId id="479" r:id="rId55"/>
    <p:sldId id="482" r:id="rId56"/>
    <p:sldId id="480" r:id="rId57"/>
    <p:sldId id="260" r:id="rId58"/>
    <p:sldId id="469" r:id="rId59"/>
    <p:sldId id="451" r:id="rId60"/>
    <p:sldId id="365" r:id="rId61"/>
    <p:sldId id="366" r:id="rId62"/>
    <p:sldId id="367" r:id="rId63"/>
    <p:sldId id="368" r:id="rId64"/>
    <p:sldId id="475" r:id="rId65"/>
    <p:sldId id="485" r:id="rId66"/>
    <p:sldId id="486" r:id="rId67"/>
    <p:sldId id="487" r:id="rId68"/>
    <p:sldId id="484" r:id="rId69"/>
    <p:sldId id="384" r:id="rId70"/>
    <p:sldId id="385" r:id="rId71"/>
    <p:sldId id="386" r:id="rId72"/>
    <p:sldId id="387" r:id="rId73"/>
    <p:sldId id="393" r:id="rId74"/>
    <p:sldId id="471" r:id="rId75"/>
    <p:sldId id="430" r:id="rId76"/>
    <p:sldId id="431" r:id="rId77"/>
    <p:sldId id="432" r:id="rId78"/>
    <p:sldId id="433" r:id="rId79"/>
    <p:sldId id="434" r:id="rId80"/>
    <p:sldId id="435" r:id="rId81"/>
    <p:sldId id="436" r:id="rId82"/>
    <p:sldId id="437" r:id="rId83"/>
    <p:sldId id="472" r:id="rId84"/>
    <p:sldId id="438" r:id="rId85"/>
    <p:sldId id="439" r:id="rId86"/>
    <p:sldId id="440" r:id="rId87"/>
    <p:sldId id="441" r:id="rId88"/>
    <p:sldId id="442" r:id="rId89"/>
    <p:sldId id="443" r:id="rId90"/>
    <p:sldId id="444" r:id="rId91"/>
    <p:sldId id="470" r:id="rId92"/>
    <p:sldId id="394" r:id="rId93"/>
    <p:sldId id="483" r:id="rId94"/>
    <p:sldId id="397" r:id="rId95"/>
    <p:sldId id="398" r:id="rId96"/>
    <p:sldId id="399" r:id="rId97"/>
    <p:sldId id="401" r:id="rId98"/>
    <p:sldId id="402" r:id="rId99"/>
    <p:sldId id="403" r:id="rId100"/>
    <p:sldId id="404" r:id="rId101"/>
    <p:sldId id="492" r:id="rId102"/>
    <p:sldId id="493" r:id="rId103"/>
    <p:sldId id="405" r:id="rId104"/>
    <p:sldId id="406" r:id="rId105"/>
    <p:sldId id="407" r:id="rId106"/>
    <p:sldId id="408" r:id="rId107"/>
    <p:sldId id="409" r:id="rId108"/>
    <p:sldId id="410" r:id="rId109"/>
    <p:sldId id="411" r:id="rId110"/>
    <p:sldId id="412" r:id="rId111"/>
    <p:sldId id="413" r:id="rId112"/>
    <p:sldId id="414" r:id="rId113"/>
    <p:sldId id="415" r:id="rId114"/>
    <p:sldId id="473" r:id="rId115"/>
    <p:sldId id="416" r:id="rId116"/>
    <p:sldId id="417" r:id="rId117"/>
    <p:sldId id="418" r:id="rId118"/>
    <p:sldId id="419" r:id="rId119"/>
    <p:sldId id="420" r:id="rId120"/>
    <p:sldId id="421" r:id="rId121"/>
    <p:sldId id="422" r:id="rId122"/>
    <p:sldId id="423" r:id="rId123"/>
    <p:sldId id="424" r:id="rId124"/>
    <p:sldId id="425" r:id="rId125"/>
    <p:sldId id="426" r:id="rId126"/>
    <p:sldId id="427" r:id="rId127"/>
    <p:sldId id="428" r:id="rId128"/>
    <p:sldId id="429" r:id="rId129"/>
    <p:sldId id="476" r:id="rId130"/>
    <p:sldId id="388" r:id="rId131"/>
    <p:sldId id="389" r:id="rId132"/>
    <p:sldId id="390" r:id="rId133"/>
    <p:sldId id="391" r:id="rId134"/>
    <p:sldId id="392" r:id="rId135"/>
    <p:sldId id="445" r:id="rId136"/>
    <p:sldId id="302" r:id="rId13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0DC219-5EA5-5C44-88B3-379CC85AE7B7}" v="1" dt="2020-09-25T03:36:17.1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03" autoAdjust="0"/>
    <p:restoredTop sz="84238" autoAdjust="0"/>
  </p:normalViewPr>
  <p:slideViewPr>
    <p:cSldViewPr>
      <p:cViewPr varScale="1">
        <p:scale>
          <a:sx n="134" d="100"/>
          <a:sy n="134" d="100"/>
        </p:scale>
        <p:origin x="2898" y="12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ie Gurfinkel" userId="6ee9a164-7b14-49d1-9993-34ef427b8304" providerId="ADAL" clId="{9F4F3CFA-AE3A-FC4C-B6BA-8D17F83392EF}"/>
    <pc:docChg chg="custSel modSld">
      <pc:chgData name="Arie Gurfinkel" userId="6ee9a164-7b14-49d1-9993-34ef427b8304" providerId="ADAL" clId="{9F4F3CFA-AE3A-FC4C-B6BA-8D17F83392EF}" dt="2020-09-25T14:10:08.302" v="1" actId="7634"/>
      <pc:docMkLst>
        <pc:docMk/>
      </pc:docMkLst>
      <pc:sldChg chg="mod modShow">
        <pc:chgData name="Arie Gurfinkel" userId="6ee9a164-7b14-49d1-9993-34ef427b8304" providerId="ADAL" clId="{9F4F3CFA-AE3A-FC4C-B6BA-8D17F83392EF}" dt="2020-09-25T11:26:42.732" v="0" actId="729"/>
        <pc:sldMkLst>
          <pc:docMk/>
          <pc:sldMk cId="3659785330" sldId="363"/>
        </pc:sldMkLst>
      </pc:sldChg>
      <pc:sldChg chg="addSp">
        <pc:chgData name="Arie Gurfinkel" userId="6ee9a164-7b14-49d1-9993-34ef427b8304" providerId="ADAL" clId="{9F4F3CFA-AE3A-FC4C-B6BA-8D17F83392EF}" dt="2020-09-25T14:10:08.302" v="1" actId="7634"/>
        <pc:sldMkLst>
          <pc:docMk/>
          <pc:sldMk cId="3780991229" sldId="388"/>
        </pc:sldMkLst>
        <pc:inkChg chg="add">
          <ac:chgData name="Arie Gurfinkel" userId="6ee9a164-7b14-49d1-9993-34ef427b8304" providerId="ADAL" clId="{9F4F3CFA-AE3A-FC4C-B6BA-8D17F83392EF}" dt="2020-09-25T14:10:08.302" v="1" actId="7634"/>
          <ac:inkMkLst>
            <pc:docMk/>
            <pc:sldMk cId="3780991229" sldId="388"/>
            <ac:inkMk id="2" creationId="{E5415DE4-ADEE-9347-8383-10AAB3F8A733}"/>
          </ac:inkMkLst>
        </pc:inkChg>
      </pc:sldChg>
      <pc:sldChg chg="addSp">
        <pc:chgData name="Arie Gurfinkel" userId="6ee9a164-7b14-49d1-9993-34ef427b8304" providerId="ADAL" clId="{9F4F3CFA-AE3A-FC4C-B6BA-8D17F83392EF}" dt="2020-09-25T14:10:08.302" v="1" actId="7634"/>
        <pc:sldMkLst>
          <pc:docMk/>
          <pc:sldMk cId="1166516737" sldId="390"/>
        </pc:sldMkLst>
        <pc:inkChg chg="add">
          <ac:chgData name="Arie Gurfinkel" userId="6ee9a164-7b14-49d1-9993-34ef427b8304" providerId="ADAL" clId="{9F4F3CFA-AE3A-FC4C-B6BA-8D17F83392EF}" dt="2020-09-25T14:10:08.302" v="1" actId="7634"/>
          <ac:inkMkLst>
            <pc:docMk/>
            <pc:sldMk cId="1166516737" sldId="390"/>
            <ac:inkMk id="2" creationId="{C1115375-D9CB-2541-BF1F-CC0044A14946}"/>
          </ac:inkMkLst>
        </pc:inkChg>
      </pc:sldChg>
      <pc:sldChg chg="addSp">
        <pc:chgData name="Arie Gurfinkel" userId="6ee9a164-7b14-49d1-9993-34ef427b8304" providerId="ADAL" clId="{9F4F3CFA-AE3A-FC4C-B6BA-8D17F83392EF}" dt="2020-09-25T14:10:08.302" v="1" actId="7634"/>
        <pc:sldMkLst>
          <pc:docMk/>
          <pc:sldMk cId="3099496315" sldId="396"/>
        </pc:sldMkLst>
        <pc:inkChg chg="add">
          <ac:chgData name="Arie Gurfinkel" userId="6ee9a164-7b14-49d1-9993-34ef427b8304" providerId="ADAL" clId="{9F4F3CFA-AE3A-FC4C-B6BA-8D17F83392EF}" dt="2020-09-25T14:10:08.302" v="1" actId="7634"/>
          <ac:inkMkLst>
            <pc:docMk/>
            <pc:sldMk cId="3099496315" sldId="396"/>
            <ac:inkMk id="2" creationId="{ECF1E8C0-FBCF-BE42-990B-AC7273E17FC7}"/>
          </ac:inkMkLst>
        </pc:inkChg>
      </pc:sldChg>
      <pc:sldChg chg="addSp">
        <pc:chgData name="Arie Gurfinkel" userId="6ee9a164-7b14-49d1-9993-34ef427b8304" providerId="ADAL" clId="{9F4F3CFA-AE3A-FC4C-B6BA-8D17F83392EF}" dt="2020-09-25T14:10:08.302" v="1" actId="7634"/>
        <pc:sldMkLst>
          <pc:docMk/>
          <pc:sldMk cId="2186667505" sldId="400"/>
        </pc:sldMkLst>
        <pc:inkChg chg="add">
          <ac:chgData name="Arie Gurfinkel" userId="6ee9a164-7b14-49d1-9993-34ef427b8304" providerId="ADAL" clId="{9F4F3CFA-AE3A-FC4C-B6BA-8D17F83392EF}" dt="2020-09-25T14:10:08.302" v="1" actId="7634"/>
          <ac:inkMkLst>
            <pc:docMk/>
            <pc:sldMk cId="2186667505" sldId="400"/>
            <ac:inkMk id="2" creationId="{EC660B94-A574-D244-A95A-9CB9779314B3}"/>
          </ac:inkMkLst>
        </pc:inkChg>
      </pc:sldChg>
    </pc:docChg>
  </pc:docChgLst>
  <pc:docChgLst>
    <pc:chgData name="Arie Gurfinkel" userId="6ee9a164-7b14-49d1-9993-34ef427b8304" providerId="ADAL" clId="{0C0DC219-5EA5-5C44-88B3-379CC85AE7B7}"/>
    <pc:docChg chg="custSel addSld delSld modSld">
      <pc:chgData name="Arie Gurfinkel" userId="6ee9a164-7b14-49d1-9993-34ef427b8304" providerId="ADAL" clId="{0C0DC219-5EA5-5C44-88B3-379CC85AE7B7}" dt="2020-09-25T03:39:09.261" v="39" actId="20577"/>
      <pc:docMkLst>
        <pc:docMk/>
      </pc:docMkLst>
      <pc:sldChg chg="modSp mod">
        <pc:chgData name="Arie Gurfinkel" userId="6ee9a164-7b14-49d1-9993-34ef427b8304" providerId="ADAL" clId="{0C0DC219-5EA5-5C44-88B3-379CC85AE7B7}" dt="2020-09-25T03:39:09.261" v="39" actId="20577"/>
        <pc:sldMkLst>
          <pc:docMk/>
          <pc:sldMk cId="1374295033" sldId="393"/>
        </pc:sldMkLst>
        <pc:spChg chg="mod">
          <ac:chgData name="Arie Gurfinkel" userId="6ee9a164-7b14-49d1-9993-34ef427b8304" providerId="ADAL" clId="{0C0DC219-5EA5-5C44-88B3-379CC85AE7B7}" dt="2020-09-25T03:39:09.261" v="39" actId="20577"/>
          <ac:spMkLst>
            <pc:docMk/>
            <pc:sldMk cId="1374295033" sldId="393"/>
            <ac:spMk id="35843" creationId="{00000000-0000-0000-0000-000000000000}"/>
          </ac:spMkLst>
        </pc:spChg>
      </pc:sldChg>
      <pc:sldChg chg="del">
        <pc:chgData name="Arie Gurfinkel" userId="6ee9a164-7b14-49d1-9993-34ef427b8304" providerId="ADAL" clId="{0C0DC219-5EA5-5C44-88B3-379CC85AE7B7}" dt="2020-09-25T03:36:06.881" v="1" actId="2696"/>
        <pc:sldMkLst>
          <pc:docMk/>
          <pc:sldMk cId="2606859498" sldId="430"/>
        </pc:sldMkLst>
      </pc:sldChg>
      <pc:sldChg chg="add">
        <pc:chgData name="Arie Gurfinkel" userId="6ee9a164-7b14-49d1-9993-34ef427b8304" providerId="ADAL" clId="{0C0DC219-5EA5-5C44-88B3-379CC85AE7B7}" dt="2020-09-25T03:36:17.138" v="16"/>
        <pc:sldMkLst>
          <pc:docMk/>
          <pc:sldMk cId="3009694641" sldId="430"/>
        </pc:sldMkLst>
      </pc:sldChg>
      <pc:sldChg chg="del">
        <pc:chgData name="Arie Gurfinkel" userId="6ee9a164-7b14-49d1-9993-34ef427b8304" providerId="ADAL" clId="{0C0DC219-5EA5-5C44-88B3-379CC85AE7B7}" dt="2020-09-25T03:36:06.946" v="15" actId="2696"/>
        <pc:sldMkLst>
          <pc:docMk/>
          <pc:sldMk cId="3020632133" sldId="431"/>
        </pc:sldMkLst>
      </pc:sldChg>
      <pc:sldChg chg="add">
        <pc:chgData name="Arie Gurfinkel" userId="6ee9a164-7b14-49d1-9993-34ef427b8304" providerId="ADAL" clId="{0C0DC219-5EA5-5C44-88B3-379CC85AE7B7}" dt="2020-09-25T03:36:17.138" v="16"/>
        <pc:sldMkLst>
          <pc:docMk/>
          <pc:sldMk cId="4096589599" sldId="431"/>
        </pc:sldMkLst>
      </pc:sldChg>
      <pc:sldChg chg="del">
        <pc:chgData name="Arie Gurfinkel" userId="6ee9a164-7b14-49d1-9993-34ef427b8304" providerId="ADAL" clId="{0C0DC219-5EA5-5C44-88B3-379CC85AE7B7}" dt="2020-09-25T03:36:06.905" v="5" actId="2696"/>
        <pc:sldMkLst>
          <pc:docMk/>
          <pc:sldMk cId="528185356" sldId="432"/>
        </pc:sldMkLst>
      </pc:sldChg>
      <pc:sldChg chg="add">
        <pc:chgData name="Arie Gurfinkel" userId="6ee9a164-7b14-49d1-9993-34ef427b8304" providerId="ADAL" clId="{0C0DC219-5EA5-5C44-88B3-379CC85AE7B7}" dt="2020-09-25T03:36:17.138" v="16"/>
        <pc:sldMkLst>
          <pc:docMk/>
          <pc:sldMk cId="1304319824" sldId="432"/>
        </pc:sldMkLst>
      </pc:sldChg>
      <pc:sldChg chg="del">
        <pc:chgData name="Arie Gurfinkel" userId="6ee9a164-7b14-49d1-9993-34ef427b8304" providerId="ADAL" clId="{0C0DC219-5EA5-5C44-88B3-379CC85AE7B7}" dt="2020-09-25T03:36:06.921" v="9" actId="2696"/>
        <pc:sldMkLst>
          <pc:docMk/>
          <pc:sldMk cId="2840702646" sldId="433"/>
        </pc:sldMkLst>
      </pc:sldChg>
      <pc:sldChg chg="add">
        <pc:chgData name="Arie Gurfinkel" userId="6ee9a164-7b14-49d1-9993-34ef427b8304" providerId="ADAL" clId="{0C0DC219-5EA5-5C44-88B3-379CC85AE7B7}" dt="2020-09-25T03:36:17.138" v="16"/>
        <pc:sldMkLst>
          <pc:docMk/>
          <pc:sldMk cId="3828016163" sldId="433"/>
        </pc:sldMkLst>
      </pc:sldChg>
      <pc:sldChg chg="del">
        <pc:chgData name="Arie Gurfinkel" userId="6ee9a164-7b14-49d1-9993-34ef427b8304" providerId="ADAL" clId="{0C0DC219-5EA5-5C44-88B3-379CC85AE7B7}" dt="2020-09-25T03:36:06.901" v="4" actId="2696"/>
        <pc:sldMkLst>
          <pc:docMk/>
          <pc:sldMk cId="2129537421" sldId="434"/>
        </pc:sldMkLst>
      </pc:sldChg>
      <pc:sldChg chg="add">
        <pc:chgData name="Arie Gurfinkel" userId="6ee9a164-7b14-49d1-9993-34ef427b8304" providerId="ADAL" clId="{0C0DC219-5EA5-5C44-88B3-379CC85AE7B7}" dt="2020-09-25T03:36:17.138" v="16"/>
        <pc:sldMkLst>
          <pc:docMk/>
          <pc:sldMk cId="3470237690" sldId="434"/>
        </pc:sldMkLst>
      </pc:sldChg>
      <pc:sldChg chg="del">
        <pc:chgData name="Arie Gurfinkel" userId="6ee9a164-7b14-49d1-9993-34ef427b8304" providerId="ADAL" clId="{0C0DC219-5EA5-5C44-88B3-379CC85AE7B7}" dt="2020-09-25T03:36:06.917" v="8" actId="2696"/>
        <pc:sldMkLst>
          <pc:docMk/>
          <pc:sldMk cId="1636836979" sldId="435"/>
        </pc:sldMkLst>
      </pc:sldChg>
      <pc:sldChg chg="add">
        <pc:chgData name="Arie Gurfinkel" userId="6ee9a164-7b14-49d1-9993-34ef427b8304" providerId="ADAL" clId="{0C0DC219-5EA5-5C44-88B3-379CC85AE7B7}" dt="2020-09-25T03:36:17.138" v="16"/>
        <pc:sldMkLst>
          <pc:docMk/>
          <pc:sldMk cId="2147445267" sldId="435"/>
        </pc:sldMkLst>
      </pc:sldChg>
      <pc:sldChg chg="del">
        <pc:chgData name="Arie Gurfinkel" userId="6ee9a164-7b14-49d1-9993-34ef427b8304" providerId="ADAL" clId="{0C0DC219-5EA5-5C44-88B3-379CC85AE7B7}" dt="2020-09-25T03:36:06.893" v="2" actId="2696"/>
        <pc:sldMkLst>
          <pc:docMk/>
          <pc:sldMk cId="3161808011" sldId="436"/>
        </pc:sldMkLst>
      </pc:sldChg>
      <pc:sldChg chg="add">
        <pc:chgData name="Arie Gurfinkel" userId="6ee9a164-7b14-49d1-9993-34ef427b8304" providerId="ADAL" clId="{0C0DC219-5EA5-5C44-88B3-379CC85AE7B7}" dt="2020-09-25T03:36:17.138" v="16"/>
        <pc:sldMkLst>
          <pc:docMk/>
          <pc:sldMk cId="4088355451" sldId="436"/>
        </pc:sldMkLst>
      </pc:sldChg>
      <pc:sldChg chg="add">
        <pc:chgData name="Arie Gurfinkel" userId="6ee9a164-7b14-49d1-9993-34ef427b8304" providerId="ADAL" clId="{0C0DC219-5EA5-5C44-88B3-379CC85AE7B7}" dt="2020-09-25T03:36:17.138" v="16"/>
        <pc:sldMkLst>
          <pc:docMk/>
          <pc:sldMk cId="2083501383" sldId="437"/>
        </pc:sldMkLst>
      </pc:sldChg>
      <pc:sldChg chg="del">
        <pc:chgData name="Arie Gurfinkel" userId="6ee9a164-7b14-49d1-9993-34ef427b8304" providerId="ADAL" clId="{0C0DC219-5EA5-5C44-88B3-379CC85AE7B7}" dt="2020-09-25T03:36:06.941" v="14" actId="2696"/>
        <pc:sldMkLst>
          <pc:docMk/>
          <pc:sldMk cId="3001341170" sldId="437"/>
        </pc:sldMkLst>
      </pc:sldChg>
      <pc:sldChg chg="del">
        <pc:chgData name="Arie Gurfinkel" userId="6ee9a164-7b14-49d1-9993-34ef427b8304" providerId="ADAL" clId="{0C0DC219-5EA5-5C44-88B3-379CC85AE7B7}" dt="2020-09-25T03:36:06.925" v="10" actId="2696"/>
        <pc:sldMkLst>
          <pc:docMk/>
          <pc:sldMk cId="2899440944" sldId="438"/>
        </pc:sldMkLst>
      </pc:sldChg>
      <pc:sldChg chg="add">
        <pc:chgData name="Arie Gurfinkel" userId="6ee9a164-7b14-49d1-9993-34ef427b8304" providerId="ADAL" clId="{0C0DC219-5EA5-5C44-88B3-379CC85AE7B7}" dt="2020-09-25T03:36:17.138" v="16"/>
        <pc:sldMkLst>
          <pc:docMk/>
          <pc:sldMk cId="2944028857" sldId="438"/>
        </pc:sldMkLst>
      </pc:sldChg>
      <pc:sldChg chg="add">
        <pc:chgData name="Arie Gurfinkel" userId="6ee9a164-7b14-49d1-9993-34ef427b8304" providerId="ADAL" clId="{0C0DC219-5EA5-5C44-88B3-379CC85AE7B7}" dt="2020-09-25T03:36:17.138" v="16"/>
        <pc:sldMkLst>
          <pc:docMk/>
          <pc:sldMk cId="1749611720" sldId="439"/>
        </pc:sldMkLst>
      </pc:sldChg>
      <pc:sldChg chg="del">
        <pc:chgData name="Arie Gurfinkel" userId="6ee9a164-7b14-49d1-9993-34ef427b8304" providerId="ADAL" clId="{0C0DC219-5EA5-5C44-88B3-379CC85AE7B7}" dt="2020-09-25T03:36:06.937" v="13" actId="2696"/>
        <pc:sldMkLst>
          <pc:docMk/>
          <pc:sldMk cId="1826852181" sldId="439"/>
        </pc:sldMkLst>
      </pc:sldChg>
      <pc:sldChg chg="add mod modShow">
        <pc:chgData name="Arie Gurfinkel" userId="6ee9a164-7b14-49d1-9993-34ef427b8304" providerId="ADAL" clId="{0C0DC219-5EA5-5C44-88B3-379CC85AE7B7}" dt="2020-09-25T03:37:16.100" v="17" actId="729"/>
        <pc:sldMkLst>
          <pc:docMk/>
          <pc:sldMk cId="1047809839" sldId="440"/>
        </pc:sldMkLst>
      </pc:sldChg>
      <pc:sldChg chg="del">
        <pc:chgData name="Arie Gurfinkel" userId="6ee9a164-7b14-49d1-9993-34ef427b8304" providerId="ADAL" clId="{0C0DC219-5EA5-5C44-88B3-379CC85AE7B7}" dt="2020-09-25T03:36:06.929" v="11" actId="2696"/>
        <pc:sldMkLst>
          <pc:docMk/>
          <pc:sldMk cId="1451955133" sldId="440"/>
        </pc:sldMkLst>
      </pc:sldChg>
      <pc:sldChg chg="add mod modShow">
        <pc:chgData name="Arie Gurfinkel" userId="6ee9a164-7b14-49d1-9993-34ef427b8304" providerId="ADAL" clId="{0C0DC219-5EA5-5C44-88B3-379CC85AE7B7}" dt="2020-09-25T03:37:19.511" v="18" actId="729"/>
        <pc:sldMkLst>
          <pc:docMk/>
          <pc:sldMk cId="3803768259" sldId="441"/>
        </pc:sldMkLst>
      </pc:sldChg>
      <pc:sldChg chg="del">
        <pc:chgData name="Arie Gurfinkel" userId="6ee9a164-7b14-49d1-9993-34ef427b8304" providerId="ADAL" clId="{0C0DC219-5EA5-5C44-88B3-379CC85AE7B7}" dt="2020-09-25T03:36:06.913" v="7" actId="2696"/>
        <pc:sldMkLst>
          <pc:docMk/>
          <pc:sldMk cId="3893576420" sldId="441"/>
        </pc:sldMkLst>
      </pc:sldChg>
      <pc:sldChg chg="add">
        <pc:chgData name="Arie Gurfinkel" userId="6ee9a164-7b14-49d1-9993-34ef427b8304" providerId="ADAL" clId="{0C0DC219-5EA5-5C44-88B3-379CC85AE7B7}" dt="2020-09-25T03:36:17.138" v="16"/>
        <pc:sldMkLst>
          <pc:docMk/>
          <pc:sldMk cId="845702006" sldId="442"/>
        </pc:sldMkLst>
      </pc:sldChg>
      <pc:sldChg chg="del">
        <pc:chgData name="Arie Gurfinkel" userId="6ee9a164-7b14-49d1-9993-34ef427b8304" providerId="ADAL" clId="{0C0DC219-5EA5-5C44-88B3-379CC85AE7B7}" dt="2020-09-25T03:36:06.933" v="12" actId="2696"/>
        <pc:sldMkLst>
          <pc:docMk/>
          <pc:sldMk cId="1450302899" sldId="442"/>
        </pc:sldMkLst>
      </pc:sldChg>
      <pc:sldChg chg="del">
        <pc:chgData name="Arie Gurfinkel" userId="6ee9a164-7b14-49d1-9993-34ef427b8304" providerId="ADAL" clId="{0C0DC219-5EA5-5C44-88B3-379CC85AE7B7}" dt="2020-09-25T03:36:06.897" v="3" actId="2696"/>
        <pc:sldMkLst>
          <pc:docMk/>
          <pc:sldMk cId="988723598" sldId="443"/>
        </pc:sldMkLst>
      </pc:sldChg>
      <pc:sldChg chg="add">
        <pc:chgData name="Arie Gurfinkel" userId="6ee9a164-7b14-49d1-9993-34ef427b8304" providerId="ADAL" clId="{0C0DC219-5EA5-5C44-88B3-379CC85AE7B7}" dt="2020-09-25T03:36:17.138" v="16"/>
        <pc:sldMkLst>
          <pc:docMk/>
          <pc:sldMk cId="1912108551" sldId="443"/>
        </pc:sldMkLst>
      </pc:sldChg>
      <pc:sldChg chg="add mod modShow">
        <pc:chgData name="Arie Gurfinkel" userId="6ee9a164-7b14-49d1-9993-34ef427b8304" providerId="ADAL" clId="{0C0DC219-5EA5-5C44-88B3-379CC85AE7B7}" dt="2020-09-25T03:37:47.914" v="19" actId="729"/>
        <pc:sldMkLst>
          <pc:docMk/>
          <pc:sldMk cId="2649861091" sldId="444"/>
        </pc:sldMkLst>
      </pc:sldChg>
      <pc:sldChg chg="del">
        <pc:chgData name="Arie Gurfinkel" userId="6ee9a164-7b14-49d1-9993-34ef427b8304" providerId="ADAL" clId="{0C0DC219-5EA5-5C44-88B3-379CC85AE7B7}" dt="2020-09-25T03:36:06.909" v="6" actId="2696"/>
        <pc:sldMkLst>
          <pc:docMk/>
          <pc:sldMk cId="3447105522" sldId="444"/>
        </pc:sldMkLst>
      </pc:sldChg>
      <pc:sldChg chg="mod modShow">
        <pc:chgData name="Arie Gurfinkel" userId="6ee9a164-7b14-49d1-9993-34ef427b8304" providerId="ADAL" clId="{0C0DC219-5EA5-5C44-88B3-379CC85AE7B7}" dt="2020-09-25T03:35:37.019" v="0" actId="729"/>
        <pc:sldMkLst>
          <pc:docMk/>
          <pc:sldMk cId="3996878712" sldId="447"/>
        </pc:sldMkLst>
      </pc:sldChg>
      <pc:sldChg chg="mod modShow">
        <pc:chgData name="Arie Gurfinkel" userId="6ee9a164-7b14-49d1-9993-34ef427b8304" providerId="ADAL" clId="{0C0DC219-5EA5-5C44-88B3-379CC85AE7B7}" dt="2020-09-25T03:35:37.019" v="0" actId="729"/>
        <pc:sldMkLst>
          <pc:docMk/>
          <pc:sldMk cId="3131200715" sldId="448"/>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44:45.216"/>
    </inkml:context>
    <inkml:brush xml:id="br0">
      <inkml:brushProperty name="width" value="0.09086" units="cm"/>
      <inkml:brushProperty name="height" value="0.09086" units="cm"/>
      <inkml:brushProperty name="color" value="#FF0000"/>
    </inkml:brush>
  </inkml:definitions>
  <inkml:trace contextRef="#ctx0" brushRef="#br0">14883 6325 7975,'0'-8'0,"-2"1"0,0 0 0,-2 0-291,1-2 1,1-2-1,2-2 1,0 1-1,0-1 291,0 1 0,-5-6 0,-2-1 0</inkml:trace>
  <inkml:trace contextRef="#ctx0" brushRef="#br0" timeOffset="1">14784 6127 7975,'0'12'-101,"1"-5"518,3-3 1,-1-2-555,5-2 0,-5-2 68,1-2 1,2 1 320,-2-5 1,0 4-185,-4-4 1,-4 3 0,-2-1-1,-1 0 4,-2 3 0,2 1 0,-3-1 0,-2-1-88,-3 1 1,-3 2-1,2 1 1,-1 0-79,-3 0 0,-5 5 0,-4 3 0,2 3 49,1 2 1,1 3-1,0 1 1,0-1 124,1 2 0,3 2 1,0 3-1,1 0 28,0 2 1,2-7-1,6 7 1,0-2 68,-1 1 1,6-4 0,3 1 0,3 0 129,1-2 1,0 3 0,1-5 0,3-2-65,4-1 0,9-2 0,4-1 0,4-3-179,3-4 0,4-2 1,5-2-1,2-2 4,2-2 0,-2-3 0,2-5 0,-2-2-695,-2-2 0,4 1 0,-1-5 0,-3 1-117,-2 0 1,-2-1 0,3-2 0,-2 2 743,-1-2 0,0-2 0,5-1 0</inkml:trace>
  <inkml:trace contextRef="#ctx0" brushRef="#br0" timeOffset="2">15367 6201 7905,'-2'8'0,"-2"1"0,3-1 206,-4 4 1,4 1 0,1-1 0,0 2-147,0 3 1,6-4 0,2 5 0,2-1-123,-2-1 1,7 5-1,-3-5 1,4 1 41,1 1 1,1-4-1,4 1 1,-1-4 91,1-3 1,2-4-1,0 3 1,1-1 10,0-4 1,3 0 0,-2-2 0,-3-2 0,1-2 1,-2-3-1,-2-6 1,-2-3-60,0 0 0,-4-2 0,1 3 0,-4-3-8,-3-1 1,-4-1-1,3-2 1,-1 3 27,-3 1 1,-3-3-1,-5 4 1,-3-1 14,-3 0 0,-5 1 0,-2 5 0,-2-1 45,-2 1 0,-2 1 0,-5 3 0,-3 4-123,0 2 0,-2 2 0,4 0 1,-1 2-143,1 2 1,1 4-1,6 7 1,2 2-115,4-2 1,1-1 0,2-1-1,3 3 274,0 0 0,5 1 0,1-5 0</inkml:trace>
  <inkml:trace contextRef="#ctx0" brushRef="#br0" timeOffset="3">16111 6090 7901,'-2'6'490,"-2"-1"0,1 1 0,-4 3-300,2 2 0,-5 7 0,3 1 0,-1 2-243,0-1 1,5 2 0,-2 6 0,1 1-217,-1-2 0,1 0 1,6-3-1,2 1 274,4 0 1,3-6 0,1-2 0,1-3-35,-1-2 1,6-4 0,1-1-1,2-1 109,0-4 1,-1-2-1,5-4 1,-1-5-236,-4-6 0,4-1 1,-5-4-1,2-2-32,-1-2 0,-4 4 0,0-1 0,-2-1 166,-2-2 1,1 4 0,-1 0 0,1 1 71,-1 0 0,-4 2 0,-1-2 0,0 1-3,0 3 0,1 1 0,5 3 244,-1 3 1,-4 2-1,0 6-151,2 0 0,0 2 0,-1 3 0,0 6-40,0 4 1,1 7-1,0-1 1,-2 3 90,2 0 1,1 0 0,2-2-72,4-1 0,-3-6 0,4 0 1,-1-4-66,4-3 1,-2-4 0,2 3-1,0-1 1,-1-4-218,1 0 1,0-4-1,5-2 1,0-4-124,-1-3 0,7-6 0,-8 0 1,3-3 74,-1-2 0,-3-5 1,-1-2-1,-2 0 211,-2-2 0,2 4 1,-3-6-1,-4 0 57,-3 1 0,-4-4 0,-6 2 0,0-5 58,0-2 0,-2-5 0,-2 4 0,-4-2-181,-3-3 0,3 4 1,1 3-1,1 6 54,3 5 1,-2 4 0,1 4 0,1 5-60,2 2 0,-1 7 136,-2 3 1,3 9 0,-5 6 0,2 7 0,-1 6 50,-2 6 0,3 10 0,-3 7 0,1 4-224,3 3 1,2 5-1,1 0 1,0 6-33,0 5 1,4-2 0,2-2 0,1-6 198,2-6 0,2-6 0,2-10 0,-2-3 122,-3-1 0,3-4 1,-4-7-1,1-2-85,0-5 0,-3-2-424,3-1 285,-5-1 1,2-11 0,-5-5 0,0-5-96,0-4 1,-1 1 0,-2-1 0,-3 0-11,0-4 0,-3 2 0,-5-6 0,-1 1-84,-1 0 0,-10-7 1,1 3-1,-1 0 33,-1-3 0,-3 7 0,-3-7 1,-1 7 217,1 2 1,-3 3 0,4 5 0,2 3 191,5 2 1,6 1 0,6 2 256,1-2 1,6 3 0,6-3 7,7 2 0,6-2 0,3 0 0,6 0-115,6-2 1,-2 5 0,4-3 0,1 2-323,2 2 1,-3 0 0,0 0-175,1 0 0,-4 0 0,5 0 0,-1 0 0,0-1-289,-1-3 0,3 1 1,-2-4-1,-1 0-814,0 0 1,-1 1 1235,-4-3 0,5-7 0,2 2 0</inkml:trace>
  <inkml:trace contextRef="#ctx0" brushRef="#br0" timeOffset="4">18269 6276 7937,'16'0'0,"1"0"762,-2 0 0,0-5-293,2 1 0,2-4 0,6 3 0,1-1 1,1-1-424,2 0 0,2 0 0,-2-2 0,2 2-238,1 1 1,0-2-1,-5 3 1,2-1 152,-1 1 0,-2 0 1,-1 4-1,0-2-119,-1-1 0,-3 0 0,-2 4 1,-1 0-308,-3 0 0,-1 0 0,-3-1 0,-1-2 465,-2-1 0,0-6 0,5 3 0</inkml:trace>
  <inkml:trace contextRef="#ctx0" brushRef="#br0" timeOffset="5">18604 5829 7831,'-6'13'367,"-1"-1"0,-1 0 179,0 1 0,3-1 0,-3 1-490,-1-1 1,2 7 0,-2 5 0,1 5 0,0 2-114,0 4 0,5 1 1,-1 2-1,2 2-273,2 1 0,0 1 1,0-5-1,0 0 185,0 0 0,4-4 0,2-1 1,-1-2 41,1-2 0,2-6 1,-2-3-1,1-1-75,2-3 178,-3-6 0,5-4 0,-4-5 0</inkml:trace>
  <inkml:trace contextRef="#ctx0" brushRef="#br0" timeOffset="6">19534 5990 7842,'0'-12'0,"4"0"0,1-1 646,2 1 0,1-1 0,5 1 1,-1 0-305,1-1 1,-1 2-1,2 1 1,1 4-200,2 0 0,-1-2 0,-3 4-99,-1 1 0,-1 3 0,-3 4 1,-2 4-51,-1 3 0,-3 3 0,2 3 1,-3 3-48,-1 4 0,-1 1 0,-3-1 0,-5 1 115,-2 0 1,-1 0-1,-2 0 1,-1-1 52,-2 1 0,1-1 1,4-4-1,-2-3-88,-3-3 1,8-2 0,-4-1 0,3-1-367,4-2-130,-5-5 371,9 2 1,2-5 0,8 0 0,3 0 61,2 0 1,5 2-1,2 0 1,4 2 19,1-1 0,0 3 1,-1-2-1,1 0-67,0 2 1,0-4 0,0 5-1,-1 0-65,1 0 0,-1 1 0,-2 3 1,-3-1 129,-1-2 0,-2 2 0,-5 5 0,-1 1 162,-2 0 0,-5 2 0,1-1 1,-2 1-4,-2 0 1,0 3 0,0-3-1,0 0-111,0 0 1,-6 2 0,-2-3 0,-3-2 45,-2-1 0,-5 2 0,-2 0 0,-5-4 130,-4-2 1,-3-4-1,-5 4 1,0-3 53,0-1 1,-5-2-1,0-4 1,-1 0-195,0 0 0,-6-2 0,2-2 0,3-4-550,4-3 0,-3 0 1,10 1-1,4 2-242,6-2 0,0-1 0,7 0 1,1 2-610,1 0 1335,2 1 0,5-10 0,1-1 0</inkml:trace>
  <inkml:trace contextRef="#ctx0" brushRef="#br0" timeOffset="7">14424 6933 6814,'7'-6'704,"4"5"-646,-3-3 0,-2 1 0,-1 0 0,1-1 15,2 1 0,3 1 0,1-1-73,1-1 0,-1-4 0,2 3 61,2 3 0,4-1 0,6-1 1,3-3-16,4 0 1,8-4 0,5 4 0,3-1-5,5 0 1,3-5 0,5-3 0,0 0 24,0 3 0,4-4 0,0 1 0,-1 0 9,-2 3 1,3-4 0,2 2 0,1 3-69,-33 6 1,-1 2 0,33-3 0,-1-1 0,0 4-30,-1 2 0,3 2 0,-5 0 0,-2 2-28,-1 2 1,1 1 0,-7 4 0,0-4 223,0 1 0,-5-5 0,-5 3 0,1-3 26,-2-1 1,-1-4 0,-6-1-1,0-2-151,0-3 1,-1-1 0,-1-1 0,-4-1 42,0 1 1,-4 0 0,-6-1 0,-5 2-273,-2 3 1,-1-2 0,-2 5 0,-2-1-617,0 1 1,-7-1-798,2 2 1592,-2 3 0,-2-16 0,0 3 0</inkml:trace>
  <inkml:trace contextRef="#ctx0" brushRef="#br0" timeOffset="8">15094 7280 7842,'0'-12'294,"0"-1"0,0 1 106,0 0-461,0-1 1,4 1-1,0-1 1,-1 1-39,-2 0 0,3 3 0,0 1 0,-1-2 171,-2-1 0,4-1 0,-1 0 1,-2-1 49,0 1 1,-1-1 0,2 1 80,1 0-154,0 5 0,-4 3 1,0 8-309,0 4 0,0 4 0,0 3 0,0 3 112,0 2 1,2 0-1,2 4 1,3-2 127,0-2 0,4 1 0,-3 3 0,3-2 58,1-2 1,-3 0-1,-3 0 1,1-3-58,0-3 0,-4 2 0,1 1 0,-3-2-114,-1-1 1,-1-2 0,-3 0 89,-4 1 1,1-1 0,-3 1-1,-2-2 1,-3-2 42,-1 0 1,3-3 0,0 4 0,1-3-32,-1-2 1,-3 0 0,-1-5 283,2 0 1,1 4 0,2 0-29,0-1 1,5-3-227,3-4 1,8 1 0,4-4-1,3 0 49,1 0 0,6-1 1,3-3-1,2 1-24,2 2 1,0 0 0,0-3 0,0 1-41,-1 2 1,1-1 0,0-2-135,0 3 1,-2-2 0,-1 5 0,-1-2 148,1-3 0,-4-1 0,0-1 0</inkml:trace>
  <inkml:trace contextRef="#ctx0" brushRef="#br0" timeOffset="9">15689 7293 7858,'7'12'-72,"-2"0"1,0 2 51,-1 3 1,5-2-1,0 6 1,2-1-14,1-1 0,0 5 0,1-3 0,-1 1-83,1-2 0,-2 2 0,-2-5 0,-2-2 81,-1-1 0,-2-2 1,-4 1-1,0-1 58,0 0 0,-2 1 1,-2-1 297,-4 1 0,-3-5 1,-1-1-286,-1-2 1,1-1-1,1-5 1,1-3-67,2-4 1,4-3-1,-3-3 1,1-3-31,4-3 0,0-4 0,2-1 0,2-1-30,2-3 0,1 2 0,6-5 0,0 2 75,3 2 1,3 3 0,-2 5-1,3 3 89,1 3 0,-3 2 0,4 1 0,-1 3-24,0 4 0,-3 2 0,1 2 0,0 2-6,-1 2 1,0 3-1,-7 5 1,-2 2 104,-1 2 1,-2-1 0,-4 6-1,0 0-82,0-2 1,-7 0 0,-4-2 0,-4 2-13,0 1 0,-5-3 0,1-4 1,-2-1-229,1 1 0,5-6 1,-3-3-1,1-3-382,1-1 1,-1 0-1,5-1-82,-1-3 637,6-3 0,-9-11 0,2-2 0</inkml:trace>
  <inkml:trace contextRef="#ctx0" brushRef="#br0" timeOffset="10">16259 7255 7858,'13'0'-7,"-5"0"0,0-1 137,2-3 1,-4 1-1,-2-5 1,-3-2-294,-1-1 0,-1 0 0,-3 1 0,-5 4-34,-2 0 1,-1 2 0,-2 4 0,-1 0 194,-2 0 1,-1 5 0,3 5-1,-1 5 125,1 6 0,-3 2 0,1 2 0,3-1-30,5-4 0,3 4 0,6-5 0,0 0-115,0-2 1,0-3 0,2-3 0,2-3-260,4-4 1,3-3 0,3-1 0,1-1 106,2-3 1,-1 1 0,-4-5 0,1-2 234,-1-1 0,-3-1 1,-1 1-1,1 1-83,2 2 0,2 0 1,-1-5-1,1 2 291,-1 3 1,5-2 0,1 5 0,-1-1-86,1 1 0,-1 1 0,-3 4 0,1 1-70,1 3 0,1 3 0,-5 5 0,1 1-240,-1-1 0,1 1 1,-1-1-1,-1 0-196,-3 1 0,2-5 0,-5-1-1,2-2 0,-3 4 185,5-5 1,-5 0 89,4-4 0,0-4 0,5 0 203,-1 1 0,-4 2 1,1 1-1,0 0 150,2 0 0,2 0-125,-1 0 0,-4 0 131,1 0 0,-8 0 0,-1 0 0,-7 0-32,-4 0 0,0-6 0,1-1 0,4-1-164,0 0 1,2-1-1,4-3 1,0 0-99,0-1 0,1 1 1,3-1-1,5 2-317,2 3 0,1-3 0,1 3 0,-1-2-337,0 2 1,5-2 0,1 6 0,1 1 636,3 2 0,-3 1 0,1 0 0,-2 0 0,4-6 0,-3 0 0</inkml:trace>
  <inkml:trace contextRef="#ctx0" brushRef="#br0" timeOffset="11">17004 7231 7858,'18'0'-82,"-3"-2"0,4-1 0,0-2 0,-1-1-93,0 1 1,-1-5 0,-5 3 518,0 0 1,-1-4-268,-2 3 0,-5 3 0,-10 1-12,-6 2 1,0 2-1,-6 0 1,1 2-126,1 2 0,-5 3 0,4 5 0,2 2 62,1 2 0,2-1 0,0 6 1,-1 0-5,1-2 0,4 3 0,1-4-2,1 1 0,2 1-861,4 0 807,0-7 0,4-9 1,2-7-1,1-2 35,2-2 0,1-2 1,-1-3-1,0 0 93,0-1 0,2 1 0,2 1 0,-1 1 192,1 2 1,-1 5-134,0-1 1,1 4-1,-2 4-49,-3 4 1,-1 3-1,-4 2 52,1-1 0,1-1 0,-2-1 74,1-2-245,6-5 1,-3 2-1,5-6-73,1-3 0,-5 1 0,-1-5 16,-2-2 0,4 3-78,-5-1 0,5 5 333,0-1 1,-2 3-1,1 2 17,1 3 0,2-2 1,2 3-1,-1-1-169,1 0 0,-1 1 1,0-5 25,1 0 1,-5 0-91,0 0-777,1 0 0,-4 0 834,-5 0 0,0-6 0,-5-1 0</inkml:trace>
  <inkml:trace contextRef="#ctx0" brushRef="#br0" timeOffset="12">18926 7069 7742,'8'-4'0,"1"-1"0,0-1-35,2 1 0,6-5 0,1 3 233,1 0 1,2-2 0,3 3 0,3 1-1,0-1 50,2 3 0,10-2 0,-2 1 0,3 1-81,3 2 1,3 1-1,5 0 1,-1 0-3,2 0 0,-6 0 0,2 0 0,-4 0 31,-4 0 1,0 0-1,0 0 1,0 0-122,-4 0 1,0-5-1,-7 0 1,-2-2-251,-1-3 1,-1 3 0,0-1 0,-2 0 122,-2 1 0,3-3 0,-5 6 0,1 0-284,1-1 1,-4 3 0,2-2 0,-1 4-460,-3 4 1,-1 0 0,-2 7 0,1 3 794,-1 0 0,-5 5 0,-2 1 0</inkml:trace>
  <inkml:trace contextRef="#ctx0" brushRef="#br0" timeOffset="13">19397 7491 7752,'13'-12'-257,"-2"3"0,-2 1 1,0 0 219,0 1 1,2-4 0,2 3 0,-1-2-9,0 2 0,-3-2 0,-1 6 0,2 1 220,1 2 1,1 1-1,0 0 135,1 0 1,-5 0 0,0 0-158,2 0 0,-4 1 0,-1 2 0,-1 2-68,0 2 1,1-3-1,-5 5-208,0 0 0,-6 2 1,-2 2-1,-3-1 34,-2 1 1,2 3-1,2 1 1,0-1-68,0 2 0,-2 0 1,-2 4-1,2-3 175,3-1 0,-2 3 0,5-4 146,-2-2 0,4-2 0,-1 0 200,3-1 1,2-5-320,3-3 1,-1-2 0,5-2 0,2 0-198,1 0 1,1 0 0,1 0 125,-1 0 1,0-4 0,1-1-1,-1 3-188,1 0 1,3-2 0,1-1 0,-2-1-32,-1 1 1,-2-4 243,1 5 0,-1-11 0,0 1 0</inkml:trace>
  <inkml:trace contextRef="#ctx0" brushRef="#br0" timeOffset="14">19968 7479 7573,'0'8'211,"0"0"-132,0 2 1,0 1 0,0 3-1,0 2 25,0 5 1,4 2 0,0 3 0,-1 2-120,-2 1 0,-1 4 0,2-3 0,0 1 12,2-1 0,1-1 1,-4-3-1,2 0 6,1-1 1,0 1-1,-3-9 1,2-2 60,1-1 0,0-6-23,-4 0 1,0-6-1,2-1-76,2-4 0,-3-6 0,3-1 3,-2-5 1,-2 0 0,0-6 0,-2 0-1,0 1 57,-2-1 0,-6-4 0,2-5 0,-2-2-37,2-2 0,-2-2 0,6 0 0,1 2 56,2 1 0,2 6 0,3 1 0,5 5 31,2 4 0,1 4 1,0 5-1,1 0-37,-1 1 0,1 1 0,-1 6 0,0 0 66,1 0 1,-1 2 0,1 3 0,-1 6-6,0 4 1,1 6-1,-2-3 1,-3 1-144,-4 3 0,-2 0 0,-2 0 42,0-1 0,-6-4 1,-4 2-1,-3-1 0,-5-3-270,-2-1 1,4-3 0,-5-2 0,1-2-3,0-1 1,-2-2 273,6-4 0,-1 0 0,5 0 0</inkml:trace>
  <inkml:trace contextRef="#ctx0" brushRef="#br0" timeOffset="15">20352 7565 7753,'11'-12'8,"-2"0"1,-4-1-1,-5 1 1,0-1-18,0 1 0,-1 0 0,-3-1 0,-5 2-135,-2 3 0,-1 2 0,-1 8 0,1 2 81,0 4 0,3 9 0,2 3 0,1 4 169,-1 1 1,4 4 0,-1 1 0,2-1 36,2-3 1,0 0-1,2-9 1,1-2-283,1-1 1,5-7 80,0-3 1,2-8 0,1-5-1,0-2 63,1-1 1,-1-5 0,1-1 0,-1 0-36,0 1 1,1 0 0,1 5-1,1-1 179,1 1 0,1 5 1,-5 1-1,1 2-3,-1 0 0,5 1 0,-1 8 0,-1 3-120,-1 3 0,-2-3 1,0 0-1,-3 1-64,-1-2 0,1 2 136,3-5-82,-5 0 1,-3-4-1,-8-1 1,-3-3 34,0-4 1,-2-3 0,4-2 0,3 1-2,0-1 0,2 1 1,0 0-1,0-1-27,0 1 1,2-1 0,0 1-1,4 1-415,1 3 0,1-2 0,4 5-451,1-2 0,-1 4 843,1-1 0,5-3 0,1 0 0</inkml:trace>
  <inkml:trace contextRef="#ctx0" brushRef="#br0" timeOffset="16">20799 7429 7105,'12'-1'0,"1"-2"-122,-1-1 1,-1-2 0,-1 3 0,-4-2 222,0-2 0,0 4 0,-4-2-72,2-1 0,-1 1-45,-7-3 1,-3 3 0,-5 10-51,-1 3 0,5 7 0,1 1 0,2 1 96,2 1 1,-3 0-1,2 4 1,2-3 22,0-1 0,2-1 0,-1-5 1,-2 0-277,-1 1 135,0-6 1,5-2 0,2-6 0,1-3 119,-1-5 1,4 3 0,1-1 0,3 0 69,1 0 1,1 4-1,-1-1 1,2 3 124,2 1 1,2 0-1,4 1 1,-2 2-117,-2 1 0,2 1 1,-3-2-1,-2 1-331,-1-1 1,-6-2 0,0-1-85,2 0 1,-3-1 303,1-3 0,-5-3 0,2-5 0</inkml:trace>
  <inkml:trace contextRef="#ctx0" brushRef="#br0" timeOffset="17">21059 7379 7708,'13'5'-56,"-1"-1"1,-1 1-100,-3-1 0,3-1 160,-2 5 42,2-5 0,1 8 0,0-3 201,1 3 1,-5 2 0,-1-1 34,-2 1 1,0-1 0,-5 0 0,0 1-79,0-1 0,-2-1 1,-1-1-210,-1-2 1,-4-4-198,4 5 1,0-8 152,4-1 1,1-7 0,3-8-1,5-2-29,2 2 0,1 1 1,0 2-1,1 0 202,-1-1 1,1 5 0,-1 1 210,0 2 0,1 0 0,-1 5-207,1 0 1,-5 6 0,-1 2 0,0 3-114,0 2 1,-5-1 0,4 0 73,-1 1 0,-2-2-387,5-3 1,-3 2 280,3-6 1,0 0-1,4-4 1,-1-1 34,-2-3 1,2 1 0,-3-6-53,3 0 0,1 2 1,1 0 40,-1 2 1,1 0-128,-1 5 1,0 0-235,1 0 1,-5 2 154,0 2 1,-5-1-1,1 5-1244,-2 2 1442,-2-5 0,0 1 0,0-6 0</inkml:trace>
  <inkml:trace contextRef="#ctx0" brushRef="#br0" timeOffset="18">3870 6090 7927,'-5'-20'0,"0"4"179,-2 2 1,-1 0 0,-5-1 0,1-2 0,0 2 122,-1 2 0,-3 0 1,-1 1-343,2-1 0,0 1 1,0 1-224,-2 3 0,-1-2 0,2 4 0,-4 1 212,1-1 0,-9 2 1,4 4-1,-4 0 140,-2 0 0,-6 7 0,-7 6 1,-1 6-57,-3 4 1,-6 4 0,-7 3 0,29-13 0,-1 2-11,-1 0 0,0 2 0,-3 2 1,0 0-1,1 1 0,0-1 0,-2 3 1,1-1-94,-2 2 0,1 0 0,1 1 0,-1-1 0,1-1 0,1 1 0,0 0 0,1 1 25,0 0 1,0 0-1,-2 1 1,1 1-1,-1 2 1,1 1-1,-1 0 1,1 0 8,-1-1 1,1 1 0,-1 3 0,1 0-1,1-1 1,2 1 0,-1 0 0,1 0 9,0 0 0,0 1 0,1 0 0,0 1 0,1 0 1,0 1-1,0 0 0,2 0 46,1 0 0,0-1 0,-1 5 1,1 0-1,0 1 0,0 0 0,1 1 1,0 0-86,0-2 0,1 2 0,0 3 0,2 2 0,0-4 0,0 0 1,2 1-1,-1 1 64,1 1 0,0 0 0,3-2 0,1 0 0,-1 0 0,0 1 0,3-1 0,0 1-3,3-1 1,1-1-1,-1 1 1,0 0-1,4-2 1,1 0-1,1-1 1,0 0-43,0-3 1,2-1-1,2 5 1,1 0 0,-1-4-1,0 1 1,2 1-1,0 2 73,2 1 1,0 0 0,1-2 0,1 0 0,3 2 0,1-1 0,1-1 0,2 0 24,0 0 1,2-1 0,4 1-1,0-1 1,-1 0 0,1 1-1,1-1 1,1 1 25,1-1 0,1 0 0,1 0 0,0 0 0,3-1 0,1-1 0,1-1 0,0 0-31,1 0 0,2-1 1,0-1-1,2 0 1,1 2-1,1 0 1,2-1-1,0-2-37,0-2 1,1 0-1,4 3 1,1-1 0,-2-5-1,0-1 1,2 1 0,0 1 29,-1-1 1,0-1 0,7 1 0,0-2 0,-6-4 0,0-2 0,0-1 0,1-1 46,1 1 1,-1-2-1,-3-4 1,0-1 0,-1 1-1,0 0 1,-2-3 0,-1-1 23,-3 0 1,1-1 0,1 0-1,0-1 1,25 11 0,1-2-149,-2-2 1,-5 4 0,3-3 0,-2 2-76,-3-1 1,-2-3 0,-5 2 0,-4-1-264,-2-3 0,-3 3 0,-3 0 0,-5-1 375,-6-4 0,1 4 0,-2-5 0,2 6 0</inkml:trace>
  <inkml:trace contextRef="#ctx0" brushRef="#br0" timeOffset="19">3969 10716 7671,'8'1'51,"0"2"0,3 2 161,4 2 0,5 6 0,6 4 0,3 3 42,4 2 0,1 1 1,-1 2-1,-4 0-233,-2 0 0,-3 5 0,1 3 1,-1 2-71,-4-2 0,2 1 0,-5-4 0,-2 1 182,-1-1 0,-2 3 0,1-4 0,-2-3 171,-3-4 1,-3 0-1,-5-4 1,-1 0-27,-3 0 1,-4-1 0,-9-5 0,-4 0-109,-2 1 1,-9-5 0,-5 0-1,-6 2-133,-1 1 0,-9 1 1,0 2-1,-2 1-173,1 2 0,5 4 1,2-5-1,3 1-302,1 0 0,6-3 1,4 4-1,0-1-850,1-1 1,2 1 1287,5-5 0,-5 1 0,-2-1 0</inkml:trace>
  <inkml:trace contextRef="#ctx0" brushRef="#br0" timeOffset="20">5655 11720 7733,'-1'-8'101,"-3"0"1,3 6 0,-4 2 302,4 7 0,0 4-105,-3 2-318,2 5 1,-3 2 0,5 9 37,0 4 1,5 3-1,3 4 1,3 3 116,2 2 0,3 6 1,2-5-1,0 2-127,0 2 1,3-1-1,-5-1 1,0-1-254,-3-1 1,-2-6 0,-2 1-1,-5-4-41,-3-4 1,-1-2-1,0-8 1,0-2-200,0-5 0,-1-2 484,-3-2 0,-3-5 0,-6-1 0</inkml:trace>
  <inkml:trace contextRef="#ctx0" brushRef="#br0" timeOffset="21">5680 11584 7713,'0'-20'885,"10"3"0,4 3-844,4-3 1,4 2 0,5-4 0,4 2-1,0 5-547,4 2 0,1 9 0,-1 1 0,0 9 301,-2 11 0,-4 2 1,3 11-1,-2 1 264,-3 2 0,-2 0 0,-3-2 1,-2 0 248,-3 0 1,-6 2 0,-6 0-1,-5-2 149,-5-1 1,-3-1 0,-8 2 0,-6-2-76,-6-2 0,0-1 0,-5-4 0,-1-1-314,-2-4 1,-1-2 0,0-6 0,1 0-277,3-4 1,-3-3-1,4-5 1,-1 0-420,0 0 1,6-5 0,-2-3 0,4-5 81,4-3 0,5 0 0,7-3 0,5 0 545,3 0 0,6 3 0,13-13 0,8 3 0</inkml:trace>
  <inkml:trace contextRef="#ctx0" brushRef="#br0" timeOffset="22">6598 11658 7302,'18'11'0,"1"-1"0,2-2 0,0 2 34,1 1 0,0 1 0,-2 1 1,-2-1 264,0 0 1,-8-3-1,1-1 1,-4 2-64,-4 1 0,-3 0 0,-5-2 1,-3 0 76,-3 0 0,-5-2 0,-2 0 0,-2-1-57,-2-4 0,0-2 0,0-4 0,3-4-107,1-3 0,1-3 1,5-2-1,1-5-129,3-3 0,2-6 0,6-2 0,0-1-254,0 0 1,6-4 0,2-3 0,3 3-173,1 2 0,5 8 0,1-2 0,1 4-46,3 4 0,6-1 1,1 7-1,-2 4-17,-1 6 0,5-1 1,0 2-1,3 1 469,-1 2 0,0 6 0,4 2 0</inkml:trace>
  <inkml:trace contextRef="#ctx0" brushRef="#br0" timeOffset="23">7417 11423 7708,'1'17'115,"3"4"0,-3-2 0,4 2 1,-4 0 102,-1-2 0,1 4 0,2-3 0,1 0-494,-1 1 0,-2-6 0,-2 2 0,-2-3-233,-1-2 1,-6-5-1,2-3 509,-3-3 0,-1-1 0,-1 0 0</inkml:trace>
  <inkml:trace contextRef="#ctx0" brushRef="#br0" timeOffset="24">7243 11299 7708,'-12'-6'154,"-1"-2"1,2-3 0,3-2 0,4 1 35,2 0 0,2 3 0,2 2-1219,2 2 0,3-3 1029,5 3 0,1 1 0,-1 4 0</inkml:trace>
  <inkml:trace contextRef="#ctx0" brushRef="#br0" timeOffset="25">7776 11472 7477,'21'19'0,"-3"-2"164,-4-3 0,4-2 0,-9 1 0,1-2 651,1-3 1,-4 3-1194,1-3 1,-4-2-122,4-2 1,-1-4-1,3-6 1,-2-6 245,2-7 0,1-3 1,1 0-1,1 1 272,-1-1 1,1 0 0,-1 0 0,0 2 318,1 2 1,-1 6-1,1 5 1,-1 2 151,0 2 0,5 3 0,-1 5 1,0 8-210,-3 6 1,4 6-1,-1 4 1,0 3-445,-3-1 1,-2 4 0,-2-6 0,-4 0-50,1 1 0,-5-8 1,3 3-1,-2-3-795,-2-3 1,1-5 1006,3-6 0,-3-11 0,5 2 0</inkml:trace>
  <inkml:trace contextRef="#ctx0" brushRef="#br0" timeOffset="26">8483 10877 7743,'13'7'58,"-5"2"0,2-2 0,2 4-58,3 7 0,11 10 0,-1 6 0,1 6 24,0 6 0,-1 6 1,-1 5-1,-5 2 132,-7 4 1,-1 2-1,-6-4 1,-3-4-233,0-3 0,-2-10 0,0-6 0,0-8-153,0-4 1,-6-5 0,-2-3 0,-3-3 228,-2-4 0,-4-7 0,-3 1 0</inkml:trace>
  <inkml:trace contextRef="#ctx0" brushRef="#br0" timeOffset="27">8347 11447 7669,'12'-5'161,"1"-3"1,3-3-1,3-2 1,3 2 91,5 3 0,6-6 0,0 4 1,1 1-611,-1-2 1,-2 5 0,-7 2-1,0 3-176,-3 1 0,2 0 1,-4 1 532,1 3 0,8 3 0,-1 6 0</inkml:trace>
  <inkml:trace contextRef="#ctx0" brushRef="#br0" timeOffset="28">9401 10802 7682,'-6'32'278,"4"5"0,-5 1 0,1 6 1,4 5-95,0 5 0,2 14 1,0-30-1,0 1 1,0 1-1,-1 1-176,-1 0 1,0 1-1,1-4 1,0 1-1,-1 0 1,0 0 0,1-1-1,1-1-128,0 33 1,1 0-1,3-6 1,5-6-210,2-6 1,2-2-1,3-12 329,0-2 0,6-7 0,-3 1 0</inkml:trace>
  <inkml:trace contextRef="#ctx0" brushRef="#br0" timeOffset="29">10133 11373 7655,'0'-12'-16,"0"-1"0,-4 1 1,-2-1-1,-1 1-15,-2 0 1,-2 5 0,-2 3-1,-1 4 49,-2 4 0,1 4 0,-5 7 0,1 3 104,0 1 0,-1 6 0,0 5 0,3 1-37,3-1 1,2 3 0,1-4 0,3-1-49,4-2 0,4-3 0,5-2-128,8-5 1,0-2 0,8-1 0,1-2 0,1-3-410,2-4 0,4-3 0,0-2 500,-1-3 0,3-3 0,1-5 0</inkml:trace>
  <inkml:trace contextRef="#ctx0" brushRef="#br0" timeOffset="30">10728 11460 7655,'0'16'32,"0"1"0,0-1 0,0-2 0,0 1 99,0 2 0,0-1 1,0-3-1,0-1-416,0 1 1,6-1 0,2-1 165,3-3 1,1-2-1,1-6 227,-1 0 0,-4-6 0,-1-2 0,0-3 99,0-1 1,-3-5 0,3-1 0,-1 0-118,-4 0 1,4-2-1,-2 3 1,-3 1-11,-3-2 1,-1 4 0,-7-3 0,-2 4-29,-3 0 0,-7 5 1,1 1-1,-1 1-50,1 4 0,-2 2 0,2 2 1,-1 4-153,1 1 0,2 5 0,4 6 0,-2 0-473,2 0 0,1 4 0,3-3 623,3 1 0,-3 3 0,4-4 0</inkml:trace>
  <inkml:trace contextRef="#ctx0" brushRef="#br0" timeOffset="31">11137 11423 7643,'7'12'351,"0"0"0,-4 1 0,1 1 181,-1 2 0,2 2 0,-1 4 0,1-1-614,0 1 0,-4-3 0,4 2 0,-3-1-535,2 0 0,-2-2 1,3-6 379,1 0 1,1-5-1,5-3 121,1-2 0,-1-4 0,0-3 0,1-6 203,-1-4 0,1-7 1,-1 2-1,0 0 36,1-1 0,-1 5 0,1-4 1,-2 1 25,-3 0 1,3 3-1,-3 0 1,3 2-79,2 2 0,-5 1 0,0 1 0,2 3-61,1 2 1,1 2 0,1 7 151,-1 4 0,-4 9 1,1 4-1,0 2 217,2 2 1,-3 0 0,1-1-325,0 1 1,1-1 0,0-2 0,-2-3-1,2-3-144,1-4 1,0 0 0,-2-5-223,0 0 0,-1-2 1,4-5-1,1-1 1,-1-5-4,0-6 1,1-2 0,-1-7 313,1-1 0,-1-7 0,0-2 0</inkml:trace>
  <inkml:trace contextRef="#ctx0" brushRef="#br0" timeOffset="32">11857 11001 7215,'-13'-21'0,"2"2"0,2 1-29,0 3 0,5 2 0,-3 4 252,2 1 1,-4 6 0,5 2 0,2 8-206,0 8 1,-2 4 0,0 9 0,1 4 225,2 3 0,2 8 1,3 6-1,3 5 79,0 1 0,4 4 0,-4-5 0,1 0-361,1 0 1,-5-4 0,3-8-1,-1-6-209,1-1 0,-2-7 0,1-4 0,1-8-616,0-3 1,-3-3-1,5-2 863,0-5 0,-3-4 0,-2-4 0,-3-6 0,-1-5 0,0 0 0,0-5 0,-1 1 0,-3 0 0,-3-2 0,-7-4 0,-1 0 0,-2 1 0,-3 3 0,2-1 0,-2-3-223,-2-3 0,3 0 1,-2 4-1,1 2 223,1 1 0,1 6 1,5 0-1,1 5 135,-1 6 0,1 3 0,0 1 636,-1 0 0,6 5-49,3 4 1,6 2 0,6 0-421,8-3 0,8 2 0,5-6 0,4-1-272,3-2 1,1-1-1,0 0 1,0 0-260,0 0 1,5 0 0,-1 0-1,-1 0-19,-1 0 1,-3 0 0,-1-1 0,0-2 13,-1-1 1,3 0 233,-8 4 0,0-6 0,-4-1 0</inkml:trace>
  <inkml:trace contextRef="#ctx0" brushRef="#br0" timeOffset="33">12464 11584 9308,'9'18'0,"-2"2"0,-1 5 890,1 4 0,-4 4 0,1 7 0,-2 3-687,-2 1 0,-11 0 0,-7 3 1,-7-3-1144,-4-1 0,-6 2 1,2-3-1,-1-4 940,1-3 0,-9 6 0,4-2 0</inkml:trace>
  <inkml:trace contextRef="#ctx0" brushRef="#br0" timeOffset="34">13457 11075 8133,'5'-11'528,"3"3"0,3-3 0,3 3 0,3-3 1,2 0-1,0 1-1094,-2 2 0,-3 5 0,-2-1 174,0 2 0,-5 9 0,-3 6 1,-2 6 298,-2 4 1,-6 8 0,-3 2-1,-7 3 551,-4 1 1,-2-1 0,0-3-1,1-3-204,-1 0 1,4-5-1,2 1 1,2-5-425,1-3 1,2-1-372,3-5 1,4-5-1,9-4 266,8-6 0,1 0 1,8-4-1,2 0 152,4 0 1,6 3-1,1-3 1,4 2 271,2 2 0,4 2 0,-3 1 0,-1 0 132,2 0 1,-5 0 0,4 1-1,-5 2-165,-4 1 0,1 6 0,-6-1 0,-5 5-154,-5 3 1,-5 1 0,-5-3 0,-4 3 106,-3 1 0,-10-3 1,-5 5-1,-5 1 58,-7 2 1,-5 0-1,-6 1 1,1 0 215,3 0 0,-4 0 0,2-1 0,-2 0-111,1-3 1,-2 1 0,-3-6 0,-1-1-123,-1-1 0,5-6 0,-5-1 0,2-1-648,-1-4 0,1 1 0,5 0 0,3 1-155,4-1 0,4-2 1,5-1-1,3 0-905,3 0 1598,8 0 0,-5 0 0,4 0 0</inkml:trace>
  <inkml:trace contextRef="#ctx0" brushRef="#br0" timeOffset="35">14225 10579 8513,'13'17'0,"-1"1"560,1 1 0,6 7 0,6 9 1,5 5-579,2 5 0,2 7 0,-5 5 1,-1 2-135,-2 5 0,-15-31 0,-1 1 0,-1 1 0,0 0 0,-1 4 0,-1 1-61,-1 1 1,-1 2 0,-3 4 0,0 1-1,0 0 1,0 0 0,-1 1 0,-1-1 384,1 1 1,-2 0-1,-3 0 1,-1 1 0,-2-1-1,-1-2 1,-2-2 0,-1-1-170,-1-3 1,-2 0 0,-3-1 0,-1-1 0,0-2 0,-1-1-1,-2-2 1,-1-1-4,1-3 0,-2-2 0,-1 3 0,0-2 0,-21 17 0,-4-3 0,0-6 0</inkml:trace>
  <inkml:trace contextRef="#ctx0" brushRef="#br0" timeOffset="36">5879 12750 7806,'8'0'-97,"0"-2"1,2-1 351,1-1 0,-3-4-335,0 4 0,-3 0-154,3 4 1,-4 0 289,4 0 0,1 0 0,3 0 38,0 0 1,1 0 0,-1 0-1,1-2-1,-1-2 0,0 2 0,2-5 0,1 1-76,2 3 1,5-4 0,-1 1 0,2-3 37,2 1 0,0 0 0,1-5 1,1 1-7,2 0 1,6-1 0,-2 1 0,1 1-14,-1 2 0,3-2 1,-3 3-1,3-1 48,1 0 1,0 0 0,1 3 0,-3-1-8,-1-2 0,1-2 1,0-2-1,2 1-108,0-1 1,7 1 0,-6 0 0,0-1-30,1 1 1,-1-5 0,2 1 0,2 1 98,-2 1 0,-2 3 0,-1 1 0,1 2 121,-1-2 1,-1 3 0,-2-1 0,-1 0-31,2 1 1,0-4 0,3 3 0,-3-3-38,-1-2 1,1 5 0,-2 0-1,2-1-231,-2 2 1,1-4 0,-3 5 0,-1-3 192,0 1 1,1 4 0,-4-3 0,4 0 150,0 0 1,-2 3-1,3-4 1,-2-1-110,-2 3 1,2-4 0,0 6-1,1 0-204,-1-2 1,0 5-1,-2-3 1,1 2-97,-2 2 0,1-4 0,0 0 1,0 0 229,0-2 0,-2 4 0,0-5 0,2 0 105,1 0 1,0-1-1,-4-5 1,1 2-48,3 3 1,-3-3 0,3 3 0,-3-3 57,-1-2 1,0 5 0,-1 1-1,1 0-57,0 0 0,3 5 0,-1-4 0,-2 2-60,-2 0 0,4 0 0,-7 2 0,2 0-48,-1-3 1,1 1 0,-5 4 0,-2 0 161,-1 0 0,-6 0 0,0 0 144,2 0 1,1 4-239,1 1-85,-5-1-30,-1-4 1,-8 0-1387,-2 0 0,-3 0-560,-5 0 2015,-1 0 0,1-6 0,0-1 0</inkml:trace>
  <inkml:trace contextRef="#ctx0" brushRef="#br0" timeOffset="37">5668 14064 8015,'-7'-5'92,"0"2"1,4-5-1,-2-1-11,-2 3 1,-1 0 0,-5 6 0,1 0 95,-1 0 1,1 1-1,0 2-59,-1 1 0,1 6 1,-2-2-1,-1 3-65,-2 2 0,1-1 0,3 2 0,1 1-168,0 2 0,-1 3 0,1-2 0,-1 1-71,1 3 0,0 2 1,1 1-1,1 0 65,2-1 0,5 1 0,-1 0 1,2-2 113,2-2 0,0 2 0,0-2 1,2 1 55,2-1 0,-1 1 0,5-4 0,2-2-26,1-2 1,2 1-1,3-8 1,0 1-71,-1 1 0,3-7 0,0 3 0,1-4 0,3-1 0,0-1 0,1-4 0,-3-3 7,2-3 0,0-1 0,0-1 0,-1 0-24,1-4 1,-3 2 0,2-4 0,0-1 60,-2 1 0,-1 2 0,-6-2 0,1 0 49,-1 0 1,-1 2 0,-1-2 0,-3-1-45,-2 1 0,-1 4 1,-4-2-1,0 4 240,0 0 1,-2 1-1,-5-1-44,-6 1 1,-3 5 0,-1 2 0,-3 1-56,-4-1 1,-1 1 0,0 4-1,2 0-164,2 0 0,-1 0 0,4 0 0,1 0-441,-1 0 1,1 0-1,5 0 1,-1 2 461,1 2 0,-1 3 0,1 5 0</inkml:trace>
  <inkml:trace contextRef="#ctx0" brushRef="#br0" timeOffset="38">6090 14052 7727,'6'16'-51,"-1"1"1,-4-2-100,-1-1 0,0 2 0,1 4 0,3 2 121,5 4 1,-2 7-1,1 0 1,0 4 227,-1 5 1,3 2 0,-5 5 0,1 0 123,-1-4 0,4 2 1,-4-6-1,2-1-18,3-1 0,-4-8 0,1 0 1,-1-4-474,-3-2 1,2 1 0,-1-9 0,-1-2-300,-2-1 1,-1-2 332,0 1 1,-1-6 0,-2-5-1,-2-4 71,-2-7 0,0-6 0,-3-3 1,2-1 21,-2-3 1,1-6-1,-1-2 1,2-3-4,-2-6 1,1 1 0,-1-8 0,2-1-63,-2-1 1,3-1 0,0-1 0,2 2 50,2 2 0,7-1 1,4 6-1,3 1 229,2 1 1,-1 8 0,2 3 0,1 5 103,2 2 0,1 6 0,-3 0 1,1 4-198,-1 3 0,3 5 0,0 0 0,0 6-156,0 5 0,3 9 0,-3 5 0,0 5 113,-1 6 0,-1 0 1,-8 3-1,-4 1 30,-3-2 1,-1 5 0,0-6 0,-2 1 115,-7 1 1,1-6 0,-10-1 0,0-3-351,-2-1 0,-4-6 0,-1-2 0,1-4-334,-1 0 1,0-6 0,2-5 0,1-4 499,1-7 0,6-13 0,-3-4 0</inkml:trace>
  <inkml:trace contextRef="#ctx0" brushRef="#br0" timeOffset="39">6524 14225 7715,'18'0'0,"2"0"0,-2 0 0,-1 0 0,-2 0 397,1 0 0,-2-4 1,3 0-1,-4 1-239,0 2 1,-1-3-243,1 0 0,-2-6 0,-3 2-10,-4-3 0,2-2 0,-2 0 0,-2-2-20,0-2 0,-2-1 0,0 3 1,0-2 155,0 2 1,-2 1-1,-2 2 1,-3 0 0,1-1 0,-5 2 0,2 3-14,-2 4 1,-1 2-1,-1 4-94,1 2 0,4 4 1,1 7-1,1 3 114,4 2 1,0 0 0,2 5 0,0 0-52,0 0 0,6-1 0,1 0 0,2-2 152,4-1 1,-4-6 0,9 0-1,-1-4-419,-1-3 1,5-5-1,-3 1 1,1-2-157,3-2 1,0 0 0,0 0-1,-2 0 425,-2 0 0,4-2 0,-3-2 0,0-3 0,-2 0 0,1-4 0,-2 3 0,-1-2-110,-1 2 1,-1-3 0,-1 4-1,0-1 250,1 0 0,-5 3 0,0-1 0,2 0-56,1 3 1,1 2-1,1 1 1,-1 0-85,1 0 0,-1 0 0,0 0 0,1 1 56,-1 3 1,-4-1 0,-1 5 403,-1 2 1,-2-3-135,-4 1 1,-6-5 0,-2 1 0,-3-3 18,-1-1 1,-1 0 0,1 0 0,0 0-21,-1 0 0,2-9 0,1-4 1,4-2-195,0-3 0,-2-1 0,4-7 0,1-3-336,2-4 0,1 3 0,1-1 0,3 2-303,4 0 0,5 0 1,2 6-1,1 2-41,0 5 1,3 2 0,0 2 0,2 1 56,0 2 1,1-2-1,5 4 492,2 1 0,0-6 0,-4 6 0</inkml:trace>
  <inkml:trace contextRef="#ctx0" brushRef="#br0" timeOffset="40">7739 13878 6749,'0'-12'0,"0"-2"0,0-1-81,0-2 1,-4 1 0,0 2 0,0-1 261,-2-2 1,-1 1-1,-5 3 1,-1 2 137,1 3 0,0-2 0,-1 6 0,-1 3-188,-2 4 1,2 5 0,-4 9 0,2 3 125,-1 4 0,2 0 0,5 3 0,3 0-133,2 2 1,1 0-1,4-4 1,0-2-486,0-2 1,0 1 0,1-5 265,3-2 1,3-3 0,6-4-184,-1-4 0,0-8 1,1-4-1,-1-3 224,1-1 0,-1-6 0,0-2 0,1 1 128,-1 3 1,1 2 0,0 1-1,3 2 74,0 3 1,5 3 0,-3 5-1,0 1 137,0 3 1,4 7 0,-2 7 0,2 1-166,-1 3 1,1-2-1,-4-1 1,0-1-86,0-3 1,-2-1 0,-3-3 0,-1-3-213,1-4 0,-1-2 0,0-2 0,-1-2-103,-2-2 0,2-8 0,-4-9 0,1-2 75,0-2 1,0-5-1,5-4 1,-2 0-167,-3 1 0,3-7 0,-4 1 0,0-2 349,-3-2 0,1-2 0,-2 2 0,-4 0 24,-6 1 1,-4-8-1,-3 5 1,-1 1 53,-2-1 1,-3 5 0,3-4 0,3 2 52,5 2 1,3 5 0,6 5-1,0 4 1,0 6 0,0 5 0,2 4 120,2 3 1,3 8 0,5 10 0,-1 5-25,-3 5 0,3 5 0,-2 4 0,2 4-153,1 3 1,5 5-1,-1 2 1,-1 1 32,-1 3 0,3 5 1,-1 2-1,1-3-125,1-4 0,-6-4 1,2-7-1,-5-3-78,1-4 0,-4-5 1,-2-2-1,-1-2-203,1-2 0,-3-2 0,2-5 255,-6-2 0,-4 0 0,-5-5 0,-1-1 44,1-2 0,-2-1 0,-2-1 0,-4-3-28,1-4 1,-4-3-1,3-2 1,0 1 72,-1-1 1,6-3-1,-2-1 1,5 2-128,4 1 1,2 2 0,6 0 0,1 1 191,4 2 0,2 4 1,6 5-1,2 0 130,2 0 1,9 0-1,-1 1 1,3 2-112,2 1 0,-3 4 1,5-4-1,-2-1-185,-2-1 0,2-2 0,-1 0 1,-1 0-153,-2 0 0,-1-6 0,0-2 1,-1-3 145,1-2 0,-1 1 0,-2 0 0,-3-1-1,-1 1 0,-2-5 0,-3 1 0,-1 1 286,1 1 1,-2 1 0,-3 1-1,-3 1 26,1 3 0,-6-2 0,0 6-119,-7 1 1,-4 2 0,-3 2-67,-2 3 1,-1 3 0,-1 7-1,6 1-38,1 2 0,4-1 0,0-2 0,2 1 81,2 2 1,1 3-1,2-3 1,0-2 5,0-1 0,6-2 0,2 1 0,5-2-110,3-3 1,-1-3 0,6-5 0,1 0-54,1 0 1,2 0-1,-1 0 1,-2-1 62,-2-3 0,0 1 0,2-4 0,-3 0-82,-1 0 0,-2 3 232,-3-4 1,-5 4-166,0-4 1,-5 4-1,0-5-55,-6 0 1,-4 2 0,-5 0 0,1 0 58,3 0 0,-3 3 0,2-4 0,-2-2-38,-1-1 0,-1-1 1,2-1 79,3 1 0,1-1 0,5 1 42,-3 0 1,1 3-530,4 1 133,0 5 1,4-4-1,2 5 97,1-3 1,1-3-1,4 3 149,1-2 1,-1 4 0,1-1-1,-1 3 115,0 1 1,2 0 0,1 0 0,3 1-63,2 3 1,-1-1 0,3 5-1,-3 2 17,-1 1 1,0 1 0,-3 1-1,0-1 294,-4 0 1,2 5 0,-6-1 0,0 0 285,-3-3 1,-3 4 0,-1-1-1,0 0-64,0-3 0,-5 0 1,-4-2-290,-2-3 0,3-2 0,1-8-78,2-2 0,1-8 0,4-9 0,1-2-164,3-2 0,3-6 0,5-2 0,-1-1 49,-2 1 1,6 1 0,-3 6 0,2 0-16,0 2 1,2 8-1,1-1 1,-2 5-327,-1 4 0,-2 2 0,1 6-137,-1 0 0,0 0 459,1 0 0,-1 6 0,1 1 0</inkml:trace>
  <inkml:trace contextRef="#ctx0" brushRef="#br0" timeOffset="41">9909 13221 8245,'7'-8'-70,"-3"-1"0,-8 7 0,-3-1 0,-1 6 320,0 5 1,0 3 0,-5 1-88,1 1 0,-1-1 1,1 1-1,0-1 1,-1 0 63,1 1 0,-5 3 0,1 1 0,1-1-81,1 2 1,1-4 0,1 3-1,0-4-225,-1 0 1,1-5 0,-1-1 0,2 0-2,3 0 0,-3-5 0,3 3 44,-3-4 0,3 0 504,-1 3 480,1-2-1068,1 3 0,3 1 124,8 2 1,3-1-1,5 1 1,1 1-1,-1-1 240,1 0 1,5 0-1,1 5 1,1-1-130,1 1 1,0 0 0,2 3 0,-2 0-29,-5-1 1,2-1 0,-1-2-1,-2-1-194,-1-2 0,-2 2 0,1-3 0,-1 3-203,0 1 1,1 1-1,-1-2 1,-1-2 90,-2 0 1,2-7-1,-3 3 1,2-3-1429,-2 3 108,3-4 1539,-4-1 0,5-7 0,0-5 0</inkml:trace>
  <inkml:trace contextRef="#ctx0" brushRef="#br0" timeOffset="42">10455 13184 7930,'-5'7'1207,"-2"-2"1,-6-5-1332,1 0 0,-5 0 0,1 1 0,1 2 108,1 1 0,-3 6 0,1-3 0,1 1 23,1 0 1,3-3 0,1 3 0,2 0 4,-2-1 1,-1 3-1,0-5 1,2 1 292,0-1 0,1 5 1,-4-3 134,-1 0 1,5-1-704,0-1-136,5-4 143,-2 5 192,5-6 100,0 5 1,1-4 249,3 4-62,-3-4 0,9 4 1,-4 2-75,0 0 1,-1 4-1,3-2-56,2 2 1,1 1 0,1 0-1,0 1 94,1-1 0,-1 5 1,2-1-1,1-1 80,2-1 0,1-1 0,-3 0 1,1 2-20,-1 2 0,-1 0 1,-1-5-198,-1 0 0,0-3 0,1-1 0,-1 2-199,1 1 1,-1 0 0,0-3-170,1-4 1,-5 2 0,0-2-460,2-2 0,-3 0-662,1-2 0,-5-2 1437,1-2 0,-3 3 0,-1-5 0</inkml:trace>
  <inkml:trace contextRef="#ctx0" brushRef="#br0" timeOffset="43">5569 15032 7865,'-6'7'0,"-1"-2"-472,0 1 606,2-5 1,5 3-1,1-8-589,3-4 1,2 1 359,2-1 0,-1 3 902,-3-3-326,-2 5 1,4-2-429,-1 5 1,1 0-1,8 0-118,3 0 0,-2-2 0,6-2 1,1-4 55,1-3 1,3 1 0,2-1 0,1-2-7,-2-1 0,8 0 0,-1 2 0,1-1 79,1 1 0,-5-1 0,2 0 1,2-1-19,1 1 0,1-2 0,0 7 1,-1-2-61,-3 2 1,7 1 0,-3 4 0,2-1-80,-1 2 1,-3 0-1,0 2 1,4 0 79,0 0 1,-1 0 0,-1 0 0,1-1 35,-1-3 1,4-3-1,1-6 1,-2 1-113,-2 0 0,-5-5 0,0 1 0,2 0 54,1 3 0,1 0 0,0 2 0,0 1-82,0 2 1,-1 5-1,-1-1 1,-2 3 130,1 1 0,1 1 1,-1 2-1,-1 1 108,2-1 1,-2 2 0,1 0-1,2-3-99,-2 0 0,5-2 0,2-2 0,-1 0-228,-1-3 0,-1-3 0,2 3 0,0-1 47,-4 1 0,1-1 0,-4 3 0,3-1 166,2 2 0,-1-4 0,0 2 0,0 1 169,0 2 1,2-3 0,1-1 0,3 1-45,1-1 0,0 3 0,3-2 0,-2 2-221,2-3 1,1 0-1,2-5 1,-2 2-36,-2-2 0,0 1 0,-3-1 0,1 2 135,3-2 1,-3-5-1,0-3 1,0 0 184,0 0 1,1-2-1,1 2 1,0 0 17,1 0 1,-3-3 0,1 5 0,2 0-203,1 3 1,1 0 0,-3 1-1,0 1-3,1 3 1,1-2 0,2 6-1,-2 1-158,-3 2 1,2 1 0,-4 0 0,0 0 143,-1 0 1,0 0 0,-5 0 0,-1-2 155,-3-2 1,3-3-1,-5-5 1,2-1-106,0 1 1,-4 0 0,3-2 0,-2-1-58,-2-2 0,-2 1 1,-1 5-1,-2 1 16,-2 2 1,2 5-1,-3-1 1,0 2 27,1 2 0,-2 0 0,3 2 0,-2 2 18,-2 4 1,-2 3 0,-3 2 0,-1-2-133,0-3 0,-1 3 0,-1-4 1,-3 1 83,-2 0 0,0-3-895,-5 3 653,0-5 0,-6 2 0,-2-5 1,-3-1-616,-2-3 853,1-3 0,0-6 0,-1 1 0</inkml:trace>
  <inkml:trace contextRef="#ctx0" brushRef="#br0" timeOffset="44">4192 6672 8113,'-7'13'180,"3"-1"0,3 1-665,1-1 503,0 0 1,5-1 83,3-2 0,-1 0 1,2-4-10,0-3 1,2 1-1,2 0 1,-1 1 24,0-1 0,1-2 1,-1 0-1,1 2-17,-1 1 1,5 0 0,0-4 0,1 0-62,0 0 1,4 0 0,-1 0 0,2 0 24,2 0 0,0-1 1,0-2-1,-2-1 24,-2 1 0,7-2 0,-4 1 1,3 1-20,-1 2 1,0 1-1,1-2 1,2 0-36,-1-3 0,4 1 1,1 4-1,1 0 22,-1 0 1,2-1 0,-4-2-1,2-1-24,2 1 1,3 2 0,-4 1 0,1 0-56,3 0 0,-1 0 0,0-2 1,0 0-17,0-2 0,1-1 0,-1 4 0,1-2 60,4-1 1,-4 0 0,4 3 0,-2-2 87,1-1 1,-2 0 0,2 4-1,-3 0-57,0 0 1,-1 0-1,1 0 1,1 0 4,-2 0 1,7 4 0,-6 0-1,0-1-79,1-2 0,-2-1 0,0 0 1,0 0 4,1 0 0,-3 0 1,0 0-1,-2 0 24,1 0 1,1 4-1,-1 0 1,-1-1 56,2-2 0,3-1 0,1 0 0,-3 2-1,0 2 0,-2-3 0,2 5 0,-2-2-22,1 0 1,2 4-1,-7-3 1,1-1-24,-1 1 1,3-3-1,-4 3 1,0-1 32,1 0 0,-4 0 0,3-4 1,-2 0-18,-3 0 1,1 0 0,1 0 0,2 2 13,1 2 0,0-3 0,-4 4 1,1-4-32,3-1 0,-3 0 0,4 1 1,-1 2-26,0 1 0,1 2 0,-1-4 0,3 3 2,0-3 1,6 4 0,-3-2 0,-2-1 70,-1-2 1,1-1-1,-3 0 1,0 0 58,1 0 0,2 0 1,-4 0-1,-2-1 6,-1-3 1,-1 2-1,0-2 1,0 3-42,0 1 0,-5 0 1,-1 0-1,-1 0-123,-2 0 0,1 0 0,0 0 0,-2 0 29,-1 0 0,-6 0 0,0 0 1,2 0-77,1 0 0,-3 0 0,1 0 44,0 0 1,2 0 118,2 0 0,-5 0 245,0 0-184,-5 0-365,3 0-49,-6 0 0,-2 0 0,-1-2-873,-1-2 0,-1 1-35,1-5 1,2 4 0,-3-3 1177,-1 2 0,-1 0 0,-5 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44:45.261"/>
    </inkml:context>
    <inkml:brush xml:id="br0">
      <inkml:brushProperty name="width" value="0.09086" units="cm"/>
      <inkml:brushProperty name="height" value="0.09086" units="cm"/>
      <inkml:brushProperty name="color" value="#FF0000"/>
    </inkml:brush>
  </inkml:definitions>
  <inkml:trace contextRef="#ctx0" brushRef="#br0">4676 6313 8185,'-13'0'-211,"1"0"1,4 0 0,-1 0 0,1-2 0,0 0-83,0-2 0,5-2 389,-1 2 1,1 3 0,0-5-244,-1 0 0,-2 5 87,2-3 1,-3 3-59,-5 1 106,5 5 1,0-4 0,5 5-28,-3 0 147,1-5 0,6 4 362,2-5-256,-3 0 1,6 0-123,-3 0 1,3 0-86,5 0 1,-1-1-1,-1-2 1,-2-1 41,2 1 0,1-2 0,1-1 43,1-1 1,-1 5-1,1-4 1,0 2-27,4 0 1,-3 0-1,4 2 1,-2 0 2,1-2 0,8-5 0,-2 5 1,2 0-64,2-2 0,1 5 1,-2-3-1,2 1-15,1-1 0,0 3 0,-5-3 0,1 2 51,0 2 0,0-4 0,0 0 0,-2 0 73,-2-2 0,2 4 0,-2-7 0,2 1-37,2 1 0,4-3 0,0 5 0,-2-2-42,0-3 1,-3 3 0,1 1 0,-1-1-74,-4 0 1,2 3 0,-5-3 0,-2 1-117,-1 4 1,-2 0-1,1 2 1,-1 0-45,0 0 1,-3 0 0,-2 2 196,-2 2 0,5 3 0,-3 5 0</inkml:trace>
  <inkml:trace contextRef="#ctx0" brushRef="#br0" timeOffset="1">6214 6300 8044,'0'-6'-1152,"5"-6"1120,3 4-12,3-3 1,2 0 0,-2 2 522,-3 0-308,-2 6 1,-8-2-54,-2 5 1,3 1-98,-3 3-46,2-2 1,8 8 72,2-6 1,3 0 0,1-4 79,1 0 0,-1 0 1,1 0-91,-1 0 0,0 0 1,1 0-1,-2 1-24,-3 3 0,3-2 1,-3 2-33,3-3 1,2 1 0,-1 0 0,1 2 18,-1-1 0,0-1 0,1-2 0,1 0 1,2 0 0,-2 0 0,4 0 1,-2 0 55,1 0 0,-1 0 1,-2 0-1,1 0 0,2 0 0,-1 0 0,-3 0 1,-1 0-59,1 0 0,-1 0-136,0 0 1,-3 0 0,-2-2-475,-2-2 0,-2 3 610,-7-3 0,-3 2 0,-6 2 0</inkml:trace>
  <inkml:trace contextRef="#ctx0" brushRef="#br0" timeOffset="2">7392 6412 7609,'4'-8'-47,"0"-1"1,6 5 120,-2-4 1,3 5 0,1-1 0,1 3-134,-1 1 0,1 0 0,-1 0 0,0 0 69,1 0 1,1 0 0,1 0 0,1 0-10,-1 0 0,3 0 1,0 0-1,2 0 81,2 0 0,0 0 1,0 0-1,-2 1 9,2 3 0,2-2 0,2 3 0,2-1-32,1 0 0,-1 2 0,-1-3 0,2 2-40,4 2 0,-2-3 1,2 3-1,2 0-49,1 0 1,1-3 0,0 4 0,0 1 17,1-2 1,3 2 0,2-3 0,-1-1 58,1 1 1,-2 2 0,-2-4 0,1 0-16,1 2 1,1-5 0,-4 3-1,2-2 93,2-2 1,4 0-1,0 0 1,1 0-115,-2 0 0,2 0 1,-4-2-1,-1-1 0,1-1 1,3-4 0,-4 3 0,2-1 44,3 1 1,-3-1 0,2 3 0,1-1-22,1 1-1,-3 2 1,1 1 0,-1 0 45,0 0 0,7 0 0,-3 0 1,2 0-70,0 0 1,-1 1 0,-2 2 0,-1 1 26,-1-1 1,-1-2 0,5-1 0,-1 0-7,1 0 1,0 0-1,1-1-35,2-3 1,0 3-1,3-5 1,-1 2-1,-1 0 1,1 1 1,-3 2 0,6 1 0,0 0-13,-1 0 1,3 1-1,-2 3 1,2 3-38,-3 0 1,3 3 0,-5-5 0,1 1 46,4-1 1,-4-1-1,2-4 1,0 0-6,-2 0 0,-1 0 1,-4 0-1,2 0 206,0 0 0,5-5 0,-4-2 1,0-1 10,1-1 1,-1 5-1,5-3 1,0 2-121,-4 2 0,3 2 0,0 1 0,3 0-122,1 0 1,-2 5 0,-2 3 0,-3 3 19,1 2 0,0-5 1,5 0-1,-3 1 63,-5-2 1,-2 2 0,-3-5 0,-2-1 72,-5-2 0,-3-1 0,-5 0 0,-4 0-179,-3 0 1,-3-4 0,-2 0-1,-5 1-345,-2 2 1,-6 1 0,1-1-362,0-3 0,-2 2-56,1-2 0,1 3 819,3 1 0,-5 0 0,-1 0 0</inkml:trace>
  <inkml:trace contextRef="#ctx0" brushRef="#br0" timeOffset="3">14759 6238 7928,'-8'0'-249,"-1"0"0,2-1 1,-2-3 475,0-4 1,1-3-75,-4-2 0,-1 5 70,1 0 1,0 5 288,-1-1-343,6 2 0,3 8 1,8 1-192,5 0 1,2 4 0,1-3 0,0 2-60,1-2 1,5 7 0,1-3 0,0 1-26,-2-4 0,2 3 0,0-4 0,2 3-21,0 1 0,-2-4 0,3-1 0,-1-1-9,1-3 1,1-2 0,2-1 0,0 0-165,0 0 1,1-1-1,1-4 1,4-1 299,0-1 0,1-4 0,3 2 0,-2-2 0,0-1 0,4 0 0</inkml:trace>
  <inkml:trace contextRef="#ctx0" brushRef="#br0" timeOffset="4">15825 6387 7550,'6'-12'-75,"-1"-1"1,5 1-1,-3 0 460,-2-1 0,1 2 1,-3 2-177,1 0 0,1 2 158,0-1-354,-4-3 1,6 10-1,-3-3 1,4 2-78,3 2 0,2 4 0,0 2 0,4-1 39,4 1 0,2-1 0,2-2 0,0 1 34,-1-1 0,5 3 0,0-2 1,0 0 107,2 1 0,-5-3 1,4 2-1,-1-3 95,0-1 0,4 4 0,-4 0 0,0-1-50,1-1 0,-4-2 0,3 0 0,-2 0-140,-3 0 1,1-2 0,0-1 0,-2-1-52,-2 2 0,2 0 0,-3 2 0,0 0 25,1 0 1,-4-4 0,2 0 0,0 1-211,1 2 1,-4 1-1,5 0 1,-1 0-68,0 0 0,2 4 0,-6 1 0,1 2-57,1 3 1,-5-3-1,5 3 1,-1 2 337,-1 3 0,7 2 0,-4-5 0</inkml:trace>
  <inkml:trace contextRef="#ctx0" brushRef="#br0" timeOffset="5">18182 6276 7789,'0'-9'0,"0"1"0,1 1 576,3-1-86,-2-3-439,3 9-40,-5-3 0,2 5 8,2 0 1,3 0-1,4 1-227,-3 3 0,3-2 34,-3 2 1,3-1-1,2 0 1,-1 1-5,0-2 0,1 4 1,-1-1-1,2 1-124,3-1 1,-2 5 0,5-3 301,2 0 0,2 4 0,1-4 0</inkml:trace>
  <inkml:trace contextRef="#ctx0" brushRef="#br0" timeOffset="6">19075 6288 7780,'0'-7'472,"0"2"-541,0 5 0,1 0 175,3 0 0,-1 4-33,5 0 1,1 4 0,3-4 0,0 0-40,1 2 0,1-3 0,2 4 1,3-1-11,1 1 1,7-4-1,-1 3 1,5-2 128,3 0 1,2 0 0,3-4 0,1 0 44,1 0 0,4 0 0,-2 0 0,0-1-22,0-4 1,3 3-1,0-5 1,1 0-29,-2 0 1,-2 3-1,-6-3 1,0 2-19,1 2 0,-3 0 1,0 0-1,-3-1-182,-2 1 1,-1 2 0,-4 2 0,-1 2-143,1 1 1,-5 6-1,-4-3 1,-2 1-257,-2 0 1,-3 1 0,-3 3-92,0 0 1,-3 1 0,-7-2-1162,-5-3 1702,-7-2 0,-4-6 0,-4 0 0</inkml:trace>
  <inkml:trace contextRef="#ctx0" brushRef="#br0" timeOffset="7">7107 3733 7570,'0'-8'-707,"-2"1"901,-2 1 1,1 2 0,-5 4 133,-2 0 1,-1 0 0,-1 2-111,0 2 0,-1-1 0,1 5 0,-1 1-86,1 3 0,0 4 1,-1 1-1,2-1-45,3 2 1,-3-3-1,4 6 1,0 0-44,3-2 0,-2 4 0,2-2 0,0 1-31,-1-1 0,3 1 1,-2-4-1,3 0-48,1-1 1,0 0-1,0-5 1,1-1-204,3-2 0,3 0 0,6-3 0,-1-1 97,0 1 0,1-2 1,0-4-1,3 0-289,0 0 1,2-4 0,-3-2 0,3 1 153,1-1 1,-3-2 0,0 3 0,-2-1 275,-2 1 0,1-4 0,-1 5 0,1-6 0,-1 4 0</inkml:trace>
  <inkml:trace contextRef="#ctx0" brushRef="#br0" timeOffset="8">7441 3870 7632,'-1'-7'-801,"-3"4"1858,-4 6-655,-3 4 1,0 5-161,2 0 1,0 1-1,3-1 1,1 1-1,-2 0-138,0 4 1,4-3 0,-1 4 0,3-2-66,1 1 128,0-1-363,0-3 126,5-1 63,2 0 1,5 1 8,1-1 1,-1-4-93,1 1-54,-1-7 139,-5 4 50,4-6-153,-4 0 127,5 0-23,1 0 0,-1 0 1,0-1-1,1-2-9,-1-1 0,-4-6 0,1 2 1,0-2-1,1 1 17,-2 0 1,3 0 0,-4-7 0,0 0 16,-3 1 1,2 1-1,-2 2 1,-1-2-33,-2-3 0,-1 2 0,0-4 1,0-1-57,0 1 0,0 4 0,-1-1 0,-2 2 46,-1 1 0,-2 2 0,2 3 12,-4 4 1,1 3-1,-1 1 1,-1 1-103,3 3 0,-4 4 0,4 7 0,1 2-139,-1-2 0,2 3 0,4-1 1,0-1-290,0 2 1,0-4 0,0 2 378,0-2 0,0-1 1,2-2-1,2-3 154,4-4 1,3 1 0,1 0 5,1-3 0,-1 0 0,1-2 0,-1 0 0,0 0 0,1 0 0,-1-2 0,1-2 0,2-3 0,0-4 0,-3 2-17,-1 0 0,3 3 0,-6-4 0,3 2 83,2-2 0,-5 3 1,0-1 111,2-2 1,-4 3-1,-1 0 682,1 2-545,-5 1 0,4 5 0,-5 3-88,0 5 1,0 3 0,0 3 0,0 2-73,0-2 0,0 3 1,0-2-1,0-1-157,0-1 0,6-3 0,1-1 1,1-3-26,0-2 1,2-1-1,5-4 1,2 0 25,-2 0 1,0 0 0,0 0 0,2 0-50,-2 0 1,0-5-1,0-2 1,2-1 56,-2-1 0,-1 1 0,-2-6 0,1-1-52,-1-1 1,0-1 0,-1 5 0,-1-1 22,-2 1 1,-4 0 138,5-1 18,-7 1 0,4 6 1,-6 6 25,0 7 1,0 4 0,0 3-1,0 1-92,0 2 0,0 3 1,0-3-1,0-2-54,0-1 1,1-2 0,3 1 0,5-1-26,2 0 1,1-1-1,1-2 1,-1-5 54,0-3 1,1 3-1,-1 0 1,1-1-13,-1-1 0,0-4 0,1-1 0,-1-2-86,1-2 1,3-3 0,1-5-1,-2-1-52,-1 1 0,-1-3 0,3 0 1,-1-2 43,-4-2 1,1-1 0,-4-3-1,3-2 23,2-1 1,-2-9 0,-2 0 0,-2-1-17,-1-4 0,2-1 0,-4-6 1,0-1 20,2-3 1,-5 9 0,3-1-1,-1 8 64,1 5 0,-2 4 0,2 8 421,-3 5-276,-1 7 0,-1 13 0,-2 10 0,-2 4-32,-2 4 1,3 7-1,-3 6 1,1 3-157,3 4 0,-2 0 0,1 0 1,1 2 5,2 0 1,1 3 0,0-6 0,0-1 23,0-1 1,0-2-1,0-1-26,0-3 1,0-3 0,0-5 0,0-2 0,0-2-78,0-5 0,4-2 0,0-1 8,-1-1 0,-2-4-74,-1 1 0,0-8 13,0-1 1,0-7 0,0-8 0,-1-3-39,-4-1 0,3-1 0,-5-2 1,0 2 46,0-2 0,-1-2 1,-5 1 73,1 2 0,0-1 0,-1 5 0,1 4 0,-1 3 143,1 6 0,4-2 1,-1 2 1234,0 1-744,3 2 1,2 1 0,8 0-243,5 0 0,-1 0 0,3 0 0,4 0 314,3 0-1090,3 0 1,3-1 248,1-3 122,-6-3-1253,5 0 682,-5-4 239,6 4-217,0-5 1,0 3-1,-1 1 1,1 0 616,0 1 0,0-10 0,0 3 0</inkml:trace>
  <inkml:trace contextRef="#ctx0" brushRef="#br0" timeOffset="9">9277 3870 7982,'8'0'305,"0"0"1,2 0 0,1 0 0,2 0 401,-1 0 0,0 0 1,2 0-264,3 0-231,-4 0 54,11 0-359,-10 0 97,4 0 189,0 0-434,-5 0 207,5 0 0,-5 0-77,-1 0 1,0 0-470,1 0 174,-1 0 1,-4-2 0,1-1-602,0-1 0,2-1-512,2 1 1518,-1 2 0,1-9 0,-1 4 0</inkml:trace>
  <inkml:trace contextRef="#ctx0" brushRef="#br0" timeOffset="10">9500 3621 7951,'-7'0'-15,"2"0"795,5 6 0,0 1 42,0 5-300,0 1-166,0-1 112,0 6-246,0 7-1,-6 1-204,5 10 260,-5-10-239,1 10 1,2-6-217,-5 3 144,5-2-803,-2-7 0,5 0 246,0-4 463,0 4-1096,0-10 504,0 4 328,0-6 392,5 0 0,2 6 0,5 2 0</inkml:trace>
  <inkml:trace contextRef="#ctx0" brushRef="#br0" timeOffset="11">10294 3783 9067,'5'12'413,"4"1"1,2-1-1,1 2 1,1 1 174,-1 1-359,0 6 1,1-2 57,-1 5-130,1-1 1,-1-3-43,0 0-319,1-1 0,-5 5 0,0-1 1,1-2-1,-1-3 0,-1 0-15,-2 1 0,4-5 1,-4 1-1,1-2 110,-1-2 0,3 5 1,-2-1-325,1 0 1,-3-3 0,3 0-520,-2-1 1,1-5 951,-2-3 0,3-2 0,5-2 0</inkml:trace>
  <inkml:trace contextRef="#ctx0" brushRef="#br0" timeOffset="12">10716 3733 8133,'-13'8'0,"1"1"62,-1 0 0,1-2 0,-2 3 0,-1 2 175,-1 3 1,-2 7 0,1-1 0,-4 3-22,-2 0 1,-2 7 0,0 2 0,1 3 9,-1 1 0,0 0 1,0 0-1,0-1-6,1-3 0,-1 3 1,1-4 21,4-1-28,-4 0-975,10-7 498,-3-4 151,10-2-1319,-4-6 683,9 0 380,-3-5 95,5-1-4,0-6 277,0 0 0,5-6 0,2-1 0</inkml:trace>
  <inkml:trace contextRef="#ctx0" brushRef="#br0" timeOffset="13">11472 3981 7984,'-12'7'387,"5"-1"0,3-6-170,8 0 1,-1 0 132,5 0 0,-4 0 280,4 0-191,1 0-189,3 0 31,0 0-113,6 0 1,-4-2 169,3-2-113,2 3 0,0-5-7,0 1-181,5 3 0,-9-3 300,6 5-350,-1 0 1,1-4-1,-2-1 1,-1 1 0,-1 0-1,-1-1-271,1-2-419,-1 4 403,-3-8 136,-1 10-1,1-5 103,-1 1 96,0 3-187,1-9 156,-6 10-1955,4-10 1226,-4 9 0,1-7 1,-1 3 725,-2-1 0,5-1 0,-3-4 0</inkml:trace>
  <inkml:trace contextRef="#ctx0" brushRef="#br0" timeOffset="14">11782 3721 8041,'-12'11'81,"-1"-3"0,5 2 0,1-5 1,0 2 137,0 3 1,5 1 0,-4 2 714,1 4-446,3 2 1,-3 6-104,5 0-212,0 0 116,0 5-166,0 2 1,-2 1-76,-2 0 241,3-6-116,-5 9-766,6-10 373,0-1 190,0-1-1520,0-11 1033,0 5 1,0-5 0,0-1 516,0 1 0,6-7 0,1 0 0</inkml:trace>
  <inkml:trace contextRef="#ctx0" brushRef="#br0" timeOffset="15">12762 3708 7740,'-12'0'-73,"3"2"0,1 2 456,-2 4 0,5-1 0,-1 1 0,2 2-264,0 1 0,0 3 0,4 1 0,1 1-90,4 0 1,-3 1 0,7 1 0,0 0-18,2 0 0,6-1 0,1-6 1,0-2 18,-1 0 0,4-7 0,-3 3 0,0-4 27,0-1 1,3 0 0,-4 0-1,1-1-32,0-4 1,3-1 0,-4-7-1,-2 1-23,-2-1 0,3-3 0,-3-1 1,-2 1 54,0-2 1,-1 4 0,-2-4 0,-4 2 103,-2-1 0,2 1 0,0 3 93,-1 1 1,-2 3-44,-1 1-186,0 5 1,0-1 0,0 8 0,0 5-42,0 2 1,0 1 0,0 2-1,2 2-3,2 5 0,-3 3 1,5 2-1,-2 1 12,0 2 1,1 10 0,-2-2 0,1 2 12,-1-1 1,0 4 0,0-1 29,1-1 1,0-2-1,-3 0 1,2-1-1,1-1-37,-1-3 1,-2 1 0,-1-5 0,0-1-13,0-2 0,0-1 0,-1-1 0,-2 0 16,-1-3 1,-6-2-1,2-4 1,-3 0 94,-1-4 0,1 2 0,0-7 138,-2 1 0,-1-1 0,-6-6 0,2-1-80,0-4 1,-1 1-1,-5-7 1,2-3 23,2 1 0,0-5 0,0 0-18,3-1 0,7 2 0,3-2 330,2 1-416,1-4 1,4 7-1,0-5 1,0 1 0,1 1 30,3 0 0,-1 2 1,5 3-1,2 1-46,1-1 1,1-3 0,1-1-1,-1 2-168,1 1 0,5 2 0,2-2 0,4-1-332,0-1 1,1-1 0,0 5 0,0-1-577,0 1 1,-2 1 0,-1 1-612,-1 2 0,-2 1 1625,2-1 0,2-3 0,-3 4 0</inkml:trace>
  <inkml:trace contextRef="#ctx0" brushRef="#br0" timeOffset="16">13977 3870 8008,'6'6'0,"-3"0"511,5-6 1,0 0-142,5 0 0,0 0-159,4 0 1,-2-4 302,6 0 1,-1 0-145,5 4 0,-1-5 0,-4 1-686,4 0 264,-10-1 53,9 3-444,-9-3 362,4 5 0,-6 0 0,1 0 1,-1 0-1,0 0-363,1 0-502,-1 0 357,-5 0 263,4 0-938,-4-6 567,0 5 156,4-5 165,-10 6 376,10-5 0,-4-2 0,6-5 0</inkml:trace>
  <inkml:trace contextRef="#ctx0" brushRef="#br0" timeOffset="17">14250 3708 7845,'-7'6'-121,"2"-3"1,5 5 575,0 1 1,0 3-1,0 1 1,0 4-207,0 3 1,0 4-1,0 1 1,0 0-262,0-1 1,-4 1 0,0-1 0,1-2-237,1-2 0,2 0 1,0 2-1,0-3-26,0-1 0,0-2 0,2-3 1,1-1 273,1 1 0,5 4 0,-2 3 0</inkml:trace>
  <inkml:trace contextRef="#ctx0" brushRef="#br0" timeOffset="18">14994 3572 8449,'2'-13'296,"2"1"0,3 4 0,5 0 1,1-1 17,-1 2 0,2-4 0,1 4 0,3-1-86,1 0 1,0 1-1,4-1 61,-3 4-265,-5 2 0,7-2 0,-5 0 0,-2 3-66,-1 3 0,-3 5 0,-3 7 0,-2 1-49,-1 2 0,-3 5 1,0 0-1,-4 4-20,-7 3-89,-7 5-267,2-7 450,-9 8 94,9-8-67,-10 3-13,5 0 63,0-4-52,-5 10 0,11-10 1,-7 5 0,6-6 0,1-1-15,2 1 19,7 0 154,-2-6-139,6 5-2,0-11 240,0 11-227,6-16-5,0 9 499,12-10-457,2 5-39,4 0 18,1-5-1,0-1-7,0-6 21,0 0-6,-1 5-300,1-3 19,0 3 307,-6-5-52,-1 0-367,0 0 167,-4 0-45,4 0-304,-6 0 212,-5-5 1,4 3 159,-4-3-482,0 5 265,4-6-65,-4 5-391,0-10 308,4 9 109,-10-3-56,10-1 266,-9 5 187,3-10 0,1 4 0,1-5 0</inkml:trace>
  <inkml:trace contextRef="#ctx0" brushRef="#br0" timeOffset="19">14895 3857 8054,'-7'0'0,"2"-5"0,5 3 738,5-9-292,2 10 754,6-10-484,5 4-242,1 0 0,0 2 83,5-1-105,-5 5-116,11-5-46,-4 6-58,10 0-434,-4 0 369,5 0-407,0 0 1,-4 0 0,0 0-1137,2 0 762,1 0 370,1 0 90,0 0-44,-5 0 43,9-5-6,-8 3 161,15-9 0,-8 7 0,6-6 0,1-2 0,1-2 0,2-2 0</inkml:trace>
  <inkml:trace contextRef="#ctx0" brushRef="#br0" timeOffset="20">8582 5122 8083,'9'-4'-47,"-1"0"0,0 0 0,5 2 199,-1-2 1,5 3 0,-1-3-1,1 1 1,1 0 59,2-1 0,0-1 0,0 2 0,2-1 0,0 1-142,-1 2 1,1 1-149,-5 0 0,3 0 1,-3 0-1,-2 0-490,-1 0 0,-2 1 0,0 3-207,1 4 0,-2-1 775,-3 1 0,3 1 0,-4 3 0</inkml:trace>
  <inkml:trace contextRef="#ctx0" brushRef="#br0" timeOffset="21">8756 5321 9774,'12'0'0,"2"0"279,3 0 0,-2 0 1,6 0-1,-1 0-73,0 0-140,3 0 160,-4 0-826,6 0 233,-6 0 0,3 0 0,-4 0 0,0 0-525,0 0-346,4 0 1238,-8 0 0,9 0 0,-3 0 0</inkml:trace>
  <inkml:trace contextRef="#ctx0" brushRef="#br0" timeOffset="22">10753 5035 7792,'-13'0'-26,"1"2"0,0 2 454,-1 4 0,2 3 0,2 2-169,0-1 1,2 0-1,-1 1 1,3-1-99,-1 1 0,5-1 0,-3 2 0,2 1-131,2 1 0,0 2 1,0-2-1,0 0-112,0-1 1,0-1 0,0-2-27,0 1 1,4-5-1,2-1-51,1-2 111,-4 5-125,8-9-45,-5 5 206,1-6-45,4 0-124,-4 0 73,6 0 0,-1 0 1,0-1-229,1-4 247,-1 4-256,-5-10-46,4 10 299,-4-10-43,5 4 128,1 0 0,-5-3-176,0 6-1,1-6 509,-2 9-252,4-4 25,-10 5 208,4 0-185,-5-6 16,6 5-177,-5-5 15,5 6 139,-6 0 151,5 0-196,-3 6-49,3-5 93,1 10-42,-5-4-7,10 0-15,-9 4 17,9-4 44,-5 5-67,1-5 4,4 4-20,-4-10 270,6 11-263,-1-11 1,0 9 0,2-6 10,3-2 1,-3 0-1,2-2 1,-1 0 0,0-2-1,3-2 448,2-4-169,-5 3-242,3-7 41,-6 6-16,1-7 1,-1 1 64,0-1-273,1 1 199,-1 0 32,-5-1-315,4 1 277,-10-1-20,5 6 0,-2-4 5,0 3 1,0-3 0,-4-1 1,-5 4-177,-3-1 162,-3 1-64,-2 1 0,1 2 1,-2 3-1,-1-1 0,-2-1-172,2 2-26,-4 6 65,5 3 0,-8 1 1,5 0-1,2 2 1,1 1-1,3 1-173,3 1 1,3-1-1084,5 0 651,0 1 208,0-6-486,0 4 1016,0-10 0,11 10 0,2-4 0</inkml:trace>
  <inkml:trace contextRef="#ctx0" brushRef="#br0" timeOffset="23">11336 5159 8282,'-2'9'1097,"0"-1"-793,-3 2 0,-3 1 0,4 1 0,1 0 1,2 1 373,1-1-700,0-5 0,0 4 145,0-3 106,0-2-478,0 5 238,5-10-21,2 5 0,2-6-16,-1 0 26,0 0 1,9 0-1,-1 0-71,-1 0 1,-1 0 0,0-2 0,1-2-1,2-3 1,-2-1-169,-1 0 249,-2 0 1,0-3 0,1 1-12,-1 2 7,-5-1 2,4-3-8,-10 0 10,10 5 0,-8-3-13,6 6 124,-7-6-114,4 9-4,-6-5 199,5 6 6,-3 0-119,3 0 1,-5 2 0,2 2 103,2 4 1,-3 3 0,3 2 39,-2-1 1,-2-4 158,0 1-140,5-1 0,-2 4-63,5 1 0,-4-5-208,5 0-78,-1-5 233,-1 2-179,4-5 1,-4 5-1,5-1 1,0-2-1,1-2-651,-1-4 481,1 3-187,-1-5 198,0 1-68,1-2 233,-1-5-196,1-1 162,-1 1-72,0 5-38,1-10 59,-1 9 21,1-10 33,-1 0 0,0 0 0,1-4 0,-2 2-9,-3-2 1,3-6 0,-4-2 0,0-1 104,-3 1 0,2-3 0,-2 4 1,-2 1 64,0 2 0,2 7 0,0 2 0,-1 4 66,-2 0 144,-1 6 0,-1 3 1,-2 8-1,-2 6 22,-2 5 0,3 5 1,-3 4-1,1 1-121,3 0 1,-2 4-1,1 1 1,1 0-75,2 1 0,1-2 0,0-4-43,0-1 77,5 1-210,-3 0 31,9-6 127,-10 5 28,10-11-332,-10 5 146,10-5-65,-4-1 211,0-5-238,-1 4 0,-1-4 142,-3 0-143,3-2 144,-5 1 16,6-5-160,-5 5 148,4-6-13,-5 0 4,0-6 5,0-1 3,0-5 0,-1 0 1,-3-2-454,-4-3 305,2 3 1,-8-8 0,3 6 0,-1 1 72,-3 1 0,0 3 0,2 1 535,1 2 1,4 5-129,-1-1 0,8 3 0,1 1-137,7 0 1,4 0-1,1 0 1,2 0-290,3 0 1,-4 0 0,5 0 0,0 0-769,3 0 0,1-4 1,0-2-1,-1-1 876,1-2 0,1-2 0,2-2 0</inkml:trace>
  <inkml:trace contextRef="#ctx0" brushRef="#br0" timeOffset="24">12613 5184 8462,'6'-8'0,"2"1"443,3 2 1,1-1 0,1 3 0,-1-1-77,1 1 0,3 2 0,1 1 57,-2 0-212,4 0 0,0 0 53,1 0-637,3 0 0,-5 0 227,3 0 1,-2-1-1,-4-2-486,2-1 1,-1 0-1,-3 4-817,-1 0 1099,-5 0-666,-2 0 518,-5 0 497,0 0 0,6-6 0,1-1 0</inkml:trace>
  <inkml:trace contextRef="#ctx0" brushRef="#br0" timeOffset="25">12824 5023 8302,'0'-6'747,"0"6"0,0 6 0,0 6 0,0 1 179,0-1-1104,0 6 199,0 1 1,0 6 199,0 0-41,0 0 0,0-2 124,0-2-397,0 2-595,0-9 1,4 4 238,0-6 433,6-5-1583,-3 4 781,5-9 217,1 9 601,-1-10 0,0 5 0,1-6 0</inkml:trace>
  <inkml:trace contextRef="#ctx0" brushRef="#br0" timeOffset="26">13258 4949 7962,'8'0'862,"1"0"1,-5 1-1,4 3 1,2 4-1,1 3-405,1 2 1,2 3-1,1 2 1,2 1-116,-2 4 1,3-4-1,0 1 178,1 3-297,-4-6-472,3 7 291,-6-10-110,1 4 346,5-6-1213,-5 0 555,5 1 277,-5-1-564,-1-5 0,1 0 1,-1-4 142,0 1 1,1 0 0,-1-4-2252,1 0 2775,-1-6 0,0 0 0,1-7 0</inkml:trace>
  <inkml:trace contextRef="#ctx0" brushRef="#br0" timeOffset="27">13680 4874 7962,'-13'0'52,"1"0"0,-5 4 1,1 2-1,-1-1 517,-1 1 1,1 5 0,-6 0-189,3 4 1,-2 7-1,-6-1 1,-1 2-1,2 2-46,1 0 0,1 5 0,0 2 0,0 1-426,0 0 1,2-6 0,1 2-1,3-2-206,1-3 0,-3 1 0,6 0 0,2 0-210,4 0 507,0-1 0,-3 1 0,0 0 0</inkml:trace>
  <inkml:trace contextRef="#ctx0" brushRef="#br0" timeOffset="28">10505 4738 8089,'-13'-7'0,"1"1"230,0 6 1,-2 6-1,-1 2 9,-2 3 0,-5 2 1,1 0-1,-2 4 207,-2 3 0,4 4 0,1 3-104,-2 7 0,4 0 57,1 11-163,4 1-1262,6 4 1110,1-1-1,6 6 212,0-4-119,0 4 0,11-5 1,-1-2 0,10-1-794,3-1 0,0-6 0,3-1 0,4-3-288,8-3 1,0-5 0,8 1 904,1-3 0,1-1 0,1 0 0,1-1 0,0 1 0</inkml:trace>
  <inkml:trace contextRef="#ctx0" brushRef="#br0" timeOffset="29">13816 4601 8497,'13'14'0,"-1"3"408,0 3 1,2 5 0,3 4 0,2 5 200,0 6-386,5-1-389,-5 15 0,2-7 305,-1 10-647,1-4 722,-2 2-611,-1-5 610,0-6-143,-10-2-551,9-4 681,-16-1-12,5-6-3,-6 5-484,0-9 271,0 3-86,-6-11 313,-1 5 636,1-11-1523,-5 5 0,4-7 0,-6-2 928,1-5 1,-1-8-1,1-3 1</inkml:trace>
  <inkml:trace contextRef="#ctx0" brushRef="#br0" timeOffset="30">14436 5011 9732,'14'0'645,"1"-2"1,3-1 0,1-2-413,4-2 1,-1 4-1,0-2 1,-3 1-232,-1-1 0,0 1 1,-3 4-1,1-1-263,0-3 1,-3 2 0,1-2 0,1 3-412,2 1 1,-1-4 0,-3-2-92,-1-1 1,1 3 0,-1-4 762,0-2 0,1-1 0,-1-1 0</inkml:trace>
  <inkml:trace contextRef="#ctx0" brushRef="#br0" timeOffset="31">14660 4700 8211,'-13'2'458,"1"2"1,3-1-1,3 5 1,0 2-37,3 1 1,-2 7-1,1 2 1,1 4-278,2 1 1,1 3 0,0 1 0,0-1-321,0-2 0,0-1 1,0 0-1,0 0-480,0-1 0,1-4 0,3-2-1495,4-1 2150,-2-3 0,10 10 0,-2-5 0</inkml:trace>
  <inkml:trace contextRef="#ctx0" brushRef="#br0" timeOffset="32">15218 4837 7943,'-9'-7'371,"1"3"0,5 4 0,-1 4 276,3 4 0,2 5 0,2 3-294,1 5-132,0-3-377,2 5 239,1-9-54,5 4 186,0-6-492,1 1 218,5-1 0,-4-5 30,9-1-33,-4-6 79,1 0 1,3 0-1,-2 0 1,1-2-1,-2-2 1,-2-4 30,0-3 0,-4-2 1,3 1-1,-4 0-18,0-1 1,-2-1 0,-3-1 0,-2-1-18,-1 0 0,-4 7 0,4 1 15,-4-2 1,-1 6-54,0 4 1,0 7 0,0 9 0,0 6-42,0 6 1,1 8 0,2 6 0,1 1 111,-1 0 1,-2 4-1,-1-3 1,0 0 137,0-3 1,0 2 0,0-3 0,-1-3-57,-3-2 1,-3-8 0,-5 2 0,-2-3 296,-3-1 0,2-6 0,-4-2 0,-1-3-207,1-2 0,3-5 0,-4-3-192,2-3 0,1-2 0,1-4 1,-2-8-1,1-6-57,-1-5 1,-2-2-1,7-1 1,2-2 7,0 1 0,5 1 0,2 0 0,5 1-215,8 3 1,4 2 0,12 1-1,0 3-367,0 3 1,4-2 0,1-1-1,2 2-2499,2 1 3104,-4 7 0,6-9 0,-4 2 0</inkml:trace>
  <inkml:trace contextRef="#ctx0" brushRef="#br0" timeOffset="33">10133 4626 8097,'-13'-7'32,"1"3"1,4 3 0,-1 1 0,0 0 452,-2 0-264,-7 0 1,0 7 0,-4 4 0,1 5 6,-1 3 1,-1 6-1,-1 6 1,2 0-72,2 4 1,9 5 0,-1 4 0,6 3-14,3 4 1,1 1-1,4-1 1,2 0-91,4-1 1,9 5 0,5-10 0,7-1-275,8 0 1,6-6 0,8 0-1475,2-3-220,-2-8 1698,-18-11 1,1-2-1572,29 11 1787,-24-12 0,2-1 0,-4 1 0,0-1 0,3-1 0,0 0 0,1-2 0,0-2 0,-1-1 0,1-1 0</inkml:trace>
  <inkml:trace contextRef="#ctx0" brushRef="#br0" timeOffset="34">16036 4304 8163,'-11'8'0,"3"0"0,4 0-67,8 5 1,0 5 839,8 2 1,0 7 36,8 6-369,1-6-1012,4 20 761,-1-14 0,5 18 1,2-4-1,-1 1 53,0 5 0,-2 0 1,-7 7 159,-5-3-146,-2-4-1021,-2 2 387,-5-5 259,-1-1-609,-6-5 365,0-1 0,-2-10 112,-2 0 169,-3-5-513,-11 2 331,5-5 1,-9-2 0,5-2-778,2-5 531,1-2 509,2-7 0,-6 4 0,-2-4 0</inkml:trace>
  <inkml:trace contextRef="#ctx0" brushRef="#br0" timeOffset="35">16780 4887 7965,'-7'1'957,"3"3"0,4-1 1,4 4-426,5-2 1,3-1-1,3-4-491,2 0 0,5 0 0,-1 0 0,2 0-359,2 0 0,-5-5 0,0-3 1,-2-2 75,-3 2 1,3-3-1,-2 2 1,-1 0-710,-1 0 1,-1-2-1389,-1 3 2339,0-3 0,-5-1 0,-1-1 0</inkml:trace>
  <inkml:trace contextRef="#ctx0" brushRef="#br0" timeOffset="36">16966 4713 7797,'-12'7'-30,"4"2"0,1-3 0,0 1 541,0 2 0,4 3 1,-2 1-1,1 4-279,0 3 0,-1 1 1,5 1-1,0 2-261,0-2 0,0-2 1,0 1-1,0-4-614,0-4 0,5 0 0,0-1 0,2-1 643,3-3 0,1 3 0,1-4 0</inkml:trace>
  <inkml:trace contextRef="#ctx0" brushRef="#br0" timeOffset="37">17549 4614 7875,'13'-9'453,"-1"1"0,-1 4 1,-1-3 8,-2 2 0,0 0 0,5 5 401,-1 0 0,-4 2-760,1 2 0,-7-1 0,3 6 0,-4 4-75,-1 2 1,-6 7-1,-3-1 1,-5 2-9,-3 2 1,1 0 0,2 0 0,-1-1 41,-2 1 0,5-1 1,5-2-1,2-2 74,2 2 1,3-4 0,4-1 0,6-3-71,5-2 0,3-1 1,5-1-1,1-4-111,2 0 1,1-2 0,0-4-1,0 0-427,2 0 0,0 0 1,-4-1-22,0-3 1,-5 1 0,0-5-1,-3-2 1,-1 0-469,-3 2 0,-2-3 0,-1 3 961,-2-3 0,-5-2 0,3 1 0,-6 0 0</inkml:trace>
  <inkml:trace contextRef="#ctx0" brushRef="#br0" timeOffset="38">17599 4763 7875,'-11'1'0,"3"3"1049,2-3 1,8 5-533,2-6 1,4 0 0,7 0 0,3 0-520,1 0 1,-2-1 0,3-2 0,1-3 51,-2-1 0,1 3 1,-5-3-1,3 2-814,1 2 0,-4 0 0,2 1 0,-3-3-1363,-2 3 2127,0 0 0,1-3 0,-1-2 0</inkml:trace>
  <inkml:trace contextRef="#ctx0" brushRef="#br0" timeOffset="39">17388 4626 9327,'6'-7'402,"2"3"1,3 3 0,3-1 1106,2-2-1081,-2 3-209,9-10 0,-3 9 54,-1-3-306,4-1 0,-3 5 229,5-3-336,-6-3 183,4 6 1,-9-6 167,3 3 63,-9 2-55,3-3-108,-10 5-348,10 0-330,-9 0 279,3 0-172,-5 0 200,0 0 0,-5 0 171,3 0-200,-9 0 219,4 0 34,-5 0-84,0 0 67,-1 5-39,1-3 32,-1 3-29,1-5 24,0 6-15,-1-5 134,1 4-211,-1 1 110,1-5-26,0 5-28,-1-1 37,1-3 0,-1 9-9,6-10 168,-4 5 1,10-6-146,-4 5 143,5-3-134,-6 3-12,5-5 20,-5 0 173,6 0-163,0 0-6,6 0 26,-5 0-66,10 0 1,0 0 0,7 0 0,1-1-1283,3-3 1007,2 2 344,1-3 0,-1-1 0,1-1 0</inkml:trace>
  <inkml:trace contextRef="#ctx0" brushRef="#br0" timeOffset="40">11646 4986 7795,'-7'0'-1508,"-4"0"1782,4 0 0,-5 0-205,-1 0 1,5 0 643,0 0-486,5 0 0,-3-2 40,6-2-241,0 3 1,0-10 48,0 3 1,2 1-105,2-2 0,3 3 1,4-4 59,-3 2 0,-1 5 0,-3-3-54,4 1 1,-1 3-34,2-2 1,-1 3-101,4 1 1,-4 0 189,1 0 1,-1 0 1,4 0 0,1 0 0,-1 0 0,1 0-56,-1 0 1,0 0 0,2 0 0,1 0 4,2 0 0,5-4 0,-1 0 0,2 1 2,2 2 0,1-4 0,3 1 1,3 1 9,-1 2 0,5-3 0,-3 0 0,3 0 8,1-2 0,-1 5 1,-1-5-1,-2 2 65,1 0 0,3-1 0,3 2 0,0-1-11,-4 1 0,3-3 1,-4 1-1,4-1-2,-3 1 0,1 1 0,-4 4 0,2 0-4,-2 0 1,1 0 0,-4 0 0,1 0-28,-1 0 1,3 0 0,-4 0 0,0 0 12,1 0 0,-3 4 0,1 0 0,-1-1-13,-3-2 1,0 3-1,-2 0 1,-3-1 0,-1-1 0,3 2 0,-5 1 0,0 1 12,-3-1 1,1 1-1,1-4 1,2 4-26,-2 1 0,0-4 1,0 1-1,2-2-113,-2 3 0,-1-4 1,-2 3-1,1-2 157,-1-2 0,0 0 26,1 0 0,-1 0-56,1 0 0,-1 4-4,0 0 0,-3 0 65,-1-4 1,0 0-14,5 0 1,-5 0-1,0-1 0,2-4 0,-3 4 178,1-3-271,-5 3-28,8 1 44,-10 0 0,5-2 0,-5-1 5,3-1 0,-1 0 1,5 3-19,2-3 1,-3 2 0,0-3 0,-1 1 15,1-1 1,-4 0-1,3 2 98,-1-1-400,-4 0 273,5 4 48,-6 0 0,0 1 47,0 3 1,0-1-14,0 5 0,0-3 169,0 3-150,0 0 1,0 0 26,0 1-403,-6-7 287,5 4-68,-4-6 0,3 0-568,-2 0 1,1-1 36,-5-4 1,0 4 216,-5-3 0,1 3 0,0 1 0,1 1 397,2 3 0,-7 3 0,2 5 0</inkml:trace>
  <inkml:trace contextRef="#ctx0" brushRef="#br0" timeOffset="41">13643 4738 7872,'-9'0'898,"1"0"-729,0 0 1,1-2-1,1 0 423,1-3-48,3 1-183,-3 4-475,5 0-58,0 0 148,-6 0 1,4 0-1,-7 0 0,5 4 21,-4 1 0,4-1-245,-4-4-24,5 0 0,-1 0 157,8 0 186,-3 0 1,6 0 223,-3 0-130,-2 0-324,3 0 0,-3 0 56,2 0 1,3 0-883,5 0 0,-4 0-408,1 0 1393,-1 0 0,4 5 0,1 2 0</inkml:trace>
  <inkml:trace contextRef="#ctx0" brushRef="#br0" timeOffset="42">15416 4527 8311,'-1'-8'1167,"-3"-1"1,1 7 229,-5-3-896,5 4 412,-3 1-784,6 0 1,4-1-1,2-2-289,1-1 0,1-4-1379,5 3 543,-1-4 1,-5 9-1,-2-2 130,1 5 0,-5 7 0,3-2 866,-2 3 0,-2 7 0,0 1 0</inkml:trace>
  <inkml:trace contextRef="#ctx0" brushRef="#br0" timeOffset="43">17835 4242 8100,'-11'-2'0,"1"-1"0,3-2-189,1-2 0,-2 3-45,4-4 1,0 4 1695,4-5-1470,0 7 8,0-4 0,11 12 0,3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10/26/2022</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2956109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1</a:t>
            </a:fld>
            <a:endParaRPr lang="en-CA"/>
          </a:p>
        </p:txBody>
      </p:sp>
    </p:spTree>
    <p:extLst>
      <p:ext uri="{BB962C8B-B14F-4D97-AF65-F5344CB8AC3E}">
        <p14:creationId xmlns:p14="http://schemas.microsoft.com/office/powerpoint/2010/main" val="2814593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6ED12CAF-B74E-4BAF-A610-E429A4C2A971}" type="slidenum">
              <a:rPr lang="en-CA" smtClean="0"/>
              <a:pPr>
                <a:defRPr/>
              </a:pPr>
              <a:t>10</a:t>
            </a:fld>
            <a:endParaRPr lang="en-CA"/>
          </a:p>
        </p:txBody>
      </p:sp>
    </p:spTree>
    <p:extLst>
      <p:ext uri="{BB962C8B-B14F-4D97-AF65-F5344CB8AC3E}">
        <p14:creationId xmlns:p14="http://schemas.microsoft.com/office/powerpoint/2010/main" val="179541883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D9B4A36A-1B6B-4C3D-AB6E-44D2A4CB5275}" type="slidenum">
              <a:rPr lang="en-CA" smtClean="0"/>
              <a:pPr>
                <a:defRPr/>
              </a:pPr>
              <a:t>104</a:t>
            </a:fld>
            <a:endParaRPr lang="en-CA"/>
          </a:p>
        </p:txBody>
      </p:sp>
    </p:spTree>
    <p:extLst>
      <p:ext uri="{BB962C8B-B14F-4D97-AF65-F5344CB8AC3E}">
        <p14:creationId xmlns:p14="http://schemas.microsoft.com/office/powerpoint/2010/main" val="142294847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37BD5052-151A-4F37-B032-3F26C7AD42FA}" type="slidenum">
              <a:rPr lang="en-CA" smtClean="0"/>
              <a:pPr>
                <a:defRPr/>
              </a:pPr>
              <a:t>105</a:t>
            </a:fld>
            <a:endParaRPr lang="en-CA"/>
          </a:p>
        </p:txBody>
      </p:sp>
    </p:spTree>
    <p:extLst>
      <p:ext uri="{BB962C8B-B14F-4D97-AF65-F5344CB8AC3E}">
        <p14:creationId xmlns:p14="http://schemas.microsoft.com/office/powerpoint/2010/main" val="826514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60DBAA9B-F7BD-413C-8CDB-55354AAA9138}" type="slidenum">
              <a:rPr lang="en-CA" smtClean="0"/>
              <a:pPr>
                <a:defRPr/>
              </a:pPr>
              <a:t>106</a:t>
            </a:fld>
            <a:endParaRPr lang="en-CA"/>
          </a:p>
        </p:txBody>
      </p:sp>
    </p:spTree>
    <p:extLst>
      <p:ext uri="{BB962C8B-B14F-4D97-AF65-F5344CB8AC3E}">
        <p14:creationId xmlns:p14="http://schemas.microsoft.com/office/powerpoint/2010/main" val="30103902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DCF13970-847C-4546-A5C4-A7D0973019C2}" type="slidenum">
              <a:rPr lang="en-CA" smtClean="0"/>
              <a:pPr>
                <a:defRPr/>
              </a:pPr>
              <a:t>107</a:t>
            </a:fld>
            <a:endParaRPr lang="en-CA"/>
          </a:p>
        </p:txBody>
      </p:sp>
    </p:spTree>
    <p:extLst>
      <p:ext uri="{BB962C8B-B14F-4D97-AF65-F5344CB8AC3E}">
        <p14:creationId xmlns:p14="http://schemas.microsoft.com/office/powerpoint/2010/main" val="31416634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B657B513-9D93-403F-95B4-A6F88A816976}" type="slidenum">
              <a:rPr lang="en-CA" smtClean="0"/>
              <a:pPr>
                <a:defRPr/>
              </a:pPr>
              <a:t>108</a:t>
            </a:fld>
            <a:endParaRPr lang="en-CA"/>
          </a:p>
        </p:txBody>
      </p:sp>
    </p:spTree>
    <p:extLst>
      <p:ext uri="{BB962C8B-B14F-4D97-AF65-F5344CB8AC3E}">
        <p14:creationId xmlns:p14="http://schemas.microsoft.com/office/powerpoint/2010/main" val="13978270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6C9F2056-73E5-4B13-B725-78BB40D3ED92}" type="slidenum">
              <a:rPr lang="en-CA" smtClean="0"/>
              <a:pPr>
                <a:defRPr/>
              </a:pPr>
              <a:t>109</a:t>
            </a:fld>
            <a:endParaRPr lang="en-CA"/>
          </a:p>
        </p:txBody>
      </p:sp>
    </p:spTree>
    <p:extLst>
      <p:ext uri="{BB962C8B-B14F-4D97-AF65-F5344CB8AC3E}">
        <p14:creationId xmlns:p14="http://schemas.microsoft.com/office/powerpoint/2010/main" val="226550108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4771F556-5561-406A-9145-BDC468CAAE29}" type="slidenum">
              <a:rPr lang="en-CA" smtClean="0"/>
              <a:pPr>
                <a:defRPr/>
              </a:pPr>
              <a:t>110</a:t>
            </a:fld>
            <a:endParaRPr lang="en-CA"/>
          </a:p>
        </p:txBody>
      </p:sp>
    </p:spTree>
    <p:extLst>
      <p:ext uri="{BB962C8B-B14F-4D97-AF65-F5344CB8AC3E}">
        <p14:creationId xmlns:p14="http://schemas.microsoft.com/office/powerpoint/2010/main" val="61867224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384D171-AA68-4E7C-9B66-E0BC44982B58}" type="slidenum">
              <a:rPr lang="en-CA" smtClean="0"/>
              <a:pPr>
                <a:defRPr/>
              </a:pPr>
              <a:t>111</a:t>
            </a:fld>
            <a:endParaRPr lang="en-CA"/>
          </a:p>
        </p:txBody>
      </p:sp>
    </p:spTree>
    <p:extLst>
      <p:ext uri="{BB962C8B-B14F-4D97-AF65-F5344CB8AC3E}">
        <p14:creationId xmlns:p14="http://schemas.microsoft.com/office/powerpoint/2010/main" val="6701897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EDDBD774-259B-490D-924E-0455E243BED9}" type="slidenum">
              <a:rPr lang="en-CA" smtClean="0"/>
              <a:pPr>
                <a:defRPr/>
              </a:pPr>
              <a:t>112</a:t>
            </a:fld>
            <a:endParaRPr lang="en-CA"/>
          </a:p>
        </p:txBody>
      </p:sp>
    </p:spTree>
    <p:extLst>
      <p:ext uri="{BB962C8B-B14F-4D97-AF65-F5344CB8AC3E}">
        <p14:creationId xmlns:p14="http://schemas.microsoft.com/office/powerpoint/2010/main" val="12695792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E2D36679-0222-490B-90E4-FEE21F54F6C5}" type="slidenum">
              <a:rPr lang="en-CA" smtClean="0"/>
              <a:pPr>
                <a:defRPr/>
              </a:pPr>
              <a:t>113</a:t>
            </a:fld>
            <a:endParaRPr lang="en-CA"/>
          </a:p>
        </p:txBody>
      </p:sp>
    </p:spTree>
    <p:extLst>
      <p:ext uri="{BB962C8B-B14F-4D97-AF65-F5344CB8AC3E}">
        <p14:creationId xmlns:p14="http://schemas.microsoft.com/office/powerpoint/2010/main" val="3628589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6ED12CAF-B74E-4BAF-A610-E429A4C2A971}" type="slidenum">
              <a:rPr lang="en-CA" smtClean="0"/>
              <a:pPr>
                <a:defRPr/>
              </a:pPr>
              <a:t>11</a:t>
            </a:fld>
            <a:endParaRPr lang="en-CA"/>
          </a:p>
        </p:txBody>
      </p:sp>
    </p:spTree>
    <p:extLst>
      <p:ext uri="{BB962C8B-B14F-4D97-AF65-F5344CB8AC3E}">
        <p14:creationId xmlns:p14="http://schemas.microsoft.com/office/powerpoint/2010/main" val="54286226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114</a:t>
            </a:fld>
            <a:endParaRPr lang="en-CA"/>
          </a:p>
        </p:txBody>
      </p:sp>
    </p:spTree>
    <p:extLst>
      <p:ext uri="{BB962C8B-B14F-4D97-AF65-F5344CB8AC3E}">
        <p14:creationId xmlns:p14="http://schemas.microsoft.com/office/powerpoint/2010/main" val="16720215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53AAE57B-72AA-4108-9757-89C13CEF15CB}" type="slidenum">
              <a:rPr lang="en-CA" smtClean="0"/>
              <a:pPr>
                <a:defRPr/>
              </a:pPr>
              <a:t>115</a:t>
            </a:fld>
            <a:endParaRPr lang="en-CA"/>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A36E6B75-E973-4256-8786-1082E22C8702}" type="slidenum">
              <a:rPr lang="en-CA" smtClean="0"/>
              <a:pPr>
                <a:defRPr/>
              </a:pPr>
              <a:t>116</a:t>
            </a:fld>
            <a:endParaRPr lang="en-CA"/>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811A8F17-445A-4401-89A9-399200D6FC03}" type="slidenum">
              <a:rPr lang="en-CA" smtClean="0"/>
              <a:pPr>
                <a:defRPr/>
              </a:pPr>
              <a:t>117</a:t>
            </a:fld>
            <a:endParaRPr lang="en-CA"/>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C037ED5C-5C9F-42AF-A751-92681CF28A30}" type="slidenum">
              <a:rPr lang="en-CA" smtClean="0"/>
              <a:pPr>
                <a:defRPr/>
              </a:pPr>
              <a:t>118</a:t>
            </a:fld>
            <a:endParaRPr lang="en-CA"/>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CF793C44-A174-4FFF-B7CD-AABA0E5793CC}" type="slidenum">
              <a:rPr lang="en-CA" smtClean="0"/>
              <a:pPr>
                <a:defRPr/>
              </a:pPr>
              <a:t>119</a:t>
            </a:fld>
            <a:endParaRPr lang="en-CA"/>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D278D783-BB4E-4A4D-B465-B870FBE4A7CD}" type="slidenum">
              <a:rPr lang="en-CA" smtClean="0"/>
              <a:pPr>
                <a:defRPr/>
              </a:pPr>
              <a:t>120</a:t>
            </a:fld>
            <a:endParaRPr lang="en-CA"/>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C0254D87-44CB-40B6-93BA-6E580F757A90}" type="slidenum">
              <a:rPr lang="en-CA" smtClean="0"/>
              <a:pPr>
                <a:defRPr/>
              </a:pPr>
              <a:t>121</a:t>
            </a:fld>
            <a:endParaRPr lang="en-CA"/>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2D7CE282-F1EE-4F92-B63A-54D6C4E8E1C4}" type="slidenum">
              <a:rPr lang="en-CA" smtClean="0"/>
              <a:pPr>
                <a:defRPr/>
              </a:pPr>
              <a:t>122</a:t>
            </a:fld>
            <a:endParaRPr lang="en-CA"/>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BBA17104-BD0B-4C33-9E0B-4650F4F2BBC5}" type="slidenum">
              <a:rPr lang="en-CA" smtClean="0"/>
              <a:pPr>
                <a:defRPr/>
              </a:pPr>
              <a:t>123</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dirty="0"/>
          </a:p>
        </p:txBody>
      </p:sp>
      <p:sp>
        <p:nvSpPr>
          <p:cNvPr id="4" name="Slide Number Placeholder 3"/>
          <p:cNvSpPr>
            <a:spLocks noGrp="1"/>
          </p:cNvSpPr>
          <p:nvPr>
            <p:ph type="sldNum" sz="quarter" idx="5"/>
          </p:nvPr>
        </p:nvSpPr>
        <p:spPr/>
        <p:txBody>
          <a:bodyPr/>
          <a:lstStyle/>
          <a:p>
            <a:pPr>
              <a:defRPr/>
            </a:pPr>
            <a:fld id="{6ED12CAF-B74E-4BAF-A610-E429A4C2A971}" type="slidenum">
              <a:rPr lang="en-CA" smtClean="0"/>
              <a:pPr>
                <a:defRPr/>
              </a:pPr>
              <a:t>12</a:t>
            </a:fld>
            <a:endParaRPr lang="en-CA"/>
          </a:p>
        </p:txBody>
      </p:sp>
    </p:spTree>
    <p:extLst>
      <p:ext uri="{BB962C8B-B14F-4D97-AF65-F5344CB8AC3E}">
        <p14:creationId xmlns:p14="http://schemas.microsoft.com/office/powerpoint/2010/main" val="38079892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B8217DDB-0583-4B05-B868-E90FBA0A425A}" type="slidenum">
              <a:rPr lang="en-CA" smtClean="0"/>
              <a:pPr>
                <a:defRPr/>
              </a:pPr>
              <a:t>124</a:t>
            </a:fld>
            <a:endParaRPr lang="en-CA"/>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97B4107A-E609-4467-94F2-F814C8F07A88}" type="slidenum">
              <a:rPr lang="en-CA" smtClean="0"/>
              <a:pPr>
                <a:defRPr/>
              </a:pPr>
              <a:t>125</a:t>
            </a:fld>
            <a:endParaRPr lang="en-CA"/>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A8EF0438-FEC1-40B5-A22C-256B08B376DC}" type="slidenum">
              <a:rPr lang="en-CA" smtClean="0"/>
              <a:pPr>
                <a:defRPr/>
              </a:pPr>
              <a:t>126</a:t>
            </a:fld>
            <a:endParaRPr lang="en-CA"/>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ABB75142-11ED-4837-A980-0D78E5F8F9A5}" type="slidenum">
              <a:rPr lang="en-CA" smtClean="0"/>
              <a:pPr>
                <a:defRPr/>
              </a:pPr>
              <a:t>127</a:t>
            </a:fld>
            <a:endParaRPr lang="en-CA"/>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723773A6-9612-4415-8485-C02A104B25F1}" type="slidenum">
              <a:rPr lang="en-CA" smtClean="0"/>
              <a:pPr>
                <a:defRPr/>
              </a:pPr>
              <a:t>128</a:t>
            </a:fld>
            <a:endParaRPr lang="en-CA"/>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129</a:t>
            </a:fld>
            <a:endParaRPr lang="en-CA"/>
          </a:p>
        </p:txBody>
      </p:sp>
    </p:spTree>
    <p:extLst>
      <p:ext uri="{BB962C8B-B14F-4D97-AF65-F5344CB8AC3E}">
        <p14:creationId xmlns:p14="http://schemas.microsoft.com/office/powerpoint/2010/main" val="112867564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C16710D0-F01D-40A7-A7F2-D76065D8F3C2}" type="slidenum">
              <a:rPr lang="en-CA" smtClean="0"/>
              <a:pPr>
                <a:defRPr/>
              </a:pPr>
              <a:t>130</a:t>
            </a:fld>
            <a:endParaRPr lang="en-CA"/>
          </a:p>
        </p:txBody>
      </p:sp>
    </p:spTree>
    <p:extLst>
      <p:ext uri="{BB962C8B-B14F-4D97-AF65-F5344CB8AC3E}">
        <p14:creationId xmlns:p14="http://schemas.microsoft.com/office/powerpoint/2010/main" val="249168584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B5545870-9A4F-47D3-9587-0F3D78D6AF14}" type="slidenum">
              <a:rPr lang="en-CA" smtClean="0"/>
              <a:pPr>
                <a:defRPr/>
              </a:pPr>
              <a:t>131</a:t>
            </a:fld>
            <a:endParaRPr lang="en-CA"/>
          </a:p>
        </p:txBody>
      </p:sp>
    </p:spTree>
    <p:extLst>
      <p:ext uri="{BB962C8B-B14F-4D97-AF65-F5344CB8AC3E}">
        <p14:creationId xmlns:p14="http://schemas.microsoft.com/office/powerpoint/2010/main" val="197645719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9048E020-C695-4BCF-8754-490B7C988814}" type="slidenum">
              <a:rPr lang="en-CA" smtClean="0"/>
              <a:pPr>
                <a:defRPr/>
              </a:pPr>
              <a:t>132</a:t>
            </a:fld>
            <a:endParaRPr lang="en-CA"/>
          </a:p>
        </p:txBody>
      </p:sp>
    </p:spTree>
    <p:extLst>
      <p:ext uri="{BB962C8B-B14F-4D97-AF65-F5344CB8AC3E}">
        <p14:creationId xmlns:p14="http://schemas.microsoft.com/office/powerpoint/2010/main" val="266303774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2ED3ED54-87F0-456E-82A9-F18F20276368}" type="slidenum">
              <a:rPr lang="en-CA" smtClean="0"/>
              <a:pPr>
                <a:defRPr/>
              </a:pPr>
              <a:t>133</a:t>
            </a:fld>
            <a:endParaRPr lang="en-CA"/>
          </a:p>
        </p:txBody>
      </p:sp>
    </p:spTree>
    <p:extLst>
      <p:ext uri="{BB962C8B-B14F-4D97-AF65-F5344CB8AC3E}">
        <p14:creationId xmlns:p14="http://schemas.microsoft.com/office/powerpoint/2010/main" val="4041987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6ED12CAF-B74E-4BAF-A610-E429A4C2A971}" type="slidenum">
              <a:rPr lang="en-CA" smtClean="0"/>
              <a:pPr>
                <a:defRPr/>
              </a:pPr>
              <a:t>13</a:t>
            </a:fld>
            <a:endParaRPr lang="en-CA"/>
          </a:p>
        </p:txBody>
      </p:sp>
    </p:spTree>
    <p:extLst>
      <p:ext uri="{BB962C8B-B14F-4D97-AF65-F5344CB8AC3E}">
        <p14:creationId xmlns:p14="http://schemas.microsoft.com/office/powerpoint/2010/main" val="253229992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2690E897-9956-40C1-932F-E4236216DE36}" type="slidenum">
              <a:rPr lang="en-CA" smtClean="0"/>
              <a:pPr>
                <a:defRPr/>
              </a:pPr>
              <a:t>134</a:t>
            </a:fld>
            <a:endParaRPr lang="en-CA"/>
          </a:p>
        </p:txBody>
      </p:sp>
    </p:spTree>
    <p:extLst>
      <p:ext uri="{BB962C8B-B14F-4D97-AF65-F5344CB8AC3E}">
        <p14:creationId xmlns:p14="http://schemas.microsoft.com/office/powerpoint/2010/main" val="365690615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21E4125F-1196-4E96-A34A-1137F0687914}" type="slidenum">
              <a:rPr lang="en-CA" smtClean="0"/>
              <a:pPr>
                <a:defRPr/>
              </a:pPr>
              <a:t>135</a:t>
            </a:fld>
            <a:endParaRPr lang="en-CA"/>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68AB88D8-AB5F-48DB-98E9-EEBC0B734597}" type="slidenum">
              <a:rPr lang="en-CA" smtClean="0"/>
              <a:pPr>
                <a:defRPr/>
              </a:pPr>
              <a:t>136</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14</a:t>
            </a:fld>
            <a:endParaRPr lang="en-CA"/>
          </a:p>
        </p:txBody>
      </p:sp>
    </p:spTree>
    <p:extLst>
      <p:ext uri="{BB962C8B-B14F-4D97-AF65-F5344CB8AC3E}">
        <p14:creationId xmlns:p14="http://schemas.microsoft.com/office/powerpoint/2010/main" val="2247133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F050308F-4B34-6E75-997C-F22499F973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4C867DD0-3FA2-214E-A88B-96AA5D55D54C}" type="slidenum">
              <a:rPr lang="en-US" altLang="en-US" sz="1300"/>
              <a:pPr/>
              <a:t>15</a:t>
            </a:fld>
            <a:endParaRPr lang="en-US" altLang="en-US" sz="1300"/>
          </a:p>
        </p:txBody>
      </p:sp>
      <p:sp>
        <p:nvSpPr>
          <p:cNvPr id="52226" name="Rectangle 2">
            <a:extLst>
              <a:ext uri="{FF2B5EF4-FFF2-40B4-BE49-F238E27FC236}">
                <a16:creationId xmlns:a16="http://schemas.microsoft.com/office/drawing/2014/main" id="{96809056-56C7-897D-E718-E805EC2A3A34}"/>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182C93A4-3BFE-AD57-8F89-D7CD0E1392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8C4B46D6-1279-8328-AF75-788A9B6D1E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588B130D-31C3-E549-8A34-73EE37D81390}" type="slidenum">
              <a:rPr lang="en-US" altLang="en-US" sz="1300"/>
              <a:pPr/>
              <a:t>16</a:t>
            </a:fld>
            <a:endParaRPr lang="en-US" altLang="en-US" sz="1300"/>
          </a:p>
        </p:txBody>
      </p:sp>
      <p:sp>
        <p:nvSpPr>
          <p:cNvPr id="54274" name="Rectangle 2">
            <a:extLst>
              <a:ext uri="{FF2B5EF4-FFF2-40B4-BE49-F238E27FC236}">
                <a16:creationId xmlns:a16="http://schemas.microsoft.com/office/drawing/2014/main" id="{B235ACFA-212C-C3F0-45A3-81FED8B1F5B9}"/>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5E8D140F-0181-A785-FA69-5DD931E807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8547402B-EF4C-49D0-AA7E-3CF461F969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56AE1A1-4C88-3C44-B7FC-17A0D7CBE253}" type="slidenum">
              <a:rPr lang="en-US" altLang="en-US" sz="1300"/>
              <a:pPr/>
              <a:t>17</a:t>
            </a:fld>
            <a:endParaRPr lang="en-US" altLang="en-US" sz="1300"/>
          </a:p>
        </p:txBody>
      </p:sp>
      <p:sp>
        <p:nvSpPr>
          <p:cNvPr id="56322" name="Rectangle 2">
            <a:extLst>
              <a:ext uri="{FF2B5EF4-FFF2-40B4-BE49-F238E27FC236}">
                <a16:creationId xmlns:a16="http://schemas.microsoft.com/office/drawing/2014/main" id="{24069973-F4B4-757D-818C-DFCB817B9473}"/>
              </a:ext>
            </a:extLst>
          </p:cNvPr>
          <p:cNvSpPr>
            <a:spLocks noGrp="1" noRot="1" noChangeAspect="1" noChangeArrowheads="1" noTextEdit="1"/>
          </p:cNvSpPr>
          <p:nvPr>
            <p:ph type="sldImg"/>
          </p:nvPr>
        </p:nvSpPr>
        <p:spPr>
          <a:ln/>
        </p:spPr>
      </p:sp>
      <p:sp>
        <p:nvSpPr>
          <p:cNvPr id="56323" name="Rectangle 3">
            <a:extLst>
              <a:ext uri="{FF2B5EF4-FFF2-40B4-BE49-F238E27FC236}">
                <a16:creationId xmlns:a16="http://schemas.microsoft.com/office/drawing/2014/main" id="{68728070-82D1-C155-24C1-4211CC542B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8547402B-EF4C-49D0-AA7E-3CF461F969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56AE1A1-4C88-3C44-B7FC-17A0D7CBE253}" type="slidenum">
              <a:rPr lang="en-US" altLang="en-US" sz="1300"/>
              <a:pPr/>
              <a:t>18</a:t>
            </a:fld>
            <a:endParaRPr lang="en-US" altLang="en-US" sz="1300"/>
          </a:p>
        </p:txBody>
      </p:sp>
      <p:sp>
        <p:nvSpPr>
          <p:cNvPr id="56322" name="Rectangle 2">
            <a:extLst>
              <a:ext uri="{FF2B5EF4-FFF2-40B4-BE49-F238E27FC236}">
                <a16:creationId xmlns:a16="http://schemas.microsoft.com/office/drawing/2014/main" id="{24069973-F4B4-757D-818C-DFCB817B9473}"/>
              </a:ext>
            </a:extLst>
          </p:cNvPr>
          <p:cNvSpPr>
            <a:spLocks noGrp="1" noRot="1" noChangeAspect="1" noChangeArrowheads="1" noTextEdit="1"/>
          </p:cNvSpPr>
          <p:nvPr>
            <p:ph type="sldImg"/>
          </p:nvPr>
        </p:nvSpPr>
        <p:spPr>
          <a:ln/>
        </p:spPr>
      </p:sp>
      <p:sp>
        <p:nvSpPr>
          <p:cNvPr id="56323" name="Rectangle 3">
            <a:extLst>
              <a:ext uri="{FF2B5EF4-FFF2-40B4-BE49-F238E27FC236}">
                <a16:creationId xmlns:a16="http://schemas.microsoft.com/office/drawing/2014/main" id="{68728070-82D1-C155-24C1-4211CC542B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801131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7B879AC3-655D-1C61-CBC4-820A17EFE5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310C775-107A-7845-B7D4-6755E5501091}" type="slidenum">
              <a:rPr lang="en-US" altLang="en-US" sz="1300"/>
              <a:pPr/>
              <a:t>19</a:t>
            </a:fld>
            <a:endParaRPr lang="en-US" altLang="en-US" sz="1300"/>
          </a:p>
        </p:txBody>
      </p:sp>
      <p:sp>
        <p:nvSpPr>
          <p:cNvPr id="58370" name="Rectangle 2">
            <a:extLst>
              <a:ext uri="{FF2B5EF4-FFF2-40B4-BE49-F238E27FC236}">
                <a16:creationId xmlns:a16="http://schemas.microsoft.com/office/drawing/2014/main" id="{C530DA83-EB71-FE7E-636B-DDC1AD89F5AE}"/>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1919C305-4EA4-BC39-C7B0-C809787A22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dirty="0"/>
              <a:t>Compiler knows how much memory to allocate at compile time for an array.</a:t>
            </a:r>
          </a:p>
          <a:p>
            <a:r>
              <a:rPr lang="en-CA" dirty="0"/>
              <a:t>Continuous layout of data.</a:t>
            </a:r>
          </a:p>
          <a:p>
            <a:endParaRPr lang="en-CA" dirty="0"/>
          </a:p>
          <a:p>
            <a:r>
              <a:rPr lang="en-CA" dirty="0"/>
              <a:t>Access of any index can be done in O(1) time.</a:t>
            </a:r>
          </a:p>
          <a:p>
            <a:endParaRPr lang="en-CA" dirty="0"/>
          </a:p>
          <a:p>
            <a:r>
              <a:rPr lang="en-CA" dirty="0"/>
              <a:t>For sort(): Output must be a permutation of input.</a:t>
            </a:r>
          </a:p>
          <a:p>
            <a:endParaRPr lang="en-CA" dirty="0"/>
          </a:p>
          <a:p>
            <a:r>
              <a:rPr lang="en-CA" dirty="0"/>
              <a:t>Time complexity means the time takes for the program to run in terms of the size of the input.</a:t>
            </a:r>
          </a:p>
          <a:p>
            <a:endParaRPr lang="en-CA" dirty="0"/>
          </a:p>
          <a:p>
            <a:r>
              <a:rPr lang="en-CA" dirty="0"/>
              <a:t>Arrays are statically allocated.</a:t>
            </a:r>
          </a:p>
          <a:p>
            <a:endParaRPr lang="en-CA" dirty="0"/>
          </a:p>
          <a:p>
            <a:r>
              <a:rPr lang="en-CA" dirty="0"/>
              <a:t>Lists, Trees, Graphs, etc., are dynamically allocated.</a:t>
            </a:r>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2</a:t>
            </a:fld>
            <a:endParaRPr lang="en-CA"/>
          </a:p>
        </p:txBody>
      </p:sp>
    </p:spTree>
    <p:extLst>
      <p:ext uri="{BB962C8B-B14F-4D97-AF65-F5344CB8AC3E}">
        <p14:creationId xmlns:p14="http://schemas.microsoft.com/office/powerpoint/2010/main" val="35222549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B2752DA0-0028-651B-7E92-E2BD1E9D02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533E8CE-3E34-2242-9745-D43413411867}" type="slidenum">
              <a:rPr lang="en-US" altLang="en-US" sz="1300"/>
              <a:pPr/>
              <a:t>20</a:t>
            </a:fld>
            <a:endParaRPr lang="en-US" altLang="en-US" sz="1300"/>
          </a:p>
        </p:txBody>
      </p:sp>
      <p:sp>
        <p:nvSpPr>
          <p:cNvPr id="60418" name="Rectangle 2">
            <a:extLst>
              <a:ext uri="{FF2B5EF4-FFF2-40B4-BE49-F238E27FC236}">
                <a16:creationId xmlns:a16="http://schemas.microsoft.com/office/drawing/2014/main" id="{4B350DE4-CC49-9BBF-23D2-10482A075540}"/>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0BF2D785-3BEE-32D5-2267-FEFC08CA84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412923-4B7D-8E75-9088-134032F875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533E706D-5A96-614B-AC8D-31F90862DD7D}" type="slidenum">
              <a:rPr lang="en-US" altLang="en-US" sz="1300"/>
              <a:pPr/>
              <a:t>21</a:t>
            </a:fld>
            <a:endParaRPr lang="en-US" altLang="en-US" sz="1300"/>
          </a:p>
        </p:txBody>
      </p:sp>
      <p:sp>
        <p:nvSpPr>
          <p:cNvPr id="62466" name="Rectangle 2">
            <a:extLst>
              <a:ext uri="{FF2B5EF4-FFF2-40B4-BE49-F238E27FC236}">
                <a16:creationId xmlns:a16="http://schemas.microsoft.com/office/drawing/2014/main" id="{83CD3C58-3BB9-A1EA-45CE-13BD30DEA152}"/>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765F5FCA-9551-AFBB-B719-E44DFC99CF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20899B08-4411-B069-016D-D3F0917255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18F5AE5-C65D-7246-B702-57CD10AD5AD9}" type="slidenum">
              <a:rPr lang="en-US" altLang="en-US" sz="1300"/>
              <a:pPr/>
              <a:t>22</a:t>
            </a:fld>
            <a:endParaRPr lang="en-US" altLang="en-US" sz="1300"/>
          </a:p>
        </p:txBody>
      </p:sp>
      <p:sp>
        <p:nvSpPr>
          <p:cNvPr id="64514" name="Rectangle 2">
            <a:extLst>
              <a:ext uri="{FF2B5EF4-FFF2-40B4-BE49-F238E27FC236}">
                <a16:creationId xmlns:a16="http://schemas.microsoft.com/office/drawing/2014/main" id="{DC60148D-A32F-FC6B-676D-82C5C04172B9}"/>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189D358D-73A8-DE48-83A6-FCE73ED72C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D40774EC-70F0-8D23-600C-3A4B20A47D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5E836A29-F078-B741-9F7A-6BC538023842}" type="slidenum">
              <a:rPr lang="en-US" altLang="en-US" sz="1300"/>
              <a:pPr/>
              <a:t>23</a:t>
            </a:fld>
            <a:endParaRPr lang="en-US" altLang="en-US" sz="1300"/>
          </a:p>
        </p:txBody>
      </p:sp>
      <p:sp>
        <p:nvSpPr>
          <p:cNvPr id="66562" name="Rectangle 2">
            <a:extLst>
              <a:ext uri="{FF2B5EF4-FFF2-40B4-BE49-F238E27FC236}">
                <a16:creationId xmlns:a16="http://schemas.microsoft.com/office/drawing/2014/main" id="{BF9AC292-EE23-5D4F-6C79-351C1BA7BBA8}"/>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A62BED50-0CDD-1AF1-B80D-68A528306D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ECCB95FA-4E40-27BF-2462-11F32C6ED3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9E40B692-C281-F643-AE23-5D5E856EED3F}" type="slidenum">
              <a:rPr lang="en-US" altLang="en-US" sz="1300"/>
              <a:pPr/>
              <a:t>24</a:t>
            </a:fld>
            <a:endParaRPr lang="en-US" altLang="en-US" sz="1300"/>
          </a:p>
        </p:txBody>
      </p:sp>
      <p:sp>
        <p:nvSpPr>
          <p:cNvPr id="68610" name="Rectangle 2">
            <a:extLst>
              <a:ext uri="{FF2B5EF4-FFF2-40B4-BE49-F238E27FC236}">
                <a16:creationId xmlns:a16="http://schemas.microsoft.com/office/drawing/2014/main" id="{10742D09-280F-F813-E05E-881D3A49ACB4}"/>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CC17C506-EE97-687F-D945-94CE81E079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CE35DDC-08C4-74C2-40F7-7E69AD4042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DC99601-5299-B24B-98E1-23334E2DDBD3}" type="slidenum">
              <a:rPr lang="en-US" altLang="en-US" sz="1300"/>
              <a:pPr/>
              <a:t>25</a:t>
            </a:fld>
            <a:endParaRPr lang="en-US" altLang="en-US" sz="1300"/>
          </a:p>
        </p:txBody>
      </p:sp>
      <p:sp>
        <p:nvSpPr>
          <p:cNvPr id="70658" name="Rectangle 2">
            <a:extLst>
              <a:ext uri="{FF2B5EF4-FFF2-40B4-BE49-F238E27FC236}">
                <a16:creationId xmlns:a16="http://schemas.microsoft.com/office/drawing/2014/main" id="{D1E1E857-5B56-B4CC-5D6F-C179FA07B20C}"/>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BE579758-452C-41C6-11C1-BA1CD4B606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CA854ACD-2EE4-CAD0-CE02-8DA69B9F95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5B36F187-FA14-564B-9FF3-0F649F02B37C}" type="slidenum">
              <a:rPr lang="en-US" altLang="en-US" sz="1300"/>
              <a:pPr/>
              <a:t>26</a:t>
            </a:fld>
            <a:endParaRPr lang="en-US" altLang="en-US" sz="1300"/>
          </a:p>
        </p:txBody>
      </p:sp>
      <p:sp>
        <p:nvSpPr>
          <p:cNvPr id="72706" name="Rectangle 2">
            <a:extLst>
              <a:ext uri="{FF2B5EF4-FFF2-40B4-BE49-F238E27FC236}">
                <a16:creationId xmlns:a16="http://schemas.microsoft.com/office/drawing/2014/main" id="{6F4C4909-699A-85AB-23E3-E7FEA91CE8B3}"/>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29E0DE0F-CCB7-41F0-052C-0017369E32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a:extLst>
              <a:ext uri="{FF2B5EF4-FFF2-40B4-BE49-F238E27FC236}">
                <a16:creationId xmlns:a16="http://schemas.microsoft.com/office/drawing/2014/main" id="{5E500BAA-706B-525D-DA24-95FB546673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0D5CEA54-3C1C-C848-915D-53B501635EA3}" type="slidenum">
              <a:rPr lang="en-US" altLang="en-US" sz="1300"/>
              <a:pPr/>
              <a:t>27</a:t>
            </a:fld>
            <a:endParaRPr lang="en-US" altLang="en-US" sz="1300"/>
          </a:p>
        </p:txBody>
      </p:sp>
      <p:sp>
        <p:nvSpPr>
          <p:cNvPr id="74754" name="Rectangle 2">
            <a:extLst>
              <a:ext uri="{FF2B5EF4-FFF2-40B4-BE49-F238E27FC236}">
                <a16:creationId xmlns:a16="http://schemas.microsoft.com/office/drawing/2014/main" id="{E9CC5DBF-676C-15EB-041F-DEDF9F6EAF5D}"/>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52F02514-6436-1B1E-C8D7-181F1E8F1C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3EAA31A7-F7A8-208C-0682-6093CD70CA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95B7DF1-3ABD-4B45-942E-DB610DF45E51}" type="slidenum">
              <a:rPr lang="en-US" altLang="en-US" sz="1300"/>
              <a:pPr/>
              <a:t>28</a:t>
            </a:fld>
            <a:endParaRPr lang="en-US" altLang="en-US" sz="1300"/>
          </a:p>
        </p:txBody>
      </p:sp>
      <p:sp>
        <p:nvSpPr>
          <p:cNvPr id="76802" name="Rectangle 2">
            <a:extLst>
              <a:ext uri="{FF2B5EF4-FFF2-40B4-BE49-F238E27FC236}">
                <a16:creationId xmlns:a16="http://schemas.microsoft.com/office/drawing/2014/main" id="{493C42AB-B7BD-F6F2-107B-EF7CE65F4DA5}"/>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E3AD01C5-2964-C0CC-0383-6FDF87CBD2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3EAA31A7-F7A8-208C-0682-6093CD70CA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95B7DF1-3ABD-4B45-942E-DB610DF45E51}" type="slidenum">
              <a:rPr lang="en-US" altLang="en-US" sz="1300"/>
              <a:pPr/>
              <a:t>29</a:t>
            </a:fld>
            <a:endParaRPr lang="en-US" altLang="en-US" sz="1300"/>
          </a:p>
        </p:txBody>
      </p:sp>
      <p:sp>
        <p:nvSpPr>
          <p:cNvPr id="76802" name="Rectangle 2">
            <a:extLst>
              <a:ext uri="{FF2B5EF4-FFF2-40B4-BE49-F238E27FC236}">
                <a16:creationId xmlns:a16="http://schemas.microsoft.com/office/drawing/2014/main" id="{493C42AB-B7BD-F6F2-107B-EF7CE65F4DA5}"/>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E3AD01C5-2964-C0CC-0383-6FDF87CBD2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511580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dirty="0"/>
              <a:t>Input of Append function: Head of a list and the Data. </a:t>
            </a:r>
            <a:endParaRPr lang="en-CA" dirty="0">
              <a:sym typeface="Wingdings" panose="05000000000000000000" pitchFamily="2" charset="2"/>
            </a:endParaRPr>
          </a:p>
          <a:p>
            <a:r>
              <a:rPr lang="en-CA" dirty="0">
                <a:sym typeface="Wingdings" panose="05000000000000000000" pitchFamily="2" charset="2"/>
              </a:rPr>
              <a:t>Output of Append function: Original List  Data  Null</a:t>
            </a:r>
            <a:endParaRPr lang="en-CA" dirty="0"/>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3</a:t>
            </a:fld>
            <a:endParaRPr lang="en-CA"/>
          </a:p>
        </p:txBody>
      </p:sp>
    </p:spTree>
    <p:extLst>
      <p:ext uri="{BB962C8B-B14F-4D97-AF65-F5344CB8AC3E}">
        <p14:creationId xmlns:p14="http://schemas.microsoft.com/office/powerpoint/2010/main" val="17010189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a:extLst>
              <a:ext uri="{FF2B5EF4-FFF2-40B4-BE49-F238E27FC236}">
                <a16:creationId xmlns:a16="http://schemas.microsoft.com/office/drawing/2014/main" id="{E3C91533-1840-B7F1-91DF-F7E0E3CF61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7DFF5A3-F36B-D547-B88F-C67EC3BFFADF}" type="slidenum">
              <a:rPr lang="en-US" altLang="en-US" sz="1300"/>
              <a:pPr/>
              <a:t>30</a:t>
            </a:fld>
            <a:endParaRPr lang="en-US" altLang="en-US" sz="1300"/>
          </a:p>
        </p:txBody>
      </p:sp>
      <p:sp>
        <p:nvSpPr>
          <p:cNvPr id="78850" name="Rectangle 2">
            <a:extLst>
              <a:ext uri="{FF2B5EF4-FFF2-40B4-BE49-F238E27FC236}">
                <a16:creationId xmlns:a16="http://schemas.microsoft.com/office/drawing/2014/main" id="{F070B6E9-F651-77BD-7157-BAF8EC342912}"/>
              </a:ext>
            </a:extLst>
          </p:cNvPr>
          <p:cNvSpPr>
            <a:spLocks noGrp="1" noRot="1" noChangeAspect="1" noChangeArrowheads="1" noTextEdit="1"/>
          </p:cNvSpPr>
          <p:nvPr>
            <p:ph type="sldImg"/>
          </p:nvPr>
        </p:nvSpPr>
        <p:spPr>
          <a:ln/>
        </p:spPr>
      </p:sp>
      <p:sp>
        <p:nvSpPr>
          <p:cNvPr id="78851" name="Rectangle 3">
            <a:extLst>
              <a:ext uri="{FF2B5EF4-FFF2-40B4-BE49-F238E27FC236}">
                <a16:creationId xmlns:a16="http://schemas.microsoft.com/office/drawing/2014/main" id="{5B30AF38-EC6C-9663-FC60-3DB67CB42A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a:extLst>
              <a:ext uri="{FF2B5EF4-FFF2-40B4-BE49-F238E27FC236}">
                <a16:creationId xmlns:a16="http://schemas.microsoft.com/office/drawing/2014/main" id="{F726AFDA-04B7-6724-1B9B-CF712414D9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4955DA9-3E0F-F04F-90BB-D0002F4F97F6}" type="slidenum">
              <a:rPr lang="en-US" altLang="en-US" sz="1300"/>
              <a:pPr/>
              <a:t>31</a:t>
            </a:fld>
            <a:endParaRPr lang="en-US" altLang="en-US" sz="1300"/>
          </a:p>
        </p:txBody>
      </p:sp>
      <p:sp>
        <p:nvSpPr>
          <p:cNvPr id="80898" name="Rectangle 2">
            <a:extLst>
              <a:ext uri="{FF2B5EF4-FFF2-40B4-BE49-F238E27FC236}">
                <a16:creationId xmlns:a16="http://schemas.microsoft.com/office/drawing/2014/main" id="{601D18FA-F93B-2EA7-E0BB-0B5E89B9B10F}"/>
              </a:ext>
            </a:extLst>
          </p:cNvPr>
          <p:cNvSpPr>
            <a:spLocks noGrp="1" noRot="1" noChangeAspect="1" noChangeArrowheads="1" noTextEdit="1"/>
          </p:cNvSpPr>
          <p:nvPr>
            <p:ph type="sldImg"/>
          </p:nvPr>
        </p:nvSpPr>
        <p:spPr>
          <a:ln/>
        </p:spPr>
      </p:sp>
      <p:sp>
        <p:nvSpPr>
          <p:cNvPr id="80899" name="Rectangle 3">
            <a:extLst>
              <a:ext uri="{FF2B5EF4-FFF2-40B4-BE49-F238E27FC236}">
                <a16:creationId xmlns:a16="http://schemas.microsoft.com/office/drawing/2014/main" id="{BA470C14-EE45-B645-1FC9-1C253D0B3B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425B8F5A-E188-C7CF-BEC7-A641293794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4496F47-2E97-4845-9A16-81BC70C32A62}" type="slidenum">
              <a:rPr lang="en-US" altLang="en-US" sz="1300"/>
              <a:pPr/>
              <a:t>32</a:t>
            </a:fld>
            <a:endParaRPr lang="en-US" altLang="en-US" sz="1300"/>
          </a:p>
        </p:txBody>
      </p:sp>
      <p:sp>
        <p:nvSpPr>
          <p:cNvPr id="82946" name="Rectangle 2">
            <a:extLst>
              <a:ext uri="{FF2B5EF4-FFF2-40B4-BE49-F238E27FC236}">
                <a16:creationId xmlns:a16="http://schemas.microsoft.com/office/drawing/2014/main" id="{A202F1B7-16D9-0A07-AB6B-078597138E27}"/>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C893B883-1E34-F74C-E715-B7FE8A923C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a:extLst>
              <a:ext uri="{FF2B5EF4-FFF2-40B4-BE49-F238E27FC236}">
                <a16:creationId xmlns:a16="http://schemas.microsoft.com/office/drawing/2014/main" id="{650FCF84-11AC-F6ED-1512-65DE68BBB8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95A55CCC-83ED-8C40-B45F-5FF588B285DD}" type="slidenum">
              <a:rPr lang="en-US" altLang="en-US" sz="1300"/>
              <a:pPr/>
              <a:t>33</a:t>
            </a:fld>
            <a:endParaRPr lang="en-US" altLang="en-US" sz="1300"/>
          </a:p>
        </p:txBody>
      </p:sp>
      <p:sp>
        <p:nvSpPr>
          <p:cNvPr id="84994" name="Rectangle 2">
            <a:extLst>
              <a:ext uri="{FF2B5EF4-FFF2-40B4-BE49-F238E27FC236}">
                <a16:creationId xmlns:a16="http://schemas.microsoft.com/office/drawing/2014/main" id="{2C1FBBF8-24EC-C505-25DB-1857596942B2}"/>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id="{7F75F656-81D6-50B2-3386-F8BC1C441A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a:extLst>
              <a:ext uri="{FF2B5EF4-FFF2-40B4-BE49-F238E27FC236}">
                <a16:creationId xmlns:a16="http://schemas.microsoft.com/office/drawing/2014/main" id="{F36AAFCA-6E9A-F158-E282-2624202BCC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009B4757-ED45-1D43-9526-68F11C1482E9}" type="slidenum">
              <a:rPr lang="en-US" altLang="en-US" sz="1300"/>
              <a:pPr/>
              <a:t>34</a:t>
            </a:fld>
            <a:endParaRPr lang="en-US" altLang="en-US" sz="1300"/>
          </a:p>
        </p:txBody>
      </p:sp>
      <p:sp>
        <p:nvSpPr>
          <p:cNvPr id="87042" name="Rectangle 2">
            <a:extLst>
              <a:ext uri="{FF2B5EF4-FFF2-40B4-BE49-F238E27FC236}">
                <a16:creationId xmlns:a16="http://schemas.microsoft.com/office/drawing/2014/main" id="{E57D8116-0555-7179-CE8F-AF88D7566250}"/>
              </a:ext>
            </a:extLst>
          </p:cNvPr>
          <p:cNvSpPr>
            <a:spLocks noGrp="1" noRot="1" noChangeAspect="1" noChangeArrowheads="1" noTextEdit="1"/>
          </p:cNvSpPr>
          <p:nvPr>
            <p:ph type="sldImg"/>
          </p:nvPr>
        </p:nvSpPr>
        <p:spPr>
          <a:ln/>
        </p:spPr>
      </p:sp>
      <p:sp>
        <p:nvSpPr>
          <p:cNvPr id="87043" name="Rectangle 3">
            <a:extLst>
              <a:ext uri="{FF2B5EF4-FFF2-40B4-BE49-F238E27FC236}">
                <a16:creationId xmlns:a16="http://schemas.microsoft.com/office/drawing/2014/main" id="{CB24361D-5E03-B75A-E56C-81BB318D57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a:extLst>
              <a:ext uri="{FF2B5EF4-FFF2-40B4-BE49-F238E27FC236}">
                <a16:creationId xmlns:a16="http://schemas.microsoft.com/office/drawing/2014/main" id="{378763A9-1C87-4EAF-5EE3-EB18492938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1903E74-E4AF-C040-82C1-0C93A8898140}" type="slidenum">
              <a:rPr lang="en-US" altLang="en-US" sz="1300"/>
              <a:pPr/>
              <a:t>35</a:t>
            </a:fld>
            <a:endParaRPr lang="en-US" altLang="en-US" sz="1300"/>
          </a:p>
        </p:txBody>
      </p:sp>
      <p:sp>
        <p:nvSpPr>
          <p:cNvPr id="89090" name="Rectangle 2">
            <a:extLst>
              <a:ext uri="{FF2B5EF4-FFF2-40B4-BE49-F238E27FC236}">
                <a16:creationId xmlns:a16="http://schemas.microsoft.com/office/drawing/2014/main" id="{24845EF1-3665-B6A2-1611-D1328C938C4D}"/>
              </a:ext>
            </a:extLst>
          </p:cNvPr>
          <p:cNvSpPr>
            <a:spLocks noGrp="1" noRot="1" noChangeAspect="1" noChangeArrowheads="1" noTextEdit="1"/>
          </p:cNvSpPr>
          <p:nvPr>
            <p:ph type="sldImg"/>
          </p:nvPr>
        </p:nvSpPr>
        <p:spPr>
          <a:ln/>
        </p:spPr>
      </p:sp>
      <p:sp>
        <p:nvSpPr>
          <p:cNvPr id="89091" name="Rectangle 3">
            <a:extLst>
              <a:ext uri="{FF2B5EF4-FFF2-40B4-BE49-F238E27FC236}">
                <a16:creationId xmlns:a16="http://schemas.microsoft.com/office/drawing/2014/main" id="{19C082D7-7F4B-2226-DF5C-F4F3044B58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a:extLst>
              <a:ext uri="{FF2B5EF4-FFF2-40B4-BE49-F238E27FC236}">
                <a16:creationId xmlns:a16="http://schemas.microsoft.com/office/drawing/2014/main" id="{D5143392-F224-4972-5356-58D4AFA93B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584503E4-4353-9B4B-AD2A-388024CF425D}" type="slidenum">
              <a:rPr lang="en-US" altLang="en-US" sz="1300"/>
              <a:pPr/>
              <a:t>36</a:t>
            </a:fld>
            <a:endParaRPr lang="en-US" altLang="en-US" sz="1300"/>
          </a:p>
        </p:txBody>
      </p:sp>
      <p:sp>
        <p:nvSpPr>
          <p:cNvPr id="91138" name="Rectangle 2">
            <a:extLst>
              <a:ext uri="{FF2B5EF4-FFF2-40B4-BE49-F238E27FC236}">
                <a16:creationId xmlns:a16="http://schemas.microsoft.com/office/drawing/2014/main" id="{D3404343-60E8-669C-07EF-D50A069A5681}"/>
              </a:ext>
            </a:extLst>
          </p:cNvPr>
          <p:cNvSpPr>
            <a:spLocks noGrp="1" noRot="1" noChangeAspect="1" noChangeArrowheads="1" noTextEdit="1"/>
          </p:cNvSpPr>
          <p:nvPr>
            <p:ph type="sldImg"/>
          </p:nvPr>
        </p:nvSpPr>
        <p:spPr>
          <a:ln/>
        </p:spPr>
      </p:sp>
      <p:sp>
        <p:nvSpPr>
          <p:cNvPr id="91139" name="Rectangle 3">
            <a:extLst>
              <a:ext uri="{FF2B5EF4-FFF2-40B4-BE49-F238E27FC236}">
                <a16:creationId xmlns:a16="http://schemas.microsoft.com/office/drawing/2014/main" id="{A681AAB0-F41F-A992-970C-A393C8A969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a:extLst>
              <a:ext uri="{FF2B5EF4-FFF2-40B4-BE49-F238E27FC236}">
                <a16:creationId xmlns:a16="http://schemas.microsoft.com/office/drawing/2014/main" id="{D5143392-F224-4972-5356-58D4AFA93B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584503E4-4353-9B4B-AD2A-388024CF425D}" type="slidenum">
              <a:rPr lang="en-US" altLang="en-US" sz="1300"/>
              <a:pPr/>
              <a:t>37</a:t>
            </a:fld>
            <a:endParaRPr lang="en-US" altLang="en-US" sz="1300"/>
          </a:p>
        </p:txBody>
      </p:sp>
      <p:sp>
        <p:nvSpPr>
          <p:cNvPr id="91138" name="Rectangle 2">
            <a:extLst>
              <a:ext uri="{FF2B5EF4-FFF2-40B4-BE49-F238E27FC236}">
                <a16:creationId xmlns:a16="http://schemas.microsoft.com/office/drawing/2014/main" id="{D3404343-60E8-669C-07EF-D50A069A5681}"/>
              </a:ext>
            </a:extLst>
          </p:cNvPr>
          <p:cNvSpPr>
            <a:spLocks noGrp="1" noRot="1" noChangeAspect="1" noChangeArrowheads="1" noTextEdit="1"/>
          </p:cNvSpPr>
          <p:nvPr>
            <p:ph type="sldImg"/>
          </p:nvPr>
        </p:nvSpPr>
        <p:spPr>
          <a:ln/>
        </p:spPr>
      </p:sp>
      <p:sp>
        <p:nvSpPr>
          <p:cNvPr id="91139" name="Rectangle 3">
            <a:extLst>
              <a:ext uri="{FF2B5EF4-FFF2-40B4-BE49-F238E27FC236}">
                <a16:creationId xmlns:a16="http://schemas.microsoft.com/office/drawing/2014/main" id="{A681AAB0-F41F-A992-970C-A393C8A969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31608674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38</a:t>
            </a:fld>
            <a:endParaRPr lang="en-CA"/>
          </a:p>
        </p:txBody>
      </p:sp>
    </p:spTree>
    <p:extLst>
      <p:ext uri="{BB962C8B-B14F-4D97-AF65-F5344CB8AC3E}">
        <p14:creationId xmlns:p14="http://schemas.microsoft.com/office/powerpoint/2010/main" val="13177785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FE78CF68-D791-4D88-8715-4C6F52820686}" type="slidenum">
              <a:rPr lang="en-CA" smtClean="0"/>
              <a:pPr>
                <a:defRPr/>
              </a:pPr>
              <a:t>39</a:t>
            </a:fld>
            <a:endParaRPr lang="en-CA"/>
          </a:p>
        </p:txBody>
      </p:sp>
    </p:spTree>
    <p:extLst>
      <p:ext uri="{BB962C8B-B14F-4D97-AF65-F5344CB8AC3E}">
        <p14:creationId xmlns:p14="http://schemas.microsoft.com/office/powerpoint/2010/main" val="2049393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4</a:t>
            </a:fld>
            <a:endParaRPr lang="en-CA"/>
          </a:p>
        </p:txBody>
      </p:sp>
    </p:spTree>
    <p:extLst>
      <p:ext uri="{BB962C8B-B14F-4D97-AF65-F5344CB8AC3E}">
        <p14:creationId xmlns:p14="http://schemas.microsoft.com/office/powerpoint/2010/main" val="38859568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5396D48E-FCA8-4683-BBA4-DCA9D47E08C9}" type="slidenum">
              <a:rPr lang="en-CA" smtClean="0"/>
              <a:pPr>
                <a:defRPr/>
              </a:pPr>
              <a:t>40</a:t>
            </a:fld>
            <a:endParaRPr lang="en-CA"/>
          </a:p>
        </p:txBody>
      </p:sp>
    </p:spTree>
    <p:extLst>
      <p:ext uri="{BB962C8B-B14F-4D97-AF65-F5344CB8AC3E}">
        <p14:creationId xmlns:p14="http://schemas.microsoft.com/office/powerpoint/2010/main" val="28283033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642C4480-4504-4FFF-A3AA-DCFE584B78FD}" type="slidenum">
              <a:rPr lang="en-CA" smtClean="0"/>
              <a:pPr>
                <a:defRPr/>
              </a:pPr>
              <a:t>41</a:t>
            </a:fld>
            <a:endParaRPr lang="en-CA"/>
          </a:p>
        </p:txBody>
      </p:sp>
    </p:spTree>
    <p:extLst>
      <p:ext uri="{BB962C8B-B14F-4D97-AF65-F5344CB8AC3E}">
        <p14:creationId xmlns:p14="http://schemas.microsoft.com/office/powerpoint/2010/main" val="3377606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D443CD3F-423A-4303-BB8C-50F842691976}" type="slidenum">
              <a:rPr lang="en-CA" smtClean="0"/>
              <a:pPr>
                <a:defRPr/>
              </a:pPr>
              <a:t>42</a:t>
            </a:fld>
            <a:endParaRPr lang="en-CA"/>
          </a:p>
        </p:txBody>
      </p:sp>
    </p:spTree>
    <p:extLst>
      <p:ext uri="{BB962C8B-B14F-4D97-AF65-F5344CB8AC3E}">
        <p14:creationId xmlns:p14="http://schemas.microsoft.com/office/powerpoint/2010/main" val="22777434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5EBED687-7D1A-47DD-B7C8-8B0692828254}" type="slidenum">
              <a:rPr lang="en-CA" sz="1200">
                <a:latin typeface="+mn-lt"/>
                <a:cs typeface="+mn-cs"/>
              </a:rPr>
              <a:pPr algn="r" fontAlgn="auto">
                <a:spcBef>
                  <a:spcPts val="0"/>
                </a:spcBef>
                <a:spcAft>
                  <a:spcPts val="0"/>
                </a:spcAft>
                <a:defRPr/>
              </a:pPr>
              <a:t>43</a:t>
            </a:fld>
            <a:endParaRPr lang="en-CA" sz="1200">
              <a:latin typeface="+mn-lt"/>
              <a:cs typeface="+mn-cs"/>
            </a:endParaRPr>
          </a:p>
        </p:txBody>
      </p:sp>
    </p:spTree>
    <p:extLst>
      <p:ext uri="{BB962C8B-B14F-4D97-AF65-F5344CB8AC3E}">
        <p14:creationId xmlns:p14="http://schemas.microsoft.com/office/powerpoint/2010/main" val="2323500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D66D0F72-2B25-4BDE-94EF-7DCF27358DA6}" type="slidenum">
              <a:rPr lang="en-CA" smtClean="0"/>
              <a:pPr>
                <a:defRPr/>
              </a:pPr>
              <a:t>44</a:t>
            </a:fld>
            <a:endParaRPr lang="en-CA"/>
          </a:p>
        </p:txBody>
      </p:sp>
    </p:spTree>
    <p:extLst>
      <p:ext uri="{BB962C8B-B14F-4D97-AF65-F5344CB8AC3E}">
        <p14:creationId xmlns:p14="http://schemas.microsoft.com/office/powerpoint/2010/main" val="2469366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EE9ED4DF-868C-44DB-8DB1-A4831F348A8C}" type="slidenum">
              <a:rPr lang="en-CA" sz="1200">
                <a:latin typeface="+mn-lt"/>
                <a:cs typeface="+mn-cs"/>
              </a:rPr>
              <a:pPr algn="r" fontAlgn="auto">
                <a:spcBef>
                  <a:spcPts val="0"/>
                </a:spcBef>
                <a:spcAft>
                  <a:spcPts val="0"/>
                </a:spcAft>
                <a:defRPr/>
              </a:pPr>
              <a:t>45</a:t>
            </a:fld>
            <a:endParaRPr lang="en-CA" sz="1200">
              <a:latin typeface="+mn-lt"/>
              <a:cs typeface="+mn-cs"/>
            </a:endParaRPr>
          </a:p>
        </p:txBody>
      </p:sp>
    </p:spTree>
    <p:extLst>
      <p:ext uri="{BB962C8B-B14F-4D97-AF65-F5344CB8AC3E}">
        <p14:creationId xmlns:p14="http://schemas.microsoft.com/office/powerpoint/2010/main" val="14800465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EE9ED4DF-868C-44DB-8DB1-A4831F348A8C}" type="slidenum">
              <a:rPr lang="en-CA" sz="1200">
                <a:latin typeface="+mn-lt"/>
                <a:cs typeface="+mn-cs"/>
              </a:rPr>
              <a:pPr algn="r" fontAlgn="auto">
                <a:spcBef>
                  <a:spcPts val="0"/>
                </a:spcBef>
                <a:spcAft>
                  <a:spcPts val="0"/>
                </a:spcAft>
                <a:defRPr/>
              </a:pPr>
              <a:t>46</a:t>
            </a:fld>
            <a:endParaRPr lang="en-CA" sz="1200">
              <a:latin typeface="+mn-lt"/>
              <a:cs typeface="+mn-cs"/>
            </a:endParaRPr>
          </a:p>
        </p:txBody>
      </p:sp>
    </p:spTree>
    <p:extLst>
      <p:ext uri="{BB962C8B-B14F-4D97-AF65-F5344CB8AC3E}">
        <p14:creationId xmlns:p14="http://schemas.microsoft.com/office/powerpoint/2010/main" val="30117356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2488967F-DC70-46AB-A4B5-76011F4E55E7}" type="slidenum">
              <a:rPr lang="en-CA" smtClean="0"/>
              <a:pPr>
                <a:defRPr/>
              </a:pPr>
              <a:t>47</a:t>
            </a:fld>
            <a:endParaRPr lang="en-CA"/>
          </a:p>
        </p:txBody>
      </p:sp>
    </p:spTree>
    <p:extLst>
      <p:ext uri="{BB962C8B-B14F-4D97-AF65-F5344CB8AC3E}">
        <p14:creationId xmlns:p14="http://schemas.microsoft.com/office/powerpoint/2010/main" val="28272258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E972EBCA-5953-4903-A743-8CB9C33298E5}" type="slidenum">
              <a:rPr lang="en-CA" smtClean="0"/>
              <a:pPr>
                <a:defRPr/>
              </a:pPr>
              <a:t>48</a:t>
            </a:fld>
            <a:endParaRPr lang="en-CA"/>
          </a:p>
        </p:txBody>
      </p:sp>
    </p:spTree>
    <p:extLst>
      <p:ext uri="{BB962C8B-B14F-4D97-AF65-F5344CB8AC3E}">
        <p14:creationId xmlns:p14="http://schemas.microsoft.com/office/powerpoint/2010/main" val="40587298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4F7631C7-40AD-432C-A774-E143C176E283}" type="slidenum">
              <a:rPr lang="en-CA" smtClean="0"/>
              <a:pPr>
                <a:defRPr/>
              </a:pPr>
              <a:t>49</a:t>
            </a:fld>
            <a:endParaRPr lang="en-CA"/>
          </a:p>
        </p:txBody>
      </p:sp>
    </p:spTree>
    <p:extLst>
      <p:ext uri="{BB962C8B-B14F-4D97-AF65-F5344CB8AC3E}">
        <p14:creationId xmlns:p14="http://schemas.microsoft.com/office/powerpoint/2010/main" val="1186590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5</a:t>
            </a:fld>
            <a:endParaRPr lang="en-CA"/>
          </a:p>
        </p:txBody>
      </p:sp>
    </p:spTree>
    <p:extLst>
      <p:ext uri="{BB962C8B-B14F-4D97-AF65-F5344CB8AC3E}">
        <p14:creationId xmlns:p14="http://schemas.microsoft.com/office/powerpoint/2010/main" val="42292046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9A1297BF-9A49-4609-A769-7F3E0E059515}" type="slidenum">
              <a:rPr lang="en-CA" smtClean="0"/>
              <a:pPr>
                <a:defRPr/>
              </a:pPr>
              <a:t>50</a:t>
            </a:fld>
            <a:endParaRPr lang="en-CA"/>
          </a:p>
        </p:txBody>
      </p:sp>
    </p:spTree>
    <p:extLst>
      <p:ext uri="{BB962C8B-B14F-4D97-AF65-F5344CB8AC3E}">
        <p14:creationId xmlns:p14="http://schemas.microsoft.com/office/powerpoint/2010/main" val="10804688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B5BCB152-B94B-4B9A-827A-5A4EBE3AA2BE}" type="slidenum">
              <a:rPr lang="en-CA" smtClean="0"/>
              <a:pPr>
                <a:defRPr/>
              </a:pPr>
              <a:t>51</a:t>
            </a:fld>
            <a:endParaRPr lang="en-CA"/>
          </a:p>
        </p:txBody>
      </p:sp>
    </p:spTree>
    <p:extLst>
      <p:ext uri="{BB962C8B-B14F-4D97-AF65-F5344CB8AC3E}">
        <p14:creationId xmlns:p14="http://schemas.microsoft.com/office/powerpoint/2010/main" val="17097832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52</a:t>
            </a:fld>
            <a:endParaRPr lang="en-CA"/>
          </a:p>
        </p:txBody>
      </p:sp>
    </p:spTree>
    <p:extLst>
      <p:ext uri="{BB962C8B-B14F-4D97-AF65-F5344CB8AC3E}">
        <p14:creationId xmlns:p14="http://schemas.microsoft.com/office/powerpoint/2010/main" val="39152918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8481994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9A1297BF-9A49-4609-A769-7F3E0E059515}" type="slidenum">
              <a:rPr lang="en-CA" smtClean="0"/>
              <a:pPr>
                <a:defRPr/>
              </a:pPr>
              <a:t>54</a:t>
            </a:fld>
            <a:endParaRPr lang="en-CA"/>
          </a:p>
        </p:txBody>
      </p:sp>
    </p:spTree>
    <p:extLst>
      <p:ext uri="{BB962C8B-B14F-4D97-AF65-F5344CB8AC3E}">
        <p14:creationId xmlns:p14="http://schemas.microsoft.com/office/powerpoint/2010/main" val="3452463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9A1297BF-9A49-4609-A769-7F3E0E059515}" type="slidenum">
              <a:rPr lang="en-CA" smtClean="0"/>
              <a:pPr>
                <a:defRPr/>
              </a:pPr>
              <a:t>55</a:t>
            </a:fld>
            <a:endParaRPr lang="en-CA"/>
          </a:p>
        </p:txBody>
      </p:sp>
    </p:spTree>
    <p:extLst>
      <p:ext uri="{BB962C8B-B14F-4D97-AF65-F5344CB8AC3E}">
        <p14:creationId xmlns:p14="http://schemas.microsoft.com/office/powerpoint/2010/main" val="17694641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9A1297BF-9A49-4609-A769-7F3E0E059515}" type="slidenum">
              <a:rPr lang="en-CA" smtClean="0"/>
              <a:pPr>
                <a:defRPr/>
              </a:pPr>
              <a:t>56</a:t>
            </a:fld>
            <a:endParaRPr lang="en-CA"/>
          </a:p>
        </p:txBody>
      </p:sp>
    </p:spTree>
    <p:extLst>
      <p:ext uri="{BB962C8B-B14F-4D97-AF65-F5344CB8AC3E}">
        <p14:creationId xmlns:p14="http://schemas.microsoft.com/office/powerpoint/2010/main" val="27623160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58</a:t>
            </a:fld>
            <a:endParaRPr lang="en-CA"/>
          </a:p>
        </p:txBody>
      </p:sp>
    </p:spTree>
    <p:extLst>
      <p:ext uri="{BB962C8B-B14F-4D97-AF65-F5344CB8AC3E}">
        <p14:creationId xmlns:p14="http://schemas.microsoft.com/office/powerpoint/2010/main" val="11010638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59</a:t>
            </a:fld>
            <a:endParaRPr lang="en-CA"/>
          </a:p>
        </p:txBody>
      </p:sp>
    </p:spTree>
    <p:extLst>
      <p:ext uri="{BB962C8B-B14F-4D97-AF65-F5344CB8AC3E}">
        <p14:creationId xmlns:p14="http://schemas.microsoft.com/office/powerpoint/2010/main" val="40689525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A136EA04-A536-40CE-AAA4-11DAA0442994}" type="slidenum">
              <a:rPr lang="en-CA" smtClean="0"/>
              <a:pPr>
                <a:defRPr/>
              </a:pPr>
              <a:t>60</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6</a:t>
            </a:fld>
            <a:endParaRPr lang="en-CA"/>
          </a:p>
        </p:txBody>
      </p:sp>
    </p:spTree>
    <p:extLst>
      <p:ext uri="{BB962C8B-B14F-4D97-AF65-F5344CB8AC3E}">
        <p14:creationId xmlns:p14="http://schemas.microsoft.com/office/powerpoint/2010/main" val="18275236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D8A3378-BCC4-421F-B178-2B42437DA5F9}" type="slidenum">
              <a:rPr lang="en-CA" smtClean="0"/>
              <a:pPr>
                <a:defRPr/>
              </a:pPr>
              <a:t>61</a:t>
            </a:fld>
            <a:endParaRPr lang="en-C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439E2CF0-5489-4BEE-BF21-BC9C9C025E8D}" type="slidenum">
              <a:rPr lang="en-CA" smtClean="0"/>
              <a:pPr>
                <a:defRPr/>
              </a:pPr>
              <a:t>62</a:t>
            </a:fld>
            <a:endParaRPr lang="en-C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BF5D215C-700A-4636-B23E-148850574FF4}" type="slidenum">
              <a:rPr lang="en-CA" smtClean="0"/>
              <a:pPr>
                <a:defRPr/>
              </a:pPr>
              <a:t>63</a:t>
            </a:fld>
            <a:endParaRPr lang="en-C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64</a:t>
            </a:fld>
            <a:endParaRPr lang="en-CA"/>
          </a:p>
        </p:txBody>
      </p:sp>
    </p:spTree>
    <p:extLst>
      <p:ext uri="{BB962C8B-B14F-4D97-AF65-F5344CB8AC3E}">
        <p14:creationId xmlns:p14="http://schemas.microsoft.com/office/powerpoint/2010/main" val="29638848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65</a:t>
            </a:fld>
            <a:endParaRPr lang="en-CA"/>
          </a:p>
        </p:txBody>
      </p:sp>
    </p:spTree>
    <p:extLst>
      <p:ext uri="{BB962C8B-B14F-4D97-AF65-F5344CB8AC3E}">
        <p14:creationId xmlns:p14="http://schemas.microsoft.com/office/powerpoint/2010/main" val="24289609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66</a:t>
            </a:fld>
            <a:endParaRPr lang="en-CA"/>
          </a:p>
        </p:txBody>
      </p:sp>
    </p:spTree>
    <p:extLst>
      <p:ext uri="{BB962C8B-B14F-4D97-AF65-F5344CB8AC3E}">
        <p14:creationId xmlns:p14="http://schemas.microsoft.com/office/powerpoint/2010/main" val="22389126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67</a:t>
            </a:fld>
            <a:endParaRPr lang="en-CA"/>
          </a:p>
        </p:txBody>
      </p:sp>
    </p:spTree>
    <p:extLst>
      <p:ext uri="{BB962C8B-B14F-4D97-AF65-F5344CB8AC3E}">
        <p14:creationId xmlns:p14="http://schemas.microsoft.com/office/powerpoint/2010/main" val="1835468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68</a:t>
            </a:fld>
            <a:endParaRPr lang="en-CA"/>
          </a:p>
        </p:txBody>
      </p:sp>
    </p:spTree>
    <p:extLst>
      <p:ext uri="{BB962C8B-B14F-4D97-AF65-F5344CB8AC3E}">
        <p14:creationId xmlns:p14="http://schemas.microsoft.com/office/powerpoint/2010/main" val="29936965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FA0B25DC-FD9C-4D52-9C1C-62F8B648D245}" type="slidenum">
              <a:rPr lang="en-CA" smtClean="0"/>
              <a:pPr>
                <a:defRPr/>
              </a:pPr>
              <a:t>69</a:t>
            </a:fld>
            <a:endParaRPr lang="en-CA"/>
          </a:p>
        </p:txBody>
      </p:sp>
    </p:spTree>
    <p:extLst>
      <p:ext uri="{BB962C8B-B14F-4D97-AF65-F5344CB8AC3E}">
        <p14:creationId xmlns:p14="http://schemas.microsoft.com/office/powerpoint/2010/main" val="34780253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4B7AE8E7-B4FC-4F57-8584-B39994D3E528}" type="slidenum">
              <a:rPr lang="en-CA" smtClean="0"/>
              <a:pPr>
                <a:defRPr/>
              </a:pPr>
              <a:t>70</a:t>
            </a:fld>
            <a:endParaRPr lang="en-CA"/>
          </a:p>
        </p:txBody>
      </p:sp>
    </p:spTree>
    <p:extLst>
      <p:ext uri="{BB962C8B-B14F-4D97-AF65-F5344CB8AC3E}">
        <p14:creationId xmlns:p14="http://schemas.microsoft.com/office/powerpoint/2010/main" val="2235282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7</a:t>
            </a:fld>
            <a:endParaRPr lang="en-CA"/>
          </a:p>
        </p:txBody>
      </p:sp>
    </p:spTree>
    <p:extLst>
      <p:ext uri="{BB962C8B-B14F-4D97-AF65-F5344CB8AC3E}">
        <p14:creationId xmlns:p14="http://schemas.microsoft.com/office/powerpoint/2010/main" val="39467544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D6FA791A-A99B-498D-8DEF-21899288A095}" type="slidenum">
              <a:rPr lang="en-CA" smtClean="0"/>
              <a:pPr>
                <a:defRPr/>
              </a:pPr>
              <a:t>71</a:t>
            </a:fld>
            <a:endParaRPr lang="en-CA"/>
          </a:p>
        </p:txBody>
      </p:sp>
    </p:spTree>
    <p:extLst>
      <p:ext uri="{BB962C8B-B14F-4D97-AF65-F5344CB8AC3E}">
        <p14:creationId xmlns:p14="http://schemas.microsoft.com/office/powerpoint/2010/main" val="17568551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9D76D351-F492-4B67-A448-461AC3519ED5}" type="slidenum">
              <a:rPr lang="en-CA" smtClean="0"/>
              <a:pPr>
                <a:defRPr/>
              </a:pPr>
              <a:t>72</a:t>
            </a:fld>
            <a:endParaRPr lang="en-CA"/>
          </a:p>
        </p:txBody>
      </p:sp>
    </p:spTree>
    <p:extLst>
      <p:ext uri="{BB962C8B-B14F-4D97-AF65-F5344CB8AC3E}">
        <p14:creationId xmlns:p14="http://schemas.microsoft.com/office/powerpoint/2010/main" val="36016350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73</a:t>
            </a:fld>
            <a:endParaRPr lang="en-CA"/>
          </a:p>
        </p:txBody>
      </p:sp>
    </p:spTree>
    <p:extLst>
      <p:ext uri="{BB962C8B-B14F-4D97-AF65-F5344CB8AC3E}">
        <p14:creationId xmlns:p14="http://schemas.microsoft.com/office/powerpoint/2010/main" val="5783934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74</a:t>
            </a:fld>
            <a:endParaRPr lang="en-CA"/>
          </a:p>
        </p:txBody>
      </p:sp>
    </p:spTree>
    <p:extLst>
      <p:ext uri="{BB962C8B-B14F-4D97-AF65-F5344CB8AC3E}">
        <p14:creationId xmlns:p14="http://schemas.microsoft.com/office/powerpoint/2010/main" val="19482048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D170CA10-95B9-44A3-B4B7-257CDC31347C}" type="slidenum">
              <a:rPr lang="en-CA" smtClean="0"/>
              <a:pPr>
                <a:defRPr/>
              </a:pPr>
              <a:t>75</a:t>
            </a:fld>
            <a:endParaRPr lang="en-CA"/>
          </a:p>
        </p:txBody>
      </p:sp>
    </p:spTree>
    <p:extLst>
      <p:ext uri="{BB962C8B-B14F-4D97-AF65-F5344CB8AC3E}">
        <p14:creationId xmlns:p14="http://schemas.microsoft.com/office/powerpoint/2010/main" val="4475831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8A86463D-5636-4010-8BCD-58ED87844C5C}" type="slidenum">
              <a:rPr lang="en-CA" smtClean="0"/>
              <a:pPr>
                <a:defRPr/>
              </a:pPr>
              <a:t>76</a:t>
            </a:fld>
            <a:endParaRPr lang="en-CA"/>
          </a:p>
        </p:txBody>
      </p:sp>
    </p:spTree>
    <p:extLst>
      <p:ext uri="{BB962C8B-B14F-4D97-AF65-F5344CB8AC3E}">
        <p14:creationId xmlns:p14="http://schemas.microsoft.com/office/powerpoint/2010/main" val="5829081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9BF33849-FF83-42FC-9389-6DBE8DF83BA4}" type="slidenum">
              <a:rPr lang="en-CA" smtClean="0"/>
              <a:pPr>
                <a:defRPr/>
              </a:pPr>
              <a:t>77</a:t>
            </a:fld>
            <a:endParaRPr lang="en-CA"/>
          </a:p>
        </p:txBody>
      </p:sp>
    </p:spTree>
    <p:extLst>
      <p:ext uri="{BB962C8B-B14F-4D97-AF65-F5344CB8AC3E}">
        <p14:creationId xmlns:p14="http://schemas.microsoft.com/office/powerpoint/2010/main" val="19637735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CA5F2449-D8A1-4DD9-800E-A7E1D2A9A410}" type="slidenum">
              <a:rPr lang="en-CA" smtClean="0"/>
              <a:pPr>
                <a:defRPr/>
              </a:pPr>
              <a:t>78</a:t>
            </a:fld>
            <a:endParaRPr lang="en-CA"/>
          </a:p>
        </p:txBody>
      </p:sp>
    </p:spTree>
    <p:extLst>
      <p:ext uri="{BB962C8B-B14F-4D97-AF65-F5344CB8AC3E}">
        <p14:creationId xmlns:p14="http://schemas.microsoft.com/office/powerpoint/2010/main" val="28077642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F629CCF0-B0A9-4903-A732-ABBD67D73C8B}" type="slidenum">
              <a:rPr lang="en-CA" smtClean="0"/>
              <a:pPr>
                <a:defRPr/>
              </a:pPr>
              <a:t>79</a:t>
            </a:fld>
            <a:endParaRPr lang="en-CA"/>
          </a:p>
        </p:txBody>
      </p:sp>
    </p:spTree>
    <p:extLst>
      <p:ext uri="{BB962C8B-B14F-4D97-AF65-F5344CB8AC3E}">
        <p14:creationId xmlns:p14="http://schemas.microsoft.com/office/powerpoint/2010/main" val="6935800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F5C6B53-9802-432F-8707-83B3B376FD3B}" type="slidenum">
              <a:rPr lang="en-CA" smtClean="0"/>
              <a:pPr>
                <a:defRPr/>
              </a:pPr>
              <a:t>80</a:t>
            </a:fld>
            <a:endParaRPr lang="en-CA"/>
          </a:p>
        </p:txBody>
      </p:sp>
    </p:spTree>
    <p:extLst>
      <p:ext uri="{BB962C8B-B14F-4D97-AF65-F5344CB8AC3E}">
        <p14:creationId xmlns:p14="http://schemas.microsoft.com/office/powerpoint/2010/main" val="3907210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8</a:t>
            </a:fld>
            <a:endParaRPr lang="en-CA"/>
          </a:p>
        </p:txBody>
      </p:sp>
    </p:spTree>
    <p:extLst>
      <p:ext uri="{BB962C8B-B14F-4D97-AF65-F5344CB8AC3E}">
        <p14:creationId xmlns:p14="http://schemas.microsoft.com/office/powerpoint/2010/main" val="30826098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CC9F6A15-EA61-4A86-AA84-6FBF9183A32D}" type="slidenum">
              <a:rPr lang="en-CA" smtClean="0"/>
              <a:pPr>
                <a:defRPr/>
              </a:pPr>
              <a:t>81</a:t>
            </a:fld>
            <a:endParaRPr lang="en-CA"/>
          </a:p>
        </p:txBody>
      </p:sp>
    </p:spTree>
    <p:extLst>
      <p:ext uri="{BB962C8B-B14F-4D97-AF65-F5344CB8AC3E}">
        <p14:creationId xmlns:p14="http://schemas.microsoft.com/office/powerpoint/2010/main" val="41151265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B6B7A74D-4115-43B7-A448-49C302E8B70B}" type="slidenum">
              <a:rPr lang="en-CA" smtClean="0"/>
              <a:pPr>
                <a:defRPr/>
              </a:pPr>
              <a:t>82</a:t>
            </a:fld>
            <a:endParaRPr lang="en-CA"/>
          </a:p>
        </p:txBody>
      </p:sp>
    </p:spTree>
    <p:extLst>
      <p:ext uri="{BB962C8B-B14F-4D97-AF65-F5344CB8AC3E}">
        <p14:creationId xmlns:p14="http://schemas.microsoft.com/office/powerpoint/2010/main" val="4078256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83</a:t>
            </a:fld>
            <a:endParaRPr lang="en-CA"/>
          </a:p>
        </p:txBody>
      </p:sp>
    </p:spTree>
    <p:extLst>
      <p:ext uri="{BB962C8B-B14F-4D97-AF65-F5344CB8AC3E}">
        <p14:creationId xmlns:p14="http://schemas.microsoft.com/office/powerpoint/2010/main" val="42479985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4A3C3E6-E9BC-451E-834A-1C00978F803D}" type="slidenum">
              <a:rPr lang="en-CA" smtClean="0"/>
              <a:pPr>
                <a:defRPr/>
              </a:pPr>
              <a:t>84</a:t>
            </a:fld>
            <a:endParaRPr lang="en-CA"/>
          </a:p>
        </p:txBody>
      </p:sp>
    </p:spTree>
    <p:extLst>
      <p:ext uri="{BB962C8B-B14F-4D97-AF65-F5344CB8AC3E}">
        <p14:creationId xmlns:p14="http://schemas.microsoft.com/office/powerpoint/2010/main" val="3915298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DCCB4D2A-4D4C-41FC-B449-9A971DBAF169}" type="slidenum">
              <a:rPr lang="en-CA" smtClean="0"/>
              <a:pPr>
                <a:defRPr/>
              </a:pPr>
              <a:t>85</a:t>
            </a:fld>
            <a:endParaRPr lang="en-CA"/>
          </a:p>
        </p:txBody>
      </p:sp>
    </p:spTree>
    <p:extLst>
      <p:ext uri="{BB962C8B-B14F-4D97-AF65-F5344CB8AC3E}">
        <p14:creationId xmlns:p14="http://schemas.microsoft.com/office/powerpoint/2010/main" val="38422915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87BCD20B-E759-4330-ABB2-F9872D363A9B}" type="slidenum">
              <a:rPr lang="en-CA" smtClean="0"/>
              <a:pPr>
                <a:defRPr/>
              </a:pPr>
              <a:t>86</a:t>
            </a:fld>
            <a:endParaRPr lang="en-CA"/>
          </a:p>
        </p:txBody>
      </p:sp>
    </p:spTree>
    <p:extLst>
      <p:ext uri="{BB962C8B-B14F-4D97-AF65-F5344CB8AC3E}">
        <p14:creationId xmlns:p14="http://schemas.microsoft.com/office/powerpoint/2010/main" val="36670331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19DC47D0-1A81-4DD7-B83E-922F06FA4A8A}" type="slidenum">
              <a:rPr lang="en-CA" smtClean="0"/>
              <a:pPr>
                <a:defRPr/>
              </a:pPr>
              <a:t>87</a:t>
            </a:fld>
            <a:endParaRPr lang="en-CA"/>
          </a:p>
        </p:txBody>
      </p:sp>
    </p:spTree>
    <p:extLst>
      <p:ext uri="{BB962C8B-B14F-4D97-AF65-F5344CB8AC3E}">
        <p14:creationId xmlns:p14="http://schemas.microsoft.com/office/powerpoint/2010/main" val="27665724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440EBB35-718A-4DC3-98A2-1C2BE1F0FB5B}" type="slidenum">
              <a:rPr lang="en-CA" smtClean="0"/>
              <a:pPr>
                <a:defRPr/>
              </a:pPr>
              <a:t>88</a:t>
            </a:fld>
            <a:endParaRPr lang="en-CA"/>
          </a:p>
        </p:txBody>
      </p:sp>
    </p:spTree>
    <p:extLst>
      <p:ext uri="{BB962C8B-B14F-4D97-AF65-F5344CB8AC3E}">
        <p14:creationId xmlns:p14="http://schemas.microsoft.com/office/powerpoint/2010/main" val="907987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495C95C7-801B-4AB8-8CAF-7E813825A282}" type="slidenum">
              <a:rPr lang="en-CA" smtClean="0"/>
              <a:pPr>
                <a:defRPr/>
              </a:pPr>
              <a:t>89</a:t>
            </a:fld>
            <a:endParaRPr lang="en-CA"/>
          </a:p>
        </p:txBody>
      </p:sp>
    </p:spTree>
    <p:extLst>
      <p:ext uri="{BB962C8B-B14F-4D97-AF65-F5344CB8AC3E}">
        <p14:creationId xmlns:p14="http://schemas.microsoft.com/office/powerpoint/2010/main" val="386397205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91</a:t>
            </a:fld>
            <a:endParaRPr lang="en-CA"/>
          </a:p>
        </p:txBody>
      </p:sp>
    </p:spTree>
    <p:extLst>
      <p:ext uri="{BB962C8B-B14F-4D97-AF65-F5344CB8AC3E}">
        <p14:creationId xmlns:p14="http://schemas.microsoft.com/office/powerpoint/2010/main" val="83072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9</a:t>
            </a:fld>
            <a:endParaRPr lang="en-CA"/>
          </a:p>
        </p:txBody>
      </p:sp>
    </p:spTree>
    <p:extLst>
      <p:ext uri="{BB962C8B-B14F-4D97-AF65-F5344CB8AC3E}">
        <p14:creationId xmlns:p14="http://schemas.microsoft.com/office/powerpoint/2010/main" val="30387184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976637ED-C7CD-49BB-9794-F0FE78DEA080}" type="slidenum">
              <a:rPr lang="en-CA" smtClean="0"/>
              <a:pPr>
                <a:defRPr/>
              </a:pPr>
              <a:t>92</a:t>
            </a:fld>
            <a:endParaRPr lang="en-CA"/>
          </a:p>
        </p:txBody>
      </p:sp>
    </p:spTree>
    <p:extLst>
      <p:ext uri="{BB962C8B-B14F-4D97-AF65-F5344CB8AC3E}">
        <p14:creationId xmlns:p14="http://schemas.microsoft.com/office/powerpoint/2010/main" val="3983246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976637ED-C7CD-49BB-9794-F0FE78DEA080}" type="slidenum">
              <a:rPr lang="en-CA" smtClean="0"/>
              <a:pPr>
                <a:defRPr/>
              </a:pPr>
              <a:t>93</a:t>
            </a:fld>
            <a:endParaRPr lang="en-CA"/>
          </a:p>
        </p:txBody>
      </p:sp>
    </p:spTree>
    <p:extLst>
      <p:ext uri="{BB962C8B-B14F-4D97-AF65-F5344CB8AC3E}">
        <p14:creationId xmlns:p14="http://schemas.microsoft.com/office/powerpoint/2010/main" val="170427688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C20D42F2-242F-4310-A544-078415C28E0A}" type="slidenum">
              <a:rPr lang="en-CA" smtClean="0"/>
              <a:pPr>
                <a:defRPr/>
              </a:pPr>
              <a:t>94</a:t>
            </a:fld>
            <a:endParaRPr lang="en-CA"/>
          </a:p>
        </p:txBody>
      </p:sp>
    </p:spTree>
    <p:extLst>
      <p:ext uri="{BB962C8B-B14F-4D97-AF65-F5344CB8AC3E}">
        <p14:creationId xmlns:p14="http://schemas.microsoft.com/office/powerpoint/2010/main" val="353255147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2B781EC6-C7B0-4AA3-B0F2-23C9E90BEEB1}" type="slidenum">
              <a:rPr lang="en-CA" smtClean="0"/>
              <a:pPr>
                <a:defRPr/>
              </a:pPr>
              <a:t>95</a:t>
            </a:fld>
            <a:endParaRPr lang="en-CA"/>
          </a:p>
        </p:txBody>
      </p:sp>
    </p:spTree>
    <p:extLst>
      <p:ext uri="{BB962C8B-B14F-4D97-AF65-F5344CB8AC3E}">
        <p14:creationId xmlns:p14="http://schemas.microsoft.com/office/powerpoint/2010/main" val="3870961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DC568BE3-053E-4820-8A9B-9BB88819D8EE}" type="slidenum">
              <a:rPr lang="en-CA" smtClean="0"/>
              <a:pPr>
                <a:defRPr/>
              </a:pPr>
              <a:t>96</a:t>
            </a:fld>
            <a:endParaRPr lang="en-CA"/>
          </a:p>
        </p:txBody>
      </p:sp>
    </p:spTree>
    <p:extLst>
      <p:ext uri="{BB962C8B-B14F-4D97-AF65-F5344CB8AC3E}">
        <p14:creationId xmlns:p14="http://schemas.microsoft.com/office/powerpoint/2010/main" val="29534971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18EB5CC2-8521-45E6-85DB-061DBB3F5FB3}" type="slidenum">
              <a:rPr lang="en-CA" smtClean="0"/>
              <a:pPr>
                <a:defRPr/>
              </a:pPr>
              <a:t>97</a:t>
            </a:fld>
            <a:endParaRPr lang="en-CA"/>
          </a:p>
        </p:txBody>
      </p:sp>
    </p:spTree>
    <p:extLst>
      <p:ext uri="{BB962C8B-B14F-4D97-AF65-F5344CB8AC3E}">
        <p14:creationId xmlns:p14="http://schemas.microsoft.com/office/powerpoint/2010/main" val="51246575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76747837-1D43-4FDC-8F69-C816D28E2039}" type="slidenum">
              <a:rPr lang="en-CA" smtClean="0"/>
              <a:pPr>
                <a:defRPr/>
              </a:pPr>
              <a:t>98</a:t>
            </a:fld>
            <a:endParaRPr lang="en-CA"/>
          </a:p>
        </p:txBody>
      </p:sp>
    </p:spTree>
    <p:extLst>
      <p:ext uri="{BB962C8B-B14F-4D97-AF65-F5344CB8AC3E}">
        <p14:creationId xmlns:p14="http://schemas.microsoft.com/office/powerpoint/2010/main" val="24557850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FB732CC8-0BF6-4035-83FD-640F664183AE}" type="slidenum">
              <a:rPr lang="en-CA" smtClean="0"/>
              <a:pPr>
                <a:defRPr/>
              </a:pPr>
              <a:t>99</a:t>
            </a:fld>
            <a:endParaRPr lang="en-CA"/>
          </a:p>
        </p:txBody>
      </p:sp>
    </p:spTree>
    <p:extLst>
      <p:ext uri="{BB962C8B-B14F-4D97-AF65-F5344CB8AC3E}">
        <p14:creationId xmlns:p14="http://schemas.microsoft.com/office/powerpoint/2010/main" val="1723056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CD7A9CBA-72D1-44E0-8738-CD90485018E6}" type="slidenum">
              <a:rPr lang="en-CA" smtClean="0"/>
              <a:pPr>
                <a:defRPr/>
              </a:pPr>
              <a:t>100</a:t>
            </a:fld>
            <a:endParaRPr lang="en-CA"/>
          </a:p>
        </p:txBody>
      </p:sp>
    </p:spTree>
    <p:extLst>
      <p:ext uri="{BB962C8B-B14F-4D97-AF65-F5344CB8AC3E}">
        <p14:creationId xmlns:p14="http://schemas.microsoft.com/office/powerpoint/2010/main" val="108814181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1579BA53-C607-46EA-94B5-0355998635C8}" type="slidenum">
              <a:rPr lang="en-CA" smtClean="0"/>
              <a:pPr>
                <a:defRPr/>
              </a:pPr>
              <a:t>103</a:t>
            </a:fld>
            <a:endParaRPr lang="en-CA"/>
          </a:p>
        </p:txBody>
      </p:sp>
    </p:spTree>
    <p:extLst>
      <p:ext uri="{BB962C8B-B14F-4D97-AF65-F5344CB8AC3E}">
        <p14:creationId xmlns:p14="http://schemas.microsoft.com/office/powerpoint/2010/main" val="18756354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charset="0"/>
                <a:cs typeface="Arial" charset="0"/>
              </a:rPr>
              <a:t>A Brief Introduction to C++</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342A698-B82F-DFC1-DDDA-AA0895E4805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C3EBB279-0B87-151C-0A24-07268BE54F5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7DE17D7A-D482-B64B-FCB5-39F6B3C7CCCF}"/>
              </a:ext>
            </a:extLst>
          </p:cNvPr>
          <p:cNvSpPr>
            <a:spLocks noGrp="1" noChangeArrowheads="1"/>
          </p:cNvSpPr>
          <p:nvPr>
            <p:ph type="sldNum" sz="quarter" idx="12"/>
          </p:nvPr>
        </p:nvSpPr>
        <p:spPr>
          <a:ln/>
        </p:spPr>
        <p:txBody>
          <a:bodyPr/>
          <a:lstStyle>
            <a:lvl1pPr>
              <a:defRPr/>
            </a:lvl1pPr>
          </a:lstStyle>
          <a:p>
            <a:fld id="{99EC967B-CF49-FF47-83A0-2EFDC6459EDB}" type="slidenum">
              <a:rPr lang="en-US" altLang="en-US"/>
              <a:pPr/>
              <a:t>‹#›</a:t>
            </a:fld>
            <a:endParaRPr lang="en-US" altLang="en-US"/>
          </a:p>
        </p:txBody>
      </p:sp>
    </p:spTree>
    <p:extLst>
      <p:ext uri="{BB962C8B-B14F-4D97-AF65-F5344CB8AC3E}">
        <p14:creationId xmlns:p14="http://schemas.microsoft.com/office/powerpoint/2010/main" val="1678897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767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600200"/>
            <a:ext cx="40767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7535D3F-3025-36A8-B598-BAEDC6B81CA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8930A0E-84FA-39E8-61B1-14B2A2D43C7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FF50688-ACED-86DD-A7E7-DBA5DB16E548}"/>
              </a:ext>
            </a:extLst>
          </p:cNvPr>
          <p:cNvSpPr>
            <a:spLocks noGrp="1" noChangeArrowheads="1"/>
          </p:cNvSpPr>
          <p:nvPr>
            <p:ph type="sldNum" sz="quarter" idx="12"/>
          </p:nvPr>
        </p:nvSpPr>
        <p:spPr>
          <a:ln/>
        </p:spPr>
        <p:txBody>
          <a:bodyPr/>
          <a:lstStyle>
            <a:lvl1pPr>
              <a:defRPr/>
            </a:lvl1pPr>
          </a:lstStyle>
          <a:p>
            <a:fld id="{4C5F9ADA-4C8D-814B-BEBF-A58AE66617B9}" type="slidenum">
              <a:rPr lang="en-US" altLang="en-US"/>
              <a:pPr/>
              <a:t>‹#›</a:t>
            </a:fld>
            <a:endParaRPr lang="en-US" altLang="en-US"/>
          </a:p>
        </p:txBody>
      </p:sp>
    </p:spTree>
    <p:extLst>
      <p:ext uri="{BB962C8B-B14F-4D97-AF65-F5344CB8AC3E}">
        <p14:creationId xmlns:p14="http://schemas.microsoft.com/office/powerpoint/2010/main" val="14777684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CA"/>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Lst>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E3704C-5B3A-4336-8BC8-B1B4DF6B39FD}"/>
              </a:ext>
            </a:extLst>
          </p:cNvPr>
          <p:cNvSpPr>
            <a:spLocks noGrp="1"/>
          </p:cNvSpPr>
          <p:nvPr>
            <p:ph type="title"/>
          </p:nvPr>
        </p:nvSpPr>
        <p:spPr>
          <a:xfrm>
            <a:off x="457200" y="2204864"/>
            <a:ext cx="8229600" cy="1143000"/>
          </a:xfrm>
        </p:spPr>
        <p:txBody>
          <a:bodyPr>
            <a:normAutofit/>
          </a:bodyPr>
          <a:lstStyle/>
          <a:p>
            <a:r>
              <a:rPr lang="en-US" sz="1000" dirty="0">
                <a:solidFill>
                  <a:srgbClr val="00B0F0"/>
                </a:solidFill>
                <a:latin typeface="Times New Roman" panose="02020603050405020304" pitchFamily="18" charset="0"/>
                <a:cs typeface="Times New Roman" panose="02020603050405020304" pitchFamily="18" charset="0"/>
              </a:rPr>
              <a:t>Arrays declared at runtime are not stored in the heap. Instead, they are stored as part of the text and data of Binary.</a:t>
            </a:r>
            <a:br>
              <a:rPr lang="en-US" sz="1000" dirty="0">
                <a:solidFill>
                  <a:srgbClr val="00B0F0"/>
                </a:solidFill>
                <a:latin typeface="Times New Roman" panose="02020603050405020304" pitchFamily="18" charset="0"/>
                <a:cs typeface="Times New Roman" panose="02020603050405020304" pitchFamily="18" charset="0"/>
              </a:rPr>
            </a:br>
            <a:br>
              <a:rPr lang="en-US" sz="1000" dirty="0">
                <a:solidFill>
                  <a:srgbClr val="00B0F0"/>
                </a:solidFill>
                <a:latin typeface="Times New Roman" panose="02020603050405020304" pitchFamily="18" charset="0"/>
                <a:cs typeface="Times New Roman" panose="02020603050405020304" pitchFamily="18" charset="0"/>
              </a:rPr>
            </a:br>
            <a:r>
              <a:rPr lang="en-US" sz="1000" dirty="0">
                <a:solidFill>
                  <a:srgbClr val="00B0F0"/>
                </a:solidFill>
                <a:latin typeface="Times New Roman" panose="02020603050405020304" pitchFamily="18" charset="0"/>
                <a:cs typeface="Times New Roman" panose="02020603050405020304" pitchFamily="18" charset="0"/>
              </a:rPr>
              <a:t>Arrays are stored continuously.</a:t>
            </a:r>
          </a:p>
        </p:txBody>
      </p:sp>
    </p:spTree>
    <p:extLst>
      <p:ext uri="{BB962C8B-B14F-4D97-AF65-F5344CB8AC3E}">
        <p14:creationId xmlns:p14="http://schemas.microsoft.com/office/powerpoint/2010/main" val="1946325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07504" y="476672"/>
            <a:ext cx="8820980" cy="796950"/>
          </a:xfrm>
        </p:spPr>
        <p:txBody>
          <a:bodyPr/>
          <a:lstStyle/>
          <a:p>
            <a:r>
              <a:rPr lang="en-US" dirty="0">
                <a:latin typeface="Times" pitchFamily="2" charset="0"/>
                <a:cs typeface="Arial" charset="0"/>
              </a:rPr>
              <a:t>Types of High-level Programming Languages</a:t>
            </a:r>
          </a:p>
        </p:txBody>
      </p:sp>
      <p:sp>
        <p:nvSpPr>
          <p:cNvPr id="6147" name="Rectangle 3"/>
          <p:cNvSpPr>
            <a:spLocks noGrp="1" noChangeArrowheads="1"/>
          </p:cNvSpPr>
          <p:nvPr>
            <p:ph type="body" idx="1"/>
          </p:nvPr>
        </p:nvSpPr>
        <p:spPr>
          <a:xfrm>
            <a:off x="215516" y="1196752"/>
            <a:ext cx="8712968" cy="5386610"/>
          </a:xfrm>
        </p:spPr>
        <p:txBody>
          <a:bodyPr>
            <a:normAutofit fontScale="92500" lnSpcReduction="10000"/>
          </a:bodyPr>
          <a:lstStyle/>
          <a:p>
            <a:pPr marL="72000">
              <a:spcAft>
                <a:spcPts val="200"/>
              </a:spcAft>
              <a:buFont typeface="Wingdings" pitchFamily="2" charset="2"/>
              <a:buChar char="q"/>
            </a:pPr>
            <a:r>
              <a:rPr lang="en-US" sz="2200" dirty="0">
                <a:solidFill>
                  <a:srgbClr val="FF0000"/>
                </a:solidFill>
                <a:latin typeface="Times" pitchFamily="2" charset="0"/>
                <a:cs typeface="Arial" charset="0"/>
              </a:rPr>
              <a:t>Imperative</a:t>
            </a:r>
          </a:p>
          <a:p>
            <a:pPr marL="872100" lvl="2">
              <a:spcAft>
                <a:spcPts val="200"/>
              </a:spcAft>
              <a:buFont typeface="Courier New" panose="02070309020205020404" pitchFamily="49" charset="0"/>
              <a:buChar char="o"/>
            </a:pPr>
            <a:r>
              <a:rPr lang="en-US" sz="1800" dirty="0">
                <a:latin typeface="Times" pitchFamily="2" charset="0"/>
                <a:cs typeface="Arial" charset="0"/>
              </a:rPr>
              <a:t>Control-flow of the program is specified explicitly</a:t>
            </a:r>
          </a:p>
          <a:p>
            <a:pPr marL="872100" lvl="2">
              <a:spcAft>
                <a:spcPts val="200"/>
              </a:spcAft>
              <a:buFont typeface="Courier New" panose="02070309020205020404" pitchFamily="49" charset="0"/>
              <a:buChar char="o"/>
            </a:pPr>
            <a:r>
              <a:rPr lang="en-US" sz="1800" dirty="0">
                <a:latin typeface="Times" pitchFamily="2" charset="0"/>
                <a:cs typeface="Arial" charset="0"/>
              </a:rPr>
              <a:t>Allows for program state to be changed, e.g., via assignments</a:t>
            </a:r>
          </a:p>
          <a:p>
            <a:pPr marL="872100" lvl="2">
              <a:spcAft>
                <a:spcPts val="200"/>
              </a:spcAft>
              <a:buFont typeface="Courier New" panose="02070309020205020404" pitchFamily="49" charset="0"/>
              <a:buChar char="o"/>
            </a:pPr>
            <a:r>
              <a:rPr lang="en-US" sz="1800" dirty="0">
                <a:latin typeface="Times" pitchFamily="2" charset="0"/>
                <a:cs typeface="Arial" charset="0"/>
              </a:rPr>
              <a:t>Programmer specifies the WHAT and the HOW</a:t>
            </a:r>
          </a:p>
          <a:p>
            <a:pPr marL="872100" lvl="2">
              <a:spcAft>
                <a:spcPts val="200"/>
              </a:spcAft>
              <a:buFont typeface="Courier New" panose="02070309020205020404" pitchFamily="49" charset="0"/>
              <a:buChar char="o"/>
            </a:pPr>
            <a:r>
              <a:rPr lang="en-US" sz="1800" dirty="0">
                <a:latin typeface="Times" pitchFamily="2" charset="0"/>
                <a:cs typeface="Arial" charset="0"/>
              </a:rPr>
              <a:t> Examples include C/C++, Java, Python etc.</a:t>
            </a:r>
            <a:endParaRPr lang="en-US" sz="2200" dirty="0">
              <a:latin typeface="Times" pitchFamily="2" charset="0"/>
              <a:cs typeface="Arial" charset="0"/>
            </a:endParaRPr>
          </a:p>
          <a:p>
            <a:pPr marL="72000">
              <a:spcAft>
                <a:spcPts val="200"/>
              </a:spcAft>
              <a:buFont typeface="Wingdings" pitchFamily="2" charset="2"/>
              <a:buChar char="q"/>
            </a:pPr>
            <a:r>
              <a:rPr lang="en-US" sz="2200" dirty="0">
                <a:solidFill>
                  <a:srgbClr val="FF0000"/>
                </a:solidFill>
                <a:latin typeface="Times" pitchFamily="2" charset="0"/>
                <a:cs typeface="Arial" charset="0"/>
              </a:rPr>
              <a:t>Declarative</a:t>
            </a:r>
          </a:p>
          <a:p>
            <a:pPr marL="872100" lvl="2">
              <a:spcAft>
                <a:spcPts val="200"/>
              </a:spcAft>
              <a:buFont typeface="Courier New" panose="02070309020205020404" pitchFamily="49" charset="0"/>
              <a:buChar char="o"/>
            </a:pPr>
            <a:r>
              <a:rPr lang="en-US" sz="1800" dirty="0">
                <a:latin typeface="Times" pitchFamily="2" charset="0"/>
                <a:cs typeface="Arial" charset="0"/>
              </a:rPr>
              <a:t>Programmer only specifies WHAT, and the system figures out the HOW</a:t>
            </a:r>
          </a:p>
          <a:p>
            <a:pPr marL="872100" lvl="2">
              <a:spcAft>
                <a:spcPts val="200"/>
              </a:spcAft>
              <a:buFont typeface="Courier New" panose="02070309020205020404" pitchFamily="49" charset="0"/>
              <a:buChar char="o"/>
            </a:pPr>
            <a:r>
              <a:rPr lang="en-US" sz="1800" dirty="0">
                <a:latin typeface="Times" pitchFamily="2" charset="0"/>
                <a:cs typeface="Arial" charset="0"/>
              </a:rPr>
              <a:t>Examples include SQL, HTML,…</a:t>
            </a:r>
            <a:endParaRPr lang="en-US" sz="2200" dirty="0">
              <a:latin typeface="Times" pitchFamily="2" charset="0"/>
              <a:cs typeface="Arial" charset="0"/>
            </a:endParaRPr>
          </a:p>
          <a:p>
            <a:pPr marL="472050" lvl="1">
              <a:spcAft>
                <a:spcPts val="200"/>
              </a:spcAft>
              <a:buFont typeface="Courier New" panose="02070309020205020404" pitchFamily="49" charset="0"/>
              <a:buChar char="o"/>
            </a:pPr>
            <a:r>
              <a:rPr lang="en-US" sz="2000" dirty="0">
                <a:latin typeface="Times" pitchFamily="2" charset="0"/>
                <a:cs typeface="Arial" charset="0"/>
              </a:rPr>
              <a:t>Functional</a:t>
            </a:r>
          </a:p>
          <a:p>
            <a:pPr marL="872100" lvl="2">
              <a:spcAft>
                <a:spcPts val="200"/>
              </a:spcAft>
              <a:buFont typeface="Courier New" panose="02070309020205020404" pitchFamily="49" charset="0"/>
              <a:buChar char="o"/>
            </a:pPr>
            <a:r>
              <a:rPr lang="en-US" sz="1800" dirty="0">
                <a:latin typeface="Times" pitchFamily="2" charset="0"/>
                <a:cs typeface="Arial" charset="0"/>
              </a:rPr>
              <a:t>Code is specified as functions, that don’t have side-effects, no assignments</a:t>
            </a:r>
          </a:p>
          <a:p>
            <a:pPr marL="872100" lvl="2">
              <a:spcAft>
                <a:spcPts val="200"/>
              </a:spcAft>
              <a:buFont typeface="Courier New" panose="02070309020205020404" pitchFamily="49" charset="0"/>
              <a:buChar char="o"/>
            </a:pPr>
            <a:r>
              <a:rPr lang="en-US" sz="1800" dirty="0">
                <a:latin typeface="Times" pitchFamily="2" charset="0"/>
                <a:cs typeface="Arial" charset="0"/>
              </a:rPr>
              <a:t>Examples include Haskell, Curry,…</a:t>
            </a:r>
          </a:p>
          <a:p>
            <a:pPr marL="472050" lvl="1">
              <a:spcAft>
                <a:spcPts val="200"/>
              </a:spcAft>
              <a:buFont typeface="Courier New" panose="02070309020205020404" pitchFamily="49" charset="0"/>
              <a:buChar char="o"/>
            </a:pPr>
            <a:r>
              <a:rPr lang="en-US" sz="2000" dirty="0">
                <a:latin typeface="Times" pitchFamily="2" charset="0"/>
                <a:cs typeface="Arial" charset="0"/>
              </a:rPr>
              <a:t>Logic-based</a:t>
            </a:r>
          </a:p>
          <a:p>
            <a:pPr marL="872100" lvl="2">
              <a:spcAft>
                <a:spcPts val="200"/>
              </a:spcAft>
              <a:buFont typeface="Courier New" panose="02070309020205020404" pitchFamily="49" charset="0"/>
              <a:buChar char="o"/>
            </a:pPr>
            <a:r>
              <a:rPr lang="en-US" sz="1800" dirty="0">
                <a:latin typeface="Times" pitchFamily="2" charset="0"/>
                <a:cs typeface="Arial" charset="0"/>
              </a:rPr>
              <a:t>Code is specified in terms of mathematical formulas, e.g., </a:t>
            </a:r>
            <a:r>
              <a:rPr lang="en-US" sz="1800" dirty="0" err="1">
                <a:latin typeface="Times" pitchFamily="2" charset="0"/>
                <a:cs typeface="Arial" charset="0"/>
              </a:rPr>
              <a:t>Datalog</a:t>
            </a:r>
            <a:endParaRPr lang="en-US" sz="1800" dirty="0">
              <a:latin typeface="Times" pitchFamily="2" charset="0"/>
              <a:cs typeface="Arial" charset="0"/>
            </a:endParaRPr>
          </a:p>
          <a:p>
            <a:pPr marL="72000">
              <a:spcAft>
                <a:spcPts val="200"/>
              </a:spcAft>
              <a:buFont typeface="Wingdings" pitchFamily="2" charset="2"/>
              <a:buChar char="q"/>
            </a:pPr>
            <a:r>
              <a:rPr lang="en-US" sz="2200" dirty="0">
                <a:solidFill>
                  <a:srgbClr val="FF0000"/>
                </a:solidFill>
                <a:latin typeface="Times" pitchFamily="2" charset="0"/>
                <a:cs typeface="Arial" charset="0"/>
              </a:rPr>
              <a:t>Hybrid</a:t>
            </a:r>
          </a:p>
          <a:p>
            <a:pPr marL="872100" lvl="2">
              <a:spcAft>
                <a:spcPts val="200"/>
              </a:spcAft>
              <a:buFont typeface="Courier New" panose="02070309020205020404" pitchFamily="49" charset="0"/>
              <a:buChar char="o"/>
            </a:pPr>
            <a:r>
              <a:rPr lang="en-US" sz="1800" dirty="0">
                <a:latin typeface="Times" pitchFamily="2" charset="0"/>
                <a:cs typeface="Arial" charset="0"/>
              </a:rPr>
              <a:t>Many languages are hybrid, i.e., have features of both declarative and imperative languages. Examples include Scala,…</a:t>
            </a:r>
          </a:p>
          <a:p>
            <a:pPr marL="0" indent="0">
              <a:spcAft>
                <a:spcPts val="200"/>
              </a:spcAft>
              <a:buNone/>
            </a:pPr>
            <a:endParaRPr lang="en-US" sz="2600" dirty="0">
              <a:latin typeface="Arial" charset="0"/>
              <a:cs typeface="Arial" charset="0"/>
            </a:endParaRPr>
          </a:p>
        </p:txBody>
      </p:sp>
    </p:spTree>
    <p:extLst>
      <p:ext uri="{BB962C8B-B14F-4D97-AF65-F5344CB8AC3E}">
        <p14:creationId xmlns:p14="http://schemas.microsoft.com/office/powerpoint/2010/main" val="205509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14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47">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147">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147">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14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atin typeface="Arial" charset="0"/>
                <a:cs typeface="Arial" charset="0"/>
              </a:rPr>
              <a:t>The Complex Class</a:t>
            </a:r>
          </a:p>
        </p:txBody>
      </p:sp>
      <p:sp>
        <p:nvSpPr>
          <p:cNvPr id="48131" name="Rectangle 3"/>
          <p:cNvSpPr>
            <a:spLocks noGrp="1" noChangeArrowheads="1"/>
          </p:cNvSpPr>
          <p:nvPr>
            <p:ph type="body" idx="1"/>
          </p:nvPr>
        </p:nvSpPr>
        <p:spPr/>
        <p:txBody>
          <a:bodyPr>
            <a:normAutofit/>
          </a:bodyPr>
          <a:lstStyle/>
          <a:p>
            <a:pPr>
              <a:buFontTx/>
              <a:buNone/>
              <a:defRPr/>
            </a:pPr>
            <a:r>
              <a:rPr lang="en-US" sz="1400" dirty="0">
                <a:latin typeface="Consolas" pitchFamily="49" charset="0"/>
                <a:cs typeface="Arial" charset="0"/>
              </a:rPr>
              <a:t>// Constructor</a:t>
            </a:r>
          </a:p>
          <a:p>
            <a:pPr>
              <a:buFontTx/>
              <a:buNone/>
              <a:defRPr/>
            </a:pPr>
            <a:r>
              <a:rPr lang="en-US" sz="1400" dirty="0">
                <a:solidFill>
                  <a:srgbClr val="D20000"/>
                </a:solidFill>
                <a:latin typeface="Consolas" pitchFamily="49" charset="0"/>
                <a:cs typeface="Arial" charset="0"/>
              </a:rPr>
              <a:t>Complex::</a:t>
            </a:r>
            <a:r>
              <a:rPr lang="en-US" sz="1400" dirty="0">
                <a:latin typeface="Consolas" pitchFamily="49" charset="0"/>
                <a:cs typeface="Arial" charset="0"/>
              </a:rPr>
              <a:t>Complex( double r, double </a:t>
            </a:r>
            <a:r>
              <a:rPr lang="en-US" sz="1400" dirty="0" err="1">
                <a:latin typeface="Consolas" pitchFamily="49" charset="0"/>
                <a:cs typeface="Arial" charset="0"/>
              </a:rPr>
              <a:t>i</a:t>
            </a:r>
            <a:r>
              <a:rPr lang="en-US" sz="1400" dirty="0">
                <a:latin typeface="Consolas" pitchFamily="49" charset="0"/>
                <a:cs typeface="Arial" charset="0"/>
              </a:rPr>
              <a:t> ):</a:t>
            </a:r>
          </a:p>
          <a:p>
            <a:pPr>
              <a:buFontTx/>
              <a:buNone/>
              <a:defRPr/>
            </a:pPr>
            <a:r>
              <a:rPr lang="en-US" sz="1400" dirty="0">
                <a:solidFill>
                  <a:srgbClr val="00B0F0"/>
                </a:solidFill>
                <a:latin typeface="Consolas" pitchFamily="49" charset="0"/>
                <a:cs typeface="Arial" charset="0"/>
              </a:rPr>
              <a:t>re</a:t>
            </a:r>
            <a:r>
              <a:rPr lang="en-US" sz="1400" dirty="0">
                <a:latin typeface="Consolas" pitchFamily="49" charset="0"/>
                <a:cs typeface="Arial" charset="0"/>
              </a:rPr>
              <a:t>( r ),</a:t>
            </a:r>
          </a:p>
          <a:p>
            <a:pPr>
              <a:buFontTx/>
              <a:buNone/>
              <a:defRPr/>
            </a:pPr>
            <a:r>
              <a:rPr lang="en-US" sz="1400" dirty="0" err="1">
                <a:solidFill>
                  <a:srgbClr val="00B0F0"/>
                </a:solidFill>
                <a:latin typeface="Consolas" pitchFamily="49" charset="0"/>
                <a:cs typeface="Arial" charset="0"/>
              </a:rPr>
              <a:t>im</a:t>
            </a:r>
            <a:r>
              <a:rPr lang="en-US" sz="1400" dirty="0">
                <a:latin typeface="Consolas" pitchFamily="49" charset="0"/>
                <a:cs typeface="Arial" charset="0"/>
              </a:rPr>
              <a:t>( </a:t>
            </a:r>
            <a:r>
              <a:rPr lang="en-US" sz="1400" dirty="0" err="1">
                <a:latin typeface="Consolas" pitchFamily="49" charset="0"/>
                <a:cs typeface="Arial" charset="0"/>
              </a:rPr>
              <a:t>i</a:t>
            </a:r>
            <a:r>
              <a:rPr lang="en-US" sz="1400" dirty="0">
                <a:latin typeface="Consolas" pitchFamily="49" charset="0"/>
                <a:cs typeface="Arial" charset="0"/>
              </a:rPr>
              <a:t> ) {</a:t>
            </a:r>
          </a:p>
          <a:p>
            <a:pPr>
              <a:buFontTx/>
              <a:buNone/>
              <a:defRPr/>
            </a:pPr>
            <a:r>
              <a:rPr lang="en-US" sz="1400" dirty="0">
                <a:latin typeface="Consolas" pitchFamily="49" charset="0"/>
                <a:cs typeface="Arial" charset="0"/>
              </a:rPr>
              <a:t>    // empty constructor</a:t>
            </a:r>
          </a:p>
          <a:p>
            <a:pPr>
              <a:buFontTx/>
              <a:buNone/>
              <a:defRPr/>
            </a:pPr>
            <a:r>
              <a:rPr lang="en-US" sz="1400" dirty="0">
                <a:latin typeface="Consolas" pitchFamily="49" charset="0"/>
                <a:cs typeface="Arial" charset="0"/>
              </a:rPr>
              <a:t>}</a:t>
            </a:r>
          </a:p>
        </p:txBody>
      </p:sp>
      <p:cxnSp>
        <p:nvCxnSpPr>
          <p:cNvPr id="6" name="Straight Arrow Connector 5"/>
          <p:cNvCxnSpPr/>
          <p:nvPr/>
        </p:nvCxnSpPr>
        <p:spPr>
          <a:xfrm rot="10800000" flipV="1">
            <a:off x="1571625" y="1428750"/>
            <a:ext cx="2143125" cy="42862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a:spLocks noChangeArrowheads="1"/>
          </p:cNvSpPr>
          <p:nvPr/>
        </p:nvSpPr>
        <p:spPr bwMode="auto">
          <a:xfrm>
            <a:off x="3676650" y="1257300"/>
            <a:ext cx="36417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sz="1600">
                <a:solidFill>
                  <a:srgbClr val="FF0000"/>
                </a:solidFill>
              </a:rPr>
              <a:t>Associates functions back to the class</a:t>
            </a:r>
          </a:p>
        </p:txBody>
      </p:sp>
      <p:cxnSp>
        <p:nvCxnSpPr>
          <p:cNvPr id="11" name="Straight Arrow Connector 10"/>
          <p:cNvCxnSpPr/>
          <p:nvPr/>
        </p:nvCxnSpPr>
        <p:spPr>
          <a:xfrm rot="10800000">
            <a:off x="1908175" y="2397125"/>
            <a:ext cx="1824038" cy="246063"/>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a:spLocks noChangeArrowheads="1"/>
          </p:cNvSpPr>
          <p:nvPr/>
        </p:nvSpPr>
        <p:spPr bwMode="auto">
          <a:xfrm>
            <a:off x="3779838" y="2492375"/>
            <a:ext cx="4818062"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sz="1600" dirty="0">
                <a:solidFill>
                  <a:srgbClr val="00B0F0"/>
                </a:solidFill>
              </a:rPr>
              <a:t>Each member variable should be assigned</a:t>
            </a:r>
          </a:p>
          <a:p>
            <a:pPr eaLnBrk="1" hangingPunct="1"/>
            <a:endParaRPr lang="en-CA" sz="1600" dirty="0">
              <a:solidFill>
                <a:srgbClr val="00B0F0"/>
              </a:solidFill>
            </a:endParaRPr>
          </a:p>
          <a:p>
            <a:pPr eaLnBrk="1" hangingPunct="1"/>
            <a:r>
              <a:rPr lang="en-CA" sz="1600" dirty="0">
                <a:solidFill>
                  <a:srgbClr val="00B0F0"/>
                </a:solidFill>
              </a:rPr>
              <a:t>The order must be the same as the order in which</a:t>
            </a:r>
            <a:br>
              <a:rPr lang="en-CA" sz="1600" dirty="0">
                <a:solidFill>
                  <a:srgbClr val="00B0F0"/>
                </a:solidFill>
              </a:rPr>
            </a:br>
            <a:r>
              <a:rPr lang="en-CA" sz="1600" dirty="0">
                <a:solidFill>
                  <a:srgbClr val="00B0F0"/>
                </a:solidFill>
              </a:rPr>
              <a:t>the member variables are defined in the class</a:t>
            </a:r>
          </a:p>
          <a:p>
            <a:pPr eaLnBrk="1" hangingPunct="1"/>
            <a:endParaRPr lang="en-CA" sz="1600" dirty="0">
              <a:solidFill>
                <a:srgbClr val="00B0F0"/>
              </a:solidFill>
            </a:endParaRPr>
          </a:p>
          <a:p>
            <a:pPr eaLnBrk="1" hangingPunct="1"/>
            <a:r>
              <a:rPr lang="en-CA" sz="1600" dirty="0">
                <a:solidFill>
                  <a:srgbClr val="00B0F0"/>
                </a:solidFill>
              </a:rPr>
              <a:t>For built-in datatypes, this is a simple assignment.</a:t>
            </a:r>
          </a:p>
          <a:p>
            <a:pPr eaLnBrk="1" hangingPunct="1"/>
            <a:r>
              <a:rPr lang="en-CA" sz="1600" dirty="0">
                <a:solidFill>
                  <a:srgbClr val="00B0F0"/>
                </a:solidFill>
              </a:rPr>
              <a:t>For member variables that are objects, this is a call</a:t>
            </a:r>
            <a:br>
              <a:rPr lang="en-CA" sz="1600" dirty="0">
                <a:solidFill>
                  <a:srgbClr val="00B0F0"/>
                </a:solidFill>
              </a:rPr>
            </a:br>
            <a:r>
              <a:rPr lang="en-CA" sz="1600" dirty="0">
                <a:solidFill>
                  <a:srgbClr val="00B0F0"/>
                </a:solidFill>
              </a:rPr>
              <a:t>to a constructor.</a:t>
            </a:r>
          </a:p>
        </p:txBody>
      </p:sp>
      <p:sp>
        <p:nvSpPr>
          <p:cNvPr id="18" name="Rectangle 17"/>
          <p:cNvSpPr>
            <a:spLocks noChangeArrowheads="1"/>
          </p:cNvSpPr>
          <p:nvPr/>
        </p:nvSpPr>
        <p:spPr bwMode="auto">
          <a:xfrm>
            <a:off x="2051050" y="5013325"/>
            <a:ext cx="64087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CA" sz="1400" dirty="0">
                <a:solidFill>
                  <a:srgbClr val="00B0F0"/>
                </a:solidFill>
              </a:rPr>
              <a:t>For built-in datatypes, the above is equivalent to:</a:t>
            </a:r>
          </a:p>
          <a:p>
            <a:r>
              <a:rPr lang="en-US" sz="1400" dirty="0">
                <a:latin typeface="Consolas" pitchFamily="49" charset="0"/>
              </a:rPr>
              <a:t>// Constructor</a:t>
            </a:r>
          </a:p>
          <a:p>
            <a:r>
              <a:rPr lang="en-US" sz="1400" dirty="0">
                <a:solidFill>
                  <a:srgbClr val="D20000"/>
                </a:solidFill>
                <a:latin typeface="Consolas" pitchFamily="49" charset="0"/>
              </a:rPr>
              <a:t>Complex::</a:t>
            </a:r>
            <a:r>
              <a:rPr lang="en-US" sz="1400" dirty="0">
                <a:latin typeface="Consolas" pitchFamily="49" charset="0"/>
              </a:rPr>
              <a:t>Complex( double r, double </a:t>
            </a:r>
            <a:r>
              <a:rPr lang="en-US" sz="1400" dirty="0" err="1">
                <a:latin typeface="Consolas" pitchFamily="49" charset="0"/>
              </a:rPr>
              <a:t>i</a:t>
            </a:r>
            <a:r>
              <a:rPr lang="en-US" sz="1400" dirty="0">
                <a:latin typeface="Consolas" pitchFamily="49" charset="0"/>
              </a:rPr>
              <a:t> ):</a:t>
            </a:r>
            <a:r>
              <a:rPr lang="en-US" sz="1400" dirty="0">
                <a:solidFill>
                  <a:srgbClr val="00B0F0"/>
                </a:solidFill>
                <a:latin typeface="Consolas" pitchFamily="49" charset="0"/>
              </a:rPr>
              <a:t>re</a:t>
            </a:r>
            <a:r>
              <a:rPr lang="en-US" sz="1400" dirty="0">
                <a:latin typeface="Consolas" pitchFamily="49" charset="0"/>
              </a:rPr>
              <a:t>( 0 ), </a:t>
            </a:r>
            <a:r>
              <a:rPr lang="en-US" sz="1400" dirty="0" err="1">
                <a:solidFill>
                  <a:srgbClr val="00B0F0"/>
                </a:solidFill>
                <a:latin typeface="Consolas" pitchFamily="49" charset="0"/>
              </a:rPr>
              <a:t>im</a:t>
            </a:r>
            <a:r>
              <a:rPr lang="en-US" sz="1400" dirty="0">
                <a:latin typeface="Consolas" pitchFamily="49" charset="0"/>
              </a:rPr>
              <a:t>( 0 ) {</a:t>
            </a:r>
          </a:p>
          <a:p>
            <a:r>
              <a:rPr lang="en-US" sz="1400" dirty="0">
                <a:solidFill>
                  <a:srgbClr val="00B0F0"/>
                </a:solidFill>
                <a:latin typeface="Consolas" pitchFamily="49" charset="0"/>
              </a:rPr>
              <a:t>    re </a:t>
            </a:r>
            <a:r>
              <a:rPr lang="en-US" sz="1400" dirty="0">
                <a:latin typeface="Consolas" pitchFamily="49" charset="0"/>
              </a:rPr>
              <a:t>= r;</a:t>
            </a:r>
          </a:p>
          <a:p>
            <a:r>
              <a:rPr lang="en-US" sz="1400" dirty="0">
                <a:solidFill>
                  <a:srgbClr val="00B0F0"/>
                </a:solidFill>
                <a:latin typeface="Consolas" pitchFamily="49" charset="0"/>
              </a:rPr>
              <a:t>    </a:t>
            </a:r>
            <a:r>
              <a:rPr lang="en-US" sz="1400" dirty="0" err="1">
                <a:solidFill>
                  <a:srgbClr val="00B0F0"/>
                </a:solidFill>
                <a:latin typeface="Consolas" pitchFamily="49" charset="0"/>
              </a:rPr>
              <a:t>im</a:t>
            </a:r>
            <a:r>
              <a:rPr lang="en-US" sz="1400" dirty="0">
                <a:latin typeface="Consolas" pitchFamily="49" charset="0"/>
              </a:rPr>
              <a:t> = </a:t>
            </a:r>
            <a:r>
              <a:rPr lang="en-US" sz="1400" dirty="0" err="1">
                <a:latin typeface="Consolas" pitchFamily="49" charset="0"/>
              </a:rPr>
              <a:t>i</a:t>
            </a:r>
            <a:r>
              <a:rPr lang="en-US" sz="1400" dirty="0">
                <a:latin typeface="Consolas" pitchFamily="49" charset="0"/>
              </a:rPr>
              <a:t>;</a:t>
            </a:r>
          </a:p>
          <a:p>
            <a:r>
              <a:rPr lang="en-US" sz="1400" dirty="0">
                <a:latin typeface="Consolas" pitchFamily="49" charset="0"/>
              </a:rPr>
              <a:t>}</a:t>
            </a:r>
          </a:p>
        </p:txBody>
      </p:sp>
    </p:spTree>
    <p:extLst>
      <p:ext uri="{BB962C8B-B14F-4D97-AF65-F5344CB8AC3E}">
        <p14:creationId xmlns:p14="http://schemas.microsoft.com/office/powerpoint/2010/main" val="41417470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1"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p:bldP spid="1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59312-AC2D-F4F3-9511-3743110D6923}"/>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CADA1906-0ED1-27CC-8D08-FB4D38661E95}"/>
              </a:ext>
            </a:extLst>
          </p:cNvPr>
          <p:cNvPicPr>
            <a:picLocks noGrp="1" noChangeAspect="1"/>
          </p:cNvPicPr>
          <p:nvPr>
            <p:ph idx="1"/>
          </p:nvPr>
        </p:nvPicPr>
        <p:blipFill>
          <a:blip r:embed="rId2"/>
          <a:stretch>
            <a:fillRect/>
          </a:stretch>
        </p:blipFill>
        <p:spPr>
          <a:xfrm>
            <a:off x="464889" y="335156"/>
            <a:ext cx="6768752" cy="6219035"/>
          </a:xfrm>
        </p:spPr>
      </p:pic>
    </p:spTree>
    <p:extLst>
      <p:ext uri="{BB962C8B-B14F-4D97-AF65-F5344CB8AC3E}">
        <p14:creationId xmlns:p14="http://schemas.microsoft.com/office/powerpoint/2010/main" val="10127774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46ECA-C3A8-C073-4A3C-7FBBA8A86335}"/>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BA94CBD0-B0B4-AF46-7F46-F8A49B885B8F}"/>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589DCCF8-C24B-F570-80DF-A9833BB41382}"/>
              </a:ext>
            </a:extLst>
          </p:cNvPr>
          <p:cNvPicPr>
            <a:picLocks noChangeAspect="1"/>
          </p:cNvPicPr>
          <p:nvPr/>
        </p:nvPicPr>
        <p:blipFill>
          <a:blip r:embed="rId2"/>
          <a:stretch>
            <a:fillRect/>
          </a:stretch>
        </p:blipFill>
        <p:spPr>
          <a:xfrm>
            <a:off x="919162" y="171450"/>
            <a:ext cx="7305675" cy="6515100"/>
          </a:xfrm>
          <a:prstGeom prst="rect">
            <a:avLst/>
          </a:prstGeom>
        </p:spPr>
      </p:pic>
    </p:spTree>
    <p:extLst>
      <p:ext uri="{BB962C8B-B14F-4D97-AF65-F5344CB8AC3E}">
        <p14:creationId xmlns:p14="http://schemas.microsoft.com/office/powerpoint/2010/main" val="1930556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atin typeface="Arial" charset="0"/>
                <a:cs typeface="Arial" charset="0"/>
              </a:rPr>
              <a:t>The Complex Class</a:t>
            </a:r>
          </a:p>
        </p:txBody>
      </p:sp>
      <p:sp>
        <p:nvSpPr>
          <p:cNvPr id="48131" name="Rectangle 3"/>
          <p:cNvSpPr>
            <a:spLocks noGrp="1" noChangeArrowheads="1"/>
          </p:cNvSpPr>
          <p:nvPr>
            <p:ph type="body" idx="1"/>
          </p:nvPr>
        </p:nvSpPr>
        <p:spPr/>
        <p:txBody>
          <a:bodyPr>
            <a:normAutofit/>
          </a:bodyPr>
          <a:lstStyle/>
          <a:p>
            <a:pPr>
              <a:buFontTx/>
              <a:buNone/>
              <a:defRPr/>
            </a:pPr>
            <a:r>
              <a:rPr lang="en-US" sz="1400" dirty="0">
                <a:latin typeface="Consolas" pitchFamily="49" charset="0"/>
                <a:cs typeface="Arial" charset="0"/>
              </a:rPr>
              <a:t>// return the real component</a:t>
            </a:r>
          </a:p>
          <a:p>
            <a:pPr>
              <a:buFontTx/>
              <a:buNone/>
              <a:defRPr/>
            </a:pPr>
            <a:r>
              <a:rPr lang="en-US" sz="1400" dirty="0">
                <a:latin typeface="Consolas" pitchFamily="49" charset="0"/>
                <a:cs typeface="Arial" charset="0"/>
              </a:rPr>
              <a:t>double </a:t>
            </a:r>
            <a:r>
              <a:rPr lang="en-US" sz="1400" dirty="0">
                <a:solidFill>
                  <a:srgbClr val="D20000"/>
                </a:solidFill>
                <a:latin typeface="Consolas" pitchFamily="49" charset="0"/>
                <a:cs typeface="Arial" charset="0"/>
              </a:rPr>
              <a:t>Complex::</a:t>
            </a:r>
            <a:r>
              <a:rPr lang="en-US" sz="1400" dirty="0">
                <a:latin typeface="Consolas" pitchFamily="49" charset="0"/>
                <a:cs typeface="Arial" charset="0"/>
              </a:rPr>
              <a:t>real() const {</a:t>
            </a:r>
          </a:p>
          <a:p>
            <a:pPr>
              <a:buFontTx/>
              <a:buNone/>
              <a:defRPr/>
            </a:pPr>
            <a:r>
              <a:rPr lang="en-US" sz="1400" dirty="0">
                <a:latin typeface="Consolas" pitchFamily="49" charset="0"/>
                <a:cs typeface="Arial" charset="0"/>
              </a:rPr>
              <a:t>    return </a:t>
            </a:r>
            <a:r>
              <a:rPr lang="en-US" sz="1400" dirty="0">
                <a:solidFill>
                  <a:srgbClr val="00B0F0"/>
                </a:solidFill>
                <a:latin typeface="Consolas" pitchFamily="49" charset="0"/>
                <a:cs typeface="Arial" charset="0"/>
              </a:rPr>
              <a:t>re</a:t>
            </a:r>
            <a:r>
              <a:rPr lang="en-US" sz="1400" dirty="0">
                <a:latin typeface="Consolas" pitchFamily="49" charset="0"/>
                <a:cs typeface="Arial" charset="0"/>
              </a:rPr>
              <a:t>;</a:t>
            </a:r>
          </a:p>
          <a:p>
            <a:pPr>
              <a:buFontTx/>
              <a:buNone/>
              <a:defRPr/>
            </a:pPr>
            <a:r>
              <a:rPr lang="en-US" sz="1400" dirty="0">
                <a:latin typeface="Consolas" pitchFamily="49" charset="0"/>
                <a:cs typeface="Arial" charset="0"/>
              </a:rPr>
              <a:t>}</a:t>
            </a:r>
          </a:p>
          <a:p>
            <a:pPr>
              <a:buFontTx/>
              <a:buNone/>
              <a:defRPr/>
            </a:pPr>
            <a:endParaRPr lang="en-US" sz="1400" dirty="0">
              <a:latin typeface="Consolas" pitchFamily="49" charset="0"/>
              <a:cs typeface="Arial" charset="0"/>
            </a:endParaRPr>
          </a:p>
          <a:p>
            <a:pPr>
              <a:buFontTx/>
              <a:buNone/>
              <a:defRPr/>
            </a:pPr>
            <a:r>
              <a:rPr lang="en-US" sz="1400" dirty="0">
                <a:latin typeface="Consolas" pitchFamily="49" charset="0"/>
                <a:cs typeface="Arial" charset="0"/>
              </a:rPr>
              <a:t>// return the imaginary component</a:t>
            </a:r>
          </a:p>
          <a:p>
            <a:pPr>
              <a:buFontTx/>
              <a:buNone/>
              <a:defRPr/>
            </a:pPr>
            <a:r>
              <a:rPr lang="en-US" sz="1400" dirty="0">
                <a:latin typeface="Consolas" pitchFamily="49" charset="0"/>
                <a:cs typeface="Arial" charset="0"/>
              </a:rPr>
              <a:t>double </a:t>
            </a:r>
            <a:r>
              <a:rPr lang="en-US" sz="1400" dirty="0">
                <a:solidFill>
                  <a:srgbClr val="D20000"/>
                </a:solidFill>
                <a:latin typeface="Consolas" pitchFamily="49" charset="0"/>
                <a:cs typeface="Arial" charset="0"/>
              </a:rPr>
              <a:t>Complex::</a:t>
            </a:r>
            <a:r>
              <a:rPr lang="en-US" sz="1400" dirty="0" err="1">
                <a:latin typeface="Consolas" pitchFamily="49" charset="0"/>
                <a:cs typeface="Arial" charset="0"/>
              </a:rPr>
              <a:t>imag</a:t>
            </a:r>
            <a:r>
              <a:rPr lang="en-US" sz="1400" dirty="0">
                <a:latin typeface="Consolas" pitchFamily="49" charset="0"/>
                <a:cs typeface="Arial" charset="0"/>
              </a:rPr>
              <a:t>() const {</a:t>
            </a:r>
          </a:p>
          <a:p>
            <a:pPr>
              <a:buFontTx/>
              <a:buNone/>
              <a:defRPr/>
            </a:pPr>
            <a:r>
              <a:rPr lang="en-US" sz="1400" dirty="0">
                <a:latin typeface="Consolas" pitchFamily="49" charset="0"/>
                <a:cs typeface="Arial" charset="0"/>
              </a:rPr>
              <a:t>    return </a:t>
            </a:r>
            <a:r>
              <a:rPr lang="en-US" sz="1400" dirty="0" err="1">
                <a:solidFill>
                  <a:srgbClr val="00B0F0"/>
                </a:solidFill>
                <a:latin typeface="Consolas" pitchFamily="49" charset="0"/>
                <a:cs typeface="Arial" charset="0"/>
              </a:rPr>
              <a:t>im</a:t>
            </a:r>
            <a:r>
              <a:rPr lang="en-US" sz="1400" dirty="0">
                <a:latin typeface="Consolas" pitchFamily="49" charset="0"/>
                <a:cs typeface="Arial" charset="0"/>
              </a:rPr>
              <a:t>;</a:t>
            </a:r>
          </a:p>
          <a:p>
            <a:pPr>
              <a:buFontTx/>
              <a:buNone/>
              <a:defRPr/>
            </a:pPr>
            <a:r>
              <a:rPr lang="en-US" sz="1400" dirty="0">
                <a:latin typeface="Consolas" pitchFamily="49" charset="0"/>
                <a:cs typeface="Arial" charset="0"/>
              </a:rPr>
              <a:t>}</a:t>
            </a:r>
          </a:p>
          <a:p>
            <a:pPr>
              <a:buFontTx/>
              <a:buNone/>
              <a:defRPr/>
            </a:pPr>
            <a:endParaRPr lang="en-US" sz="1400" dirty="0">
              <a:latin typeface="Consolas" pitchFamily="49" charset="0"/>
              <a:cs typeface="Arial" charset="0"/>
            </a:endParaRPr>
          </a:p>
          <a:p>
            <a:pPr>
              <a:buFontTx/>
              <a:buNone/>
              <a:defRPr/>
            </a:pPr>
            <a:r>
              <a:rPr lang="en-US" sz="1400" dirty="0">
                <a:latin typeface="Consolas" pitchFamily="49" charset="0"/>
                <a:cs typeface="Arial" charset="0"/>
              </a:rPr>
              <a:t>// return the absolute value</a:t>
            </a:r>
          </a:p>
          <a:p>
            <a:pPr>
              <a:buFontTx/>
              <a:buNone/>
              <a:defRPr/>
            </a:pPr>
            <a:r>
              <a:rPr lang="en-US" sz="1400" dirty="0">
                <a:latin typeface="Consolas" pitchFamily="49" charset="0"/>
                <a:cs typeface="Arial" charset="0"/>
              </a:rPr>
              <a:t>double </a:t>
            </a:r>
            <a:r>
              <a:rPr lang="en-US" sz="1400" dirty="0">
                <a:solidFill>
                  <a:srgbClr val="D20000"/>
                </a:solidFill>
                <a:latin typeface="Consolas" pitchFamily="49" charset="0"/>
                <a:cs typeface="Arial" charset="0"/>
              </a:rPr>
              <a:t>Complex::</a:t>
            </a:r>
            <a:r>
              <a:rPr lang="en-US" sz="1400" dirty="0">
                <a:latin typeface="Consolas" pitchFamily="49" charset="0"/>
                <a:cs typeface="Arial" charset="0"/>
              </a:rPr>
              <a:t>abs() const {</a:t>
            </a:r>
          </a:p>
          <a:p>
            <a:pPr>
              <a:buFontTx/>
              <a:buNone/>
              <a:defRPr/>
            </a:pPr>
            <a:r>
              <a:rPr lang="en-US" sz="1400" dirty="0">
                <a:latin typeface="Consolas" pitchFamily="49" charset="0"/>
                <a:cs typeface="Arial" charset="0"/>
              </a:rPr>
              <a:t>    return </a:t>
            </a:r>
            <a:r>
              <a:rPr lang="en-US" sz="1400" dirty="0">
                <a:solidFill>
                  <a:srgbClr val="FF3300"/>
                </a:solidFill>
                <a:latin typeface="Consolas" pitchFamily="49" charset="0"/>
                <a:cs typeface="Arial" charset="0"/>
              </a:rPr>
              <a:t>std::</a:t>
            </a:r>
            <a:r>
              <a:rPr lang="en-US" sz="1400" dirty="0" err="1">
                <a:latin typeface="Consolas" pitchFamily="49" charset="0"/>
                <a:cs typeface="Arial" charset="0"/>
              </a:rPr>
              <a:t>sqrt</a:t>
            </a:r>
            <a:r>
              <a:rPr lang="en-US" sz="1400" dirty="0">
                <a:latin typeface="Consolas" pitchFamily="49" charset="0"/>
                <a:cs typeface="Arial" charset="0"/>
              </a:rPr>
              <a:t>( </a:t>
            </a:r>
            <a:r>
              <a:rPr lang="en-US" sz="1400" dirty="0">
                <a:solidFill>
                  <a:srgbClr val="00B0F0"/>
                </a:solidFill>
                <a:latin typeface="Consolas" pitchFamily="49" charset="0"/>
                <a:cs typeface="Arial" charset="0"/>
              </a:rPr>
              <a:t>re</a:t>
            </a:r>
            <a:r>
              <a:rPr lang="en-US" sz="1400" dirty="0">
                <a:latin typeface="Consolas" pitchFamily="49" charset="0"/>
                <a:cs typeface="Arial" charset="0"/>
              </a:rPr>
              <a:t>*</a:t>
            </a:r>
            <a:r>
              <a:rPr lang="en-US" sz="1400" dirty="0">
                <a:solidFill>
                  <a:srgbClr val="00B0F0"/>
                </a:solidFill>
                <a:latin typeface="Consolas" pitchFamily="49" charset="0"/>
                <a:cs typeface="Arial" charset="0"/>
              </a:rPr>
              <a:t>re</a:t>
            </a:r>
            <a:r>
              <a:rPr lang="en-US" sz="1400" dirty="0">
                <a:latin typeface="Consolas" pitchFamily="49" charset="0"/>
                <a:cs typeface="Arial" charset="0"/>
              </a:rPr>
              <a:t> + </a:t>
            </a:r>
            <a:r>
              <a:rPr lang="en-US" sz="1400" dirty="0" err="1">
                <a:solidFill>
                  <a:srgbClr val="00B0F0"/>
                </a:solidFill>
                <a:latin typeface="Consolas" pitchFamily="49" charset="0"/>
                <a:cs typeface="Arial" charset="0"/>
              </a:rPr>
              <a:t>im</a:t>
            </a:r>
            <a:r>
              <a:rPr lang="en-US" sz="1400" dirty="0">
                <a:latin typeface="Consolas" pitchFamily="49" charset="0"/>
                <a:cs typeface="Arial" charset="0"/>
              </a:rPr>
              <a:t>*</a:t>
            </a:r>
            <a:r>
              <a:rPr lang="en-US" sz="1400" dirty="0" err="1">
                <a:solidFill>
                  <a:srgbClr val="00B0F0"/>
                </a:solidFill>
                <a:latin typeface="Consolas" pitchFamily="49" charset="0"/>
                <a:cs typeface="Arial" charset="0"/>
              </a:rPr>
              <a:t>im</a:t>
            </a:r>
            <a:r>
              <a:rPr lang="en-US" sz="1400" dirty="0">
                <a:latin typeface="Consolas" pitchFamily="49" charset="0"/>
                <a:cs typeface="Arial" charset="0"/>
              </a:rPr>
              <a:t> );</a:t>
            </a:r>
          </a:p>
          <a:p>
            <a:pPr>
              <a:buFontTx/>
              <a:buNone/>
              <a:defRPr/>
            </a:pPr>
            <a:r>
              <a:rPr lang="en-US" sz="1400" dirty="0">
                <a:latin typeface="Consolas" pitchFamily="49" charset="0"/>
                <a:cs typeface="Arial" charset="0"/>
              </a:rPr>
              <a:t>}</a:t>
            </a:r>
          </a:p>
        </p:txBody>
      </p:sp>
      <p:sp>
        <p:nvSpPr>
          <p:cNvPr id="9" name="Oval 8"/>
          <p:cNvSpPr/>
          <p:nvPr/>
        </p:nvSpPr>
        <p:spPr>
          <a:xfrm>
            <a:off x="1476375" y="2055813"/>
            <a:ext cx="479425" cy="34766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cxnSp>
        <p:nvCxnSpPr>
          <p:cNvPr id="11" name="Straight Arrow Connector 10"/>
          <p:cNvCxnSpPr>
            <a:endCxn id="9" idx="6"/>
          </p:cNvCxnSpPr>
          <p:nvPr/>
        </p:nvCxnSpPr>
        <p:spPr>
          <a:xfrm rot="10800000">
            <a:off x="1955800" y="2228850"/>
            <a:ext cx="1824038" cy="246063"/>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a:spLocks noChangeArrowheads="1"/>
          </p:cNvSpPr>
          <p:nvPr/>
        </p:nvSpPr>
        <p:spPr bwMode="auto">
          <a:xfrm>
            <a:off x="4049713" y="2420938"/>
            <a:ext cx="50942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sz="1600">
                <a:solidFill>
                  <a:srgbClr val="00B0F0"/>
                </a:solidFill>
              </a:rPr>
              <a:t>Refers to the member variables </a:t>
            </a:r>
            <a:r>
              <a:rPr lang="en-CA" sz="1600">
                <a:solidFill>
                  <a:srgbClr val="00B0F0"/>
                </a:solidFill>
                <a:latin typeface="Consolas" pitchFamily="49" charset="0"/>
                <a:cs typeface="Consolas" pitchFamily="49" charset="0"/>
              </a:rPr>
              <a:t>re</a:t>
            </a:r>
            <a:r>
              <a:rPr lang="en-CA" sz="1600">
                <a:solidFill>
                  <a:srgbClr val="00B0F0"/>
                </a:solidFill>
              </a:rPr>
              <a:t> and </a:t>
            </a:r>
            <a:r>
              <a:rPr lang="en-CA" sz="1600">
                <a:solidFill>
                  <a:srgbClr val="00B0F0"/>
                </a:solidFill>
                <a:latin typeface="Consolas" pitchFamily="49" charset="0"/>
                <a:cs typeface="Consolas" pitchFamily="49" charset="0"/>
              </a:rPr>
              <a:t>im</a:t>
            </a:r>
            <a:r>
              <a:rPr lang="en-CA" sz="1600">
                <a:solidFill>
                  <a:srgbClr val="00B0F0"/>
                </a:solidFill>
              </a:rPr>
              <a:t> of this class</a:t>
            </a:r>
          </a:p>
        </p:txBody>
      </p:sp>
      <p:cxnSp>
        <p:nvCxnSpPr>
          <p:cNvPr id="13" name="Straight Arrow Connector 12"/>
          <p:cNvCxnSpPr/>
          <p:nvPr/>
        </p:nvCxnSpPr>
        <p:spPr>
          <a:xfrm rot="10800000" flipV="1">
            <a:off x="2051050" y="2835275"/>
            <a:ext cx="2160588" cy="503238"/>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547813" y="3208338"/>
            <a:ext cx="481012" cy="34607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9" name="Oval 18"/>
          <p:cNvSpPr/>
          <p:nvPr/>
        </p:nvSpPr>
        <p:spPr>
          <a:xfrm>
            <a:off x="2627313" y="4400550"/>
            <a:ext cx="696912" cy="3476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1" name="Oval 20"/>
          <p:cNvSpPr/>
          <p:nvPr/>
        </p:nvSpPr>
        <p:spPr>
          <a:xfrm>
            <a:off x="3419475" y="4375150"/>
            <a:ext cx="696913" cy="34607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cxnSp>
        <p:nvCxnSpPr>
          <p:cNvPr id="23" name="Straight Arrow Connector 22"/>
          <p:cNvCxnSpPr/>
          <p:nvPr/>
        </p:nvCxnSpPr>
        <p:spPr>
          <a:xfrm rot="5400000">
            <a:off x="3536156" y="2942432"/>
            <a:ext cx="1431925" cy="1233488"/>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4851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7" grpId="0" animBg="1"/>
      <p:bldP spid="19" grpId="0" animBg="1"/>
      <p:bldP spid="2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atin typeface="Arial" charset="0"/>
                <a:cs typeface="Arial" charset="0"/>
              </a:rPr>
              <a:t>The Complex Class</a:t>
            </a:r>
          </a:p>
        </p:txBody>
      </p:sp>
      <p:sp>
        <p:nvSpPr>
          <p:cNvPr id="49155" name="Rectangle 3"/>
          <p:cNvSpPr>
            <a:spLocks noGrp="1" noChangeArrowheads="1"/>
          </p:cNvSpPr>
          <p:nvPr>
            <p:ph type="body" idx="1"/>
          </p:nvPr>
        </p:nvSpPr>
        <p:spPr/>
        <p:txBody>
          <a:bodyPr>
            <a:normAutofit/>
          </a:bodyPr>
          <a:lstStyle/>
          <a:p>
            <a:pPr>
              <a:buFontTx/>
              <a:buNone/>
              <a:defRPr/>
            </a:pPr>
            <a:r>
              <a:rPr lang="en-US" sz="1400" dirty="0">
                <a:latin typeface="Consolas" pitchFamily="49" charset="0"/>
                <a:cs typeface="Consolas" pitchFamily="49" charset="0"/>
              </a:rPr>
              <a:t>// Return the exponential of the complex value</a:t>
            </a:r>
          </a:p>
          <a:p>
            <a:pPr>
              <a:buFontTx/>
              <a:buNone/>
              <a:defRPr/>
            </a:pPr>
            <a:r>
              <a:rPr lang="en-US" sz="1400" dirty="0">
                <a:latin typeface="Consolas" pitchFamily="49" charset="0"/>
                <a:cs typeface="Consolas" pitchFamily="49" charset="0"/>
              </a:rPr>
              <a:t>Complex </a:t>
            </a:r>
            <a:r>
              <a:rPr lang="en-US" sz="1400" dirty="0" err="1">
                <a:solidFill>
                  <a:srgbClr val="D20000"/>
                </a:solidFill>
                <a:latin typeface="Consolas" pitchFamily="49" charset="0"/>
                <a:cs typeface="Consolas" pitchFamily="49" charset="0"/>
              </a:rPr>
              <a:t>Complex</a:t>
            </a:r>
            <a:r>
              <a:rPr lang="en-US" sz="1400" dirty="0">
                <a:solidFill>
                  <a:srgbClr val="D20000"/>
                </a:solidFill>
                <a:latin typeface="Consolas" pitchFamily="49" charset="0"/>
                <a:cs typeface="Consolas" pitchFamily="49" charset="0"/>
              </a:rPr>
              <a:t>::</a:t>
            </a:r>
            <a:r>
              <a:rPr lang="en-US" sz="1400" dirty="0">
                <a:latin typeface="Consolas" pitchFamily="49" charset="0"/>
                <a:cs typeface="Consolas" pitchFamily="49" charset="0"/>
              </a:rPr>
              <a:t>exp() const {</a:t>
            </a:r>
          </a:p>
          <a:p>
            <a:pPr>
              <a:buFontTx/>
              <a:buNone/>
              <a:defRPr/>
            </a:pPr>
            <a:r>
              <a:rPr lang="en-US" sz="1400" dirty="0">
                <a:latin typeface="Consolas" pitchFamily="49" charset="0"/>
                <a:cs typeface="Consolas" pitchFamily="49" charset="0"/>
              </a:rPr>
              <a:t>    double </a:t>
            </a:r>
            <a:r>
              <a:rPr lang="en-US" sz="1400" dirty="0" err="1">
                <a:latin typeface="Consolas" pitchFamily="49" charset="0"/>
                <a:cs typeface="Consolas" pitchFamily="49" charset="0"/>
              </a:rPr>
              <a:t>exp_re</a:t>
            </a:r>
            <a:r>
              <a:rPr lang="en-US" sz="1400" dirty="0">
                <a:latin typeface="Consolas" pitchFamily="49" charset="0"/>
                <a:cs typeface="Consolas" pitchFamily="49" charset="0"/>
              </a:rPr>
              <a:t> = </a:t>
            </a:r>
            <a:r>
              <a:rPr lang="en-US" sz="1400" dirty="0">
                <a:solidFill>
                  <a:srgbClr val="FF3300"/>
                </a:solidFill>
                <a:latin typeface="Consolas" pitchFamily="49" charset="0"/>
                <a:cs typeface="Consolas" pitchFamily="49" charset="0"/>
              </a:rPr>
              <a:t>std::exp</a:t>
            </a:r>
            <a:r>
              <a:rPr lang="en-US" sz="1400" dirty="0">
                <a:latin typeface="Consolas" pitchFamily="49" charset="0"/>
                <a:cs typeface="Consolas" pitchFamily="49" charset="0"/>
              </a:rPr>
              <a:t>( re );</a:t>
            </a:r>
          </a:p>
          <a:p>
            <a:pPr>
              <a:buFontTx/>
              <a:buNone/>
              <a:defRPr/>
            </a:pPr>
            <a:endParaRPr lang="en-US" sz="1400" dirty="0">
              <a:latin typeface="Consolas" pitchFamily="49" charset="0"/>
              <a:cs typeface="Consolas" pitchFamily="49" charset="0"/>
            </a:endParaRPr>
          </a:p>
          <a:p>
            <a:pPr>
              <a:buFontTx/>
              <a:buNone/>
              <a:defRPr/>
            </a:pPr>
            <a:r>
              <a:rPr lang="en-US" sz="1400" dirty="0">
                <a:latin typeface="Consolas" pitchFamily="49" charset="0"/>
                <a:cs typeface="Consolas" pitchFamily="49" charset="0"/>
              </a:rPr>
              <a:t>    return Complex( </a:t>
            </a:r>
            <a:r>
              <a:rPr lang="de-DE" sz="1400" dirty="0">
                <a:latin typeface="Consolas" pitchFamily="49" charset="0"/>
                <a:cs typeface="Consolas" pitchFamily="49" charset="0"/>
              </a:rPr>
              <a:t>exp_re*</a:t>
            </a:r>
            <a:r>
              <a:rPr lang="de-DE" sz="1400" dirty="0">
                <a:solidFill>
                  <a:srgbClr val="FF3300"/>
                </a:solidFill>
                <a:latin typeface="Consolas" pitchFamily="49" charset="0"/>
                <a:cs typeface="Consolas" pitchFamily="49" charset="0"/>
              </a:rPr>
              <a:t>std::cos</a:t>
            </a:r>
            <a:r>
              <a:rPr lang="de-DE" sz="1400" dirty="0">
                <a:latin typeface="Consolas" pitchFamily="49" charset="0"/>
                <a:cs typeface="Consolas" pitchFamily="49" charset="0"/>
              </a:rPr>
              <a:t>(im), exp_re*</a:t>
            </a:r>
            <a:r>
              <a:rPr lang="de-DE" sz="1400" dirty="0">
                <a:solidFill>
                  <a:srgbClr val="FF3300"/>
                </a:solidFill>
                <a:latin typeface="Consolas" pitchFamily="49" charset="0"/>
                <a:cs typeface="Consolas" pitchFamily="49" charset="0"/>
              </a:rPr>
              <a:t>std::sin</a:t>
            </a:r>
            <a:r>
              <a:rPr lang="de-DE" sz="1400" dirty="0">
                <a:latin typeface="Consolas" pitchFamily="49" charset="0"/>
                <a:cs typeface="Consolas" pitchFamily="49" charset="0"/>
              </a:rPr>
              <a:t>(im) );</a:t>
            </a:r>
            <a:endParaRPr lang="en-US" sz="1400" dirty="0">
              <a:latin typeface="Consolas" pitchFamily="49" charset="0"/>
              <a:cs typeface="Consolas" pitchFamily="49" charset="0"/>
            </a:endParaRPr>
          </a:p>
          <a:p>
            <a:pPr>
              <a:buFontTx/>
              <a:buNone/>
              <a:defRPr/>
            </a:pPr>
            <a:r>
              <a:rPr lang="en-US" sz="1400" dirty="0">
                <a:latin typeface="Consolas" pitchFamily="49" charset="0"/>
                <a:cs typeface="Consolas" pitchFamily="49" charset="0"/>
              </a:rPr>
              <a:t>}</a:t>
            </a:r>
          </a:p>
        </p:txBody>
      </p:sp>
    </p:spTree>
    <p:extLst>
      <p:ext uri="{BB962C8B-B14F-4D97-AF65-F5344CB8AC3E}">
        <p14:creationId xmlns:p14="http://schemas.microsoft.com/office/powerpoint/2010/main" val="9755252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atin typeface="Arial" charset="0"/>
                <a:cs typeface="Arial" charset="0"/>
              </a:rPr>
              <a:t>The Complex Class</a:t>
            </a:r>
          </a:p>
        </p:txBody>
      </p:sp>
      <p:sp>
        <p:nvSpPr>
          <p:cNvPr id="49155" name="Rectangle 3"/>
          <p:cNvSpPr>
            <a:spLocks noGrp="1" noChangeArrowheads="1"/>
          </p:cNvSpPr>
          <p:nvPr>
            <p:ph type="body" idx="1"/>
          </p:nvPr>
        </p:nvSpPr>
        <p:spPr/>
        <p:txBody>
          <a:bodyPr>
            <a:normAutofit/>
          </a:bodyPr>
          <a:lstStyle/>
          <a:p>
            <a:pPr>
              <a:buFontTx/>
              <a:buNone/>
              <a:defRPr/>
            </a:pPr>
            <a:r>
              <a:rPr lang="en-US" sz="1400" dirty="0">
                <a:latin typeface="Consolas" pitchFamily="49" charset="0"/>
                <a:cs typeface="Consolas" pitchFamily="49" charset="0"/>
              </a:rPr>
              <a:t>// Normalize the complex number (giving it unit absolute value, |z| = 1)</a:t>
            </a:r>
          </a:p>
          <a:p>
            <a:pPr>
              <a:buFontTx/>
              <a:buNone/>
              <a:defRPr/>
            </a:pPr>
            <a:r>
              <a:rPr lang="en-US" sz="1400" dirty="0">
                <a:latin typeface="Consolas" pitchFamily="49" charset="0"/>
                <a:cs typeface="Consolas" pitchFamily="49" charset="0"/>
              </a:rPr>
              <a:t>void </a:t>
            </a:r>
            <a:r>
              <a:rPr lang="en-US" sz="1400" dirty="0">
                <a:solidFill>
                  <a:srgbClr val="D20000"/>
                </a:solidFill>
                <a:latin typeface="Consolas" pitchFamily="49" charset="0"/>
                <a:cs typeface="Consolas" pitchFamily="49" charset="0"/>
              </a:rPr>
              <a:t>Complex::</a:t>
            </a:r>
            <a:r>
              <a:rPr lang="en-US" sz="1400" dirty="0">
                <a:latin typeface="Consolas" pitchFamily="49" charset="0"/>
                <a:cs typeface="Consolas" pitchFamily="49" charset="0"/>
              </a:rPr>
              <a:t>normalize() {</a:t>
            </a:r>
          </a:p>
          <a:p>
            <a:pPr>
              <a:buFontTx/>
              <a:buNone/>
              <a:defRPr/>
            </a:pPr>
            <a:r>
              <a:rPr lang="en-US" sz="1400" dirty="0">
                <a:latin typeface="Consolas" pitchFamily="49" charset="0"/>
                <a:cs typeface="Consolas" pitchFamily="49" charset="0"/>
              </a:rPr>
              <a:t>    if ( re == 0 &amp;&amp; </a:t>
            </a:r>
            <a:r>
              <a:rPr lang="en-US" sz="1400" dirty="0" err="1">
                <a:latin typeface="Consolas" pitchFamily="49" charset="0"/>
                <a:cs typeface="Consolas" pitchFamily="49" charset="0"/>
              </a:rPr>
              <a:t>im</a:t>
            </a:r>
            <a:r>
              <a:rPr lang="en-US" sz="1400" dirty="0">
                <a:latin typeface="Consolas" pitchFamily="49" charset="0"/>
                <a:cs typeface="Consolas" pitchFamily="49" charset="0"/>
              </a:rPr>
              <a:t> == 0 ) {</a:t>
            </a:r>
          </a:p>
          <a:p>
            <a:pPr>
              <a:buFontTx/>
              <a:buNone/>
              <a:defRPr/>
            </a:pPr>
            <a:r>
              <a:rPr lang="en-US" sz="1400" dirty="0">
                <a:latin typeface="Consolas" pitchFamily="49" charset="0"/>
                <a:cs typeface="Consolas" pitchFamily="49" charset="0"/>
              </a:rPr>
              <a:t>        return;</a:t>
            </a:r>
          </a:p>
          <a:p>
            <a:pPr>
              <a:buFontTx/>
              <a:buNone/>
              <a:defRPr/>
            </a:pPr>
            <a:r>
              <a:rPr lang="en-US" sz="1400" dirty="0">
                <a:latin typeface="Consolas" pitchFamily="49" charset="0"/>
                <a:cs typeface="Consolas" pitchFamily="49" charset="0"/>
              </a:rPr>
              <a:t>    }</a:t>
            </a:r>
          </a:p>
          <a:p>
            <a:pPr>
              <a:buFontTx/>
              <a:buNone/>
              <a:defRPr/>
            </a:pPr>
            <a:endParaRPr lang="en-US" sz="1400" dirty="0">
              <a:latin typeface="Consolas" pitchFamily="49" charset="0"/>
              <a:cs typeface="Consolas" pitchFamily="49" charset="0"/>
            </a:endParaRPr>
          </a:p>
          <a:p>
            <a:pPr>
              <a:buFontTx/>
              <a:buNone/>
              <a:defRPr/>
            </a:pPr>
            <a:r>
              <a:rPr lang="en-US" sz="1400" dirty="0">
                <a:latin typeface="Consolas" pitchFamily="49" charset="0"/>
                <a:cs typeface="Consolas" pitchFamily="49" charset="0"/>
              </a:rPr>
              <a:t>    double </a:t>
            </a:r>
            <a:r>
              <a:rPr lang="en-US" sz="1400" dirty="0" err="1">
                <a:latin typeface="Consolas" pitchFamily="49" charset="0"/>
                <a:cs typeface="Consolas" pitchFamily="49" charset="0"/>
              </a:rPr>
              <a:t>absval</a:t>
            </a:r>
            <a:r>
              <a:rPr lang="en-US" sz="1400" dirty="0">
                <a:latin typeface="Consolas" pitchFamily="49" charset="0"/>
                <a:cs typeface="Consolas" pitchFamily="49" charset="0"/>
              </a:rPr>
              <a:t> = abs();</a:t>
            </a:r>
          </a:p>
          <a:p>
            <a:pPr>
              <a:buFontTx/>
              <a:buNone/>
              <a:defRPr/>
            </a:pPr>
            <a:r>
              <a:rPr lang="en-US" sz="1400" dirty="0">
                <a:latin typeface="Consolas" pitchFamily="49" charset="0"/>
                <a:cs typeface="Consolas" pitchFamily="49" charset="0"/>
              </a:rPr>
              <a:t>    re /= </a:t>
            </a:r>
            <a:r>
              <a:rPr lang="en-US" sz="1400" dirty="0" err="1">
                <a:latin typeface="Consolas" pitchFamily="49" charset="0"/>
                <a:cs typeface="Consolas" pitchFamily="49" charset="0"/>
              </a:rPr>
              <a:t>absval</a:t>
            </a:r>
            <a:r>
              <a:rPr lang="en-US" sz="1400" dirty="0">
                <a:latin typeface="Consolas" pitchFamily="49" charset="0"/>
                <a:cs typeface="Consolas" pitchFamily="49" charset="0"/>
              </a:rPr>
              <a:t>;</a:t>
            </a:r>
          </a:p>
          <a:p>
            <a:pPr>
              <a:buFontTx/>
              <a:buNone/>
              <a:defRPr/>
            </a:pPr>
            <a:r>
              <a:rPr lang="en-US" sz="1400" dirty="0">
                <a:latin typeface="Consolas" pitchFamily="49" charset="0"/>
                <a:cs typeface="Consolas" pitchFamily="49" charset="0"/>
              </a:rPr>
              <a:t>    </a:t>
            </a:r>
            <a:r>
              <a:rPr lang="en-US" sz="1400" dirty="0" err="1">
                <a:latin typeface="Consolas" pitchFamily="49" charset="0"/>
                <a:cs typeface="Consolas" pitchFamily="49" charset="0"/>
              </a:rPr>
              <a:t>im</a:t>
            </a:r>
            <a:r>
              <a:rPr lang="en-US" sz="1400" dirty="0">
                <a:latin typeface="Consolas" pitchFamily="49" charset="0"/>
                <a:cs typeface="Consolas" pitchFamily="49" charset="0"/>
              </a:rPr>
              <a:t> /= </a:t>
            </a:r>
            <a:r>
              <a:rPr lang="en-US" sz="1400" dirty="0" err="1">
                <a:latin typeface="Consolas" pitchFamily="49" charset="0"/>
                <a:cs typeface="Consolas" pitchFamily="49" charset="0"/>
              </a:rPr>
              <a:t>absval</a:t>
            </a:r>
            <a:r>
              <a:rPr lang="en-US" sz="1400" dirty="0">
                <a:latin typeface="Consolas" pitchFamily="49" charset="0"/>
                <a:cs typeface="Consolas" pitchFamily="49" charset="0"/>
              </a:rPr>
              <a:t>;</a:t>
            </a:r>
          </a:p>
          <a:p>
            <a:pPr>
              <a:buFontTx/>
              <a:buNone/>
              <a:defRPr/>
            </a:pPr>
            <a:r>
              <a:rPr lang="en-US" sz="1400" dirty="0">
                <a:latin typeface="Consolas" pitchFamily="49" charset="0"/>
                <a:cs typeface="Consolas" pitchFamily="49" charset="0"/>
              </a:rPr>
              <a:t>}</a:t>
            </a:r>
          </a:p>
          <a:p>
            <a:pPr>
              <a:buFontTx/>
              <a:buNone/>
              <a:defRPr/>
            </a:pPr>
            <a:endParaRPr lang="en-US" sz="1400" dirty="0">
              <a:latin typeface="Consolas" pitchFamily="49" charset="0"/>
              <a:cs typeface="Consolas" pitchFamily="49" charset="0"/>
            </a:endParaRPr>
          </a:p>
          <a:p>
            <a:pPr>
              <a:buFontTx/>
              <a:buNone/>
              <a:defRPr/>
            </a:pPr>
            <a:r>
              <a:rPr lang="en-US" sz="1400" dirty="0">
                <a:latin typeface="Consolas" pitchFamily="49" charset="0"/>
                <a:cs typeface="Consolas" pitchFamily="49" charset="0"/>
              </a:rPr>
              <a:t>#</a:t>
            </a:r>
            <a:r>
              <a:rPr lang="en-US" sz="1400" dirty="0" err="1">
                <a:latin typeface="Consolas" pitchFamily="49" charset="0"/>
                <a:cs typeface="Consolas" pitchFamily="49" charset="0"/>
              </a:rPr>
              <a:t>endif</a:t>
            </a:r>
            <a:endParaRPr lang="en-US" sz="1400" dirty="0">
              <a:latin typeface="Consolas" pitchFamily="49" charset="0"/>
              <a:cs typeface="Consolas" pitchFamily="49" charset="0"/>
            </a:endParaRPr>
          </a:p>
        </p:txBody>
      </p:sp>
      <p:sp>
        <p:nvSpPr>
          <p:cNvPr id="4" name="TextBox 3"/>
          <p:cNvSpPr txBox="1">
            <a:spLocks noChangeArrowheads="1"/>
          </p:cNvSpPr>
          <p:nvPr/>
        </p:nvSpPr>
        <p:spPr bwMode="auto">
          <a:xfrm>
            <a:off x="4106863" y="2540000"/>
            <a:ext cx="50450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sz="1600" dirty="0">
                <a:solidFill>
                  <a:srgbClr val="00B0F0"/>
                </a:solidFill>
              </a:rPr>
              <a:t>This calls the member function </a:t>
            </a:r>
            <a:r>
              <a:rPr lang="en-CA" sz="1600" dirty="0">
                <a:solidFill>
                  <a:srgbClr val="00B0F0"/>
                </a:solidFill>
                <a:latin typeface="Consolas" pitchFamily="49" charset="0"/>
                <a:cs typeface="Consolas" pitchFamily="49" charset="0"/>
              </a:rPr>
              <a:t>double abs() const</a:t>
            </a:r>
            <a:br>
              <a:rPr lang="en-CA" sz="1600" dirty="0">
                <a:solidFill>
                  <a:srgbClr val="00B0F0"/>
                </a:solidFill>
                <a:latin typeface="Consolas" pitchFamily="49" charset="0"/>
                <a:cs typeface="Consolas" pitchFamily="49" charset="0"/>
              </a:rPr>
            </a:br>
            <a:r>
              <a:rPr lang="en-CA" sz="1600" dirty="0">
                <a:solidFill>
                  <a:srgbClr val="00B0F0"/>
                </a:solidFill>
              </a:rPr>
              <a:t>from the </a:t>
            </a:r>
            <a:r>
              <a:rPr lang="en-CA" sz="1600" dirty="0">
                <a:solidFill>
                  <a:srgbClr val="00B0F0"/>
                </a:solidFill>
                <a:latin typeface="Consolas" pitchFamily="49" charset="0"/>
                <a:cs typeface="Consolas" pitchFamily="49" charset="0"/>
              </a:rPr>
              <a:t>Complex</a:t>
            </a:r>
            <a:r>
              <a:rPr lang="en-CA" sz="1600" dirty="0">
                <a:solidFill>
                  <a:srgbClr val="00B0F0"/>
                </a:solidFill>
              </a:rPr>
              <a:t> class on the object on which</a:t>
            </a:r>
          </a:p>
          <a:p>
            <a:pPr eaLnBrk="1" hangingPunct="1"/>
            <a:r>
              <a:rPr lang="en-CA" sz="1600" dirty="0">
                <a:solidFill>
                  <a:srgbClr val="00B0F0"/>
                </a:solidFill>
                <a:latin typeface="Consolas" pitchFamily="49" charset="0"/>
                <a:cs typeface="Consolas" pitchFamily="49" charset="0"/>
              </a:rPr>
              <a:t>void normalize() </a:t>
            </a:r>
            <a:r>
              <a:rPr lang="en-CA" sz="1600" dirty="0">
                <a:solidFill>
                  <a:srgbClr val="00B0F0"/>
                </a:solidFill>
              </a:rPr>
              <a:t>was called</a:t>
            </a:r>
          </a:p>
        </p:txBody>
      </p:sp>
      <p:cxnSp>
        <p:nvCxnSpPr>
          <p:cNvPr id="5" name="Straight Arrow Connector 4"/>
          <p:cNvCxnSpPr/>
          <p:nvPr/>
        </p:nvCxnSpPr>
        <p:spPr>
          <a:xfrm rot="10800000" flipV="1">
            <a:off x="3348038" y="2814638"/>
            <a:ext cx="647700" cy="215900"/>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420938" y="2986088"/>
            <a:ext cx="720725" cy="34607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Tree>
    <p:extLst>
      <p:ext uri="{BB962C8B-B14F-4D97-AF65-F5344CB8AC3E}">
        <p14:creationId xmlns:p14="http://schemas.microsoft.com/office/powerpoint/2010/main" val="7395658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atin typeface="Arial" charset="0"/>
                <a:cs typeface="Arial" charset="0"/>
              </a:rPr>
              <a:t>Visibility</a:t>
            </a:r>
          </a:p>
        </p:txBody>
      </p:sp>
      <p:sp>
        <p:nvSpPr>
          <p:cNvPr id="51203" name="Rectangle 3"/>
          <p:cNvSpPr>
            <a:spLocks noGrp="1" noChangeArrowheads="1"/>
          </p:cNvSpPr>
          <p:nvPr>
            <p:ph type="body" idx="1"/>
          </p:nvPr>
        </p:nvSpPr>
        <p:spPr/>
        <p:txBody>
          <a:bodyPr/>
          <a:lstStyle/>
          <a:p>
            <a:pPr>
              <a:buFont typeface="Arial" charset="0"/>
              <a:buNone/>
            </a:pPr>
            <a:r>
              <a:rPr lang="en-US">
                <a:latin typeface="Arial" charset="0"/>
                <a:cs typeface="Arial" charset="0"/>
              </a:rPr>
              <a:t>	Visibility in C# and Java is described by placing public/private/protected in front of each class member or member function</a:t>
            </a:r>
          </a:p>
          <a:p>
            <a:pPr>
              <a:buFont typeface="Arial" charset="0"/>
              <a:buNone/>
            </a:pPr>
            <a:endParaRPr lang="en-US">
              <a:latin typeface="Arial" charset="0"/>
              <a:cs typeface="Arial" charset="0"/>
            </a:endParaRPr>
          </a:p>
          <a:p>
            <a:pPr>
              <a:buFont typeface="Arial" charset="0"/>
              <a:buNone/>
            </a:pPr>
            <a:r>
              <a:rPr lang="en-US">
                <a:latin typeface="Arial" charset="0"/>
                <a:cs typeface="Arial" charset="0"/>
              </a:rPr>
              <a:t>	In C++, this is described by a block prefixed by one of</a:t>
            </a:r>
          </a:p>
          <a:p>
            <a:pPr lvl="1">
              <a:buFontTx/>
              <a:buNone/>
            </a:pPr>
            <a:r>
              <a:rPr lang="en-US" b="1">
                <a:latin typeface="Courier New" pitchFamily="49" charset="0"/>
                <a:cs typeface="Arial" charset="0"/>
              </a:rPr>
              <a:t>		private:</a:t>
            </a:r>
          </a:p>
          <a:p>
            <a:pPr lvl="1">
              <a:buFontTx/>
              <a:buNone/>
            </a:pPr>
            <a:r>
              <a:rPr lang="en-US" b="1">
                <a:latin typeface="Courier New" pitchFamily="49" charset="0"/>
                <a:cs typeface="Arial" charset="0"/>
              </a:rPr>
              <a:t>		protected:</a:t>
            </a:r>
          </a:p>
          <a:p>
            <a:pPr lvl="1">
              <a:buFontTx/>
              <a:buNone/>
            </a:pPr>
            <a:r>
              <a:rPr lang="en-US" b="1">
                <a:latin typeface="Courier New" pitchFamily="49" charset="0"/>
                <a:cs typeface="Arial" charset="0"/>
              </a:rPr>
              <a:t>		public:</a:t>
            </a:r>
          </a:p>
        </p:txBody>
      </p:sp>
    </p:spTree>
    <p:extLst>
      <p:ext uri="{BB962C8B-B14F-4D97-AF65-F5344CB8AC3E}">
        <p14:creationId xmlns:p14="http://schemas.microsoft.com/office/powerpoint/2010/main" val="33117500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atin typeface="Arial" charset="0"/>
                <a:cs typeface="Arial" charset="0"/>
              </a:rPr>
              <a:t>Visibility</a:t>
            </a:r>
          </a:p>
        </p:txBody>
      </p:sp>
      <p:sp>
        <p:nvSpPr>
          <p:cNvPr id="52227" name="Rectangle 3"/>
          <p:cNvSpPr>
            <a:spLocks noGrp="1" noChangeArrowheads="1"/>
          </p:cNvSpPr>
          <p:nvPr>
            <p:ph type="body" idx="1"/>
          </p:nvPr>
        </p:nvSpPr>
        <p:spPr/>
        <p:txBody>
          <a:bodyPr/>
          <a:lstStyle/>
          <a:p>
            <a:pPr>
              <a:buFontTx/>
              <a:buNone/>
            </a:pPr>
            <a:r>
              <a:rPr lang="en-US" sz="1200" dirty="0">
                <a:latin typeface="Consolas" pitchFamily="49" charset="0"/>
                <a:cs typeface="Consolas" pitchFamily="49" charset="0"/>
              </a:rPr>
              <a:t>class Complex {</a:t>
            </a:r>
          </a:p>
          <a:p>
            <a:pPr>
              <a:buFontTx/>
              <a:buNone/>
            </a:pPr>
            <a:r>
              <a:rPr lang="en-US" sz="1200" dirty="0">
                <a:latin typeface="Consolas" pitchFamily="49" charset="0"/>
                <a:cs typeface="Consolas" pitchFamily="49" charset="0"/>
              </a:rPr>
              <a:t>    </a:t>
            </a:r>
            <a:r>
              <a:rPr lang="en-US" sz="1200" dirty="0">
                <a:solidFill>
                  <a:srgbClr val="FF0000"/>
                </a:solidFill>
                <a:latin typeface="Consolas" pitchFamily="49" charset="0"/>
                <a:cs typeface="Consolas" pitchFamily="49" charset="0"/>
              </a:rPr>
              <a:t>private:</a:t>
            </a:r>
          </a:p>
          <a:p>
            <a:pPr>
              <a:buFontTx/>
              <a:buNone/>
            </a:pPr>
            <a:r>
              <a:rPr lang="en-US" sz="1200" dirty="0">
                <a:solidFill>
                  <a:srgbClr val="FF0000"/>
                </a:solidFill>
                <a:latin typeface="Consolas" pitchFamily="49" charset="0"/>
                <a:cs typeface="Consolas" pitchFamily="49" charset="0"/>
              </a:rPr>
              <a:t>        double re, </a:t>
            </a:r>
            <a:r>
              <a:rPr lang="en-US" sz="1200" dirty="0" err="1">
                <a:solidFill>
                  <a:srgbClr val="FF0000"/>
                </a:solidFill>
                <a:latin typeface="Consolas" pitchFamily="49" charset="0"/>
                <a:cs typeface="Consolas" pitchFamily="49" charset="0"/>
              </a:rPr>
              <a:t>im</a:t>
            </a:r>
            <a:r>
              <a:rPr lang="en-US" sz="1200" dirty="0">
                <a:solidFill>
                  <a:srgbClr val="FF0000"/>
                </a:solidFill>
                <a:latin typeface="Consolas" pitchFamily="49" charset="0"/>
                <a:cs typeface="Consolas" pitchFamily="49" charset="0"/>
              </a:rPr>
              <a:t>;</a:t>
            </a:r>
          </a:p>
          <a:p>
            <a:pPr>
              <a:buFontTx/>
              <a:buNone/>
            </a:pPr>
            <a:endParaRPr lang="en-US" sz="1200" dirty="0">
              <a:solidFill>
                <a:srgbClr val="FF0000"/>
              </a:solidFill>
              <a:latin typeface="Consolas" pitchFamily="49" charset="0"/>
              <a:cs typeface="Consolas" pitchFamily="49" charset="0"/>
            </a:endParaRPr>
          </a:p>
          <a:p>
            <a:pPr>
              <a:buFontTx/>
              <a:buNone/>
            </a:pPr>
            <a:r>
              <a:rPr lang="en-US" sz="1200" dirty="0">
                <a:latin typeface="Consolas" pitchFamily="49" charset="0"/>
                <a:cs typeface="Consolas" pitchFamily="49" charset="0"/>
              </a:rPr>
              <a:t>    </a:t>
            </a:r>
            <a:r>
              <a:rPr lang="en-US" sz="1200" dirty="0">
                <a:solidFill>
                  <a:schemeClr val="accent2"/>
                </a:solidFill>
                <a:latin typeface="Consolas" pitchFamily="49" charset="0"/>
                <a:cs typeface="Consolas" pitchFamily="49" charset="0"/>
              </a:rPr>
              <a:t>public:</a:t>
            </a:r>
          </a:p>
          <a:p>
            <a:pPr>
              <a:buFontTx/>
              <a:buNone/>
            </a:pPr>
            <a:r>
              <a:rPr lang="en-US" sz="1200" dirty="0">
                <a:solidFill>
                  <a:schemeClr val="accent2"/>
                </a:solidFill>
                <a:latin typeface="Consolas" pitchFamily="49" charset="0"/>
                <a:cs typeface="Consolas" pitchFamily="49" charset="0"/>
              </a:rPr>
              <a:t>        Complex( double, double );</a:t>
            </a:r>
          </a:p>
          <a:p>
            <a:pPr>
              <a:buFontTx/>
              <a:buNone/>
            </a:pPr>
            <a:endParaRPr lang="en-US" sz="1200" dirty="0">
              <a:solidFill>
                <a:schemeClr val="accent2"/>
              </a:solidFill>
              <a:latin typeface="Consolas" pitchFamily="49" charset="0"/>
              <a:cs typeface="Consolas" pitchFamily="49" charset="0"/>
            </a:endParaRPr>
          </a:p>
          <a:p>
            <a:pPr>
              <a:buFontTx/>
              <a:buNone/>
            </a:pPr>
            <a:r>
              <a:rPr lang="en-US" sz="1200" dirty="0">
                <a:solidFill>
                  <a:srgbClr val="0000FF"/>
                </a:solidFill>
                <a:latin typeface="Consolas" pitchFamily="49" charset="0"/>
                <a:cs typeface="Consolas" pitchFamily="49" charset="0"/>
              </a:rPr>
              <a:t>        </a:t>
            </a:r>
            <a:r>
              <a:rPr lang="en-US" sz="1200" dirty="0">
                <a:solidFill>
                  <a:srgbClr val="0099CC"/>
                </a:solidFill>
                <a:latin typeface="Consolas" pitchFamily="49" charset="0"/>
                <a:cs typeface="Consolas" pitchFamily="49" charset="0"/>
              </a:rPr>
              <a:t>double real() const;</a:t>
            </a:r>
          </a:p>
          <a:p>
            <a:pPr>
              <a:buFontTx/>
              <a:buNone/>
            </a:pPr>
            <a:r>
              <a:rPr lang="en-US" sz="1200" dirty="0">
                <a:solidFill>
                  <a:srgbClr val="0099CC"/>
                </a:solidFill>
                <a:latin typeface="Consolas" pitchFamily="49" charset="0"/>
                <a:cs typeface="Consolas" pitchFamily="49" charset="0"/>
              </a:rPr>
              <a:t>        double </a:t>
            </a:r>
            <a:r>
              <a:rPr lang="en-US" sz="1200" dirty="0" err="1">
                <a:solidFill>
                  <a:srgbClr val="0099CC"/>
                </a:solidFill>
                <a:latin typeface="Consolas" pitchFamily="49" charset="0"/>
                <a:cs typeface="Consolas" pitchFamily="49" charset="0"/>
              </a:rPr>
              <a:t>imag</a:t>
            </a:r>
            <a:r>
              <a:rPr lang="en-US" sz="1200" dirty="0">
                <a:solidFill>
                  <a:srgbClr val="0099CC"/>
                </a:solidFill>
                <a:latin typeface="Consolas" pitchFamily="49" charset="0"/>
                <a:cs typeface="Consolas" pitchFamily="49" charset="0"/>
              </a:rPr>
              <a:t>() const;</a:t>
            </a:r>
          </a:p>
          <a:p>
            <a:pPr>
              <a:buFontTx/>
              <a:buNone/>
            </a:pPr>
            <a:r>
              <a:rPr lang="en-US" sz="1200" dirty="0">
                <a:solidFill>
                  <a:srgbClr val="0099CC"/>
                </a:solidFill>
                <a:latin typeface="Consolas" pitchFamily="49" charset="0"/>
                <a:cs typeface="Consolas" pitchFamily="49" charset="0"/>
              </a:rPr>
              <a:t>        double abs() const;</a:t>
            </a:r>
          </a:p>
          <a:p>
            <a:pPr>
              <a:buFontTx/>
              <a:buNone/>
            </a:pPr>
            <a:r>
              <a:rPr lang="en-US" sz="1200" dirty="0">
                <a:solidFill>
                  <a:srgbClr val="0099CC"/>
                </a:solidFill>
                <a:latin typeface="Consolas" pitchFamily="49" charset="0"/>
                <a:cs typeface="Consolas" pitchFamily="49" charset="0"/>
              </a:rPr>
              <a:t>        Complex </a:t>
            </a:r>
            <a:r>
              <a:rPr lang="en-US" sz="1200" dirty="0" err="1">
                <a:solidFill>
                  <a:srgbClr val="0099CC"/>
                </a:solidFill>
                <a:latin typeface="Consolas" pitchFamily="49" charset="0"/>
                <a:cs typeface="Consolas" pitchFamily="49" charset="0"/>
              </a:rPr>
              <a:t>exp</a:t>
            </a:r>
            <a:r>
              <a:rPr lang="en-US" sz="1200" dirty="0">
                <a:solidFill>
                  <a:srgbClr val="0099CC"/>
                </a:solidFill>
                <a:latin typeface="Consolas" pitchFamily="49" charset="0"/>
                <a:cs typeface="Consolas" pitchFamily="49" charset="0"/>
              </a:rPr>
              <a:t>() const;</a:t>
            </a:r>
          </a:p>
          <a:p>
            <a:pPr>
              <a:buFontTx/>
              <a:buNone/>
            </a:pPr>
            <a:endParaRPr lang="en-US" sz="1200" dirty="0">
              <a:solidFill>
                <a:srgbClr val="0099CC"/>
              </a:solidFill>
              <a:latin typeface="Consolas" pitchFamily="49" charset="0"/>
              <a:cs typeface="Consolas" pitchFamily="49" charset="0"/>
            </a:endParaRPr>
          </a:p>
          <a:p>
            <a:pPr>
              <a:buFontTx/>
              <a:buNone/>
            </a:pPr>
            <a:r>
              <a:rPr lang="en-US" sz="1200" dirty="0">
                <a:solidFill>
                  <a:schemeClr val="accent2"/>
                </a:solidFill>
                <a:latin typeface="Consolas" pitchFamily="49" charset="0"/>
                <a:cs typeface="Consolas" pitchFamily="49" charset="0"/>
              </a:rPr>
              <a:t>        void normalize();</a:t>
            </a:r>
          </a:p>
          <a:p>
            <a:pPr>
              <a:buFontTx/>
              <a:buNone/>
            </a:pPr>
            <a:r>
              <a:rPr lang="en-US" sz="1200" dirty="0">
                <a:latin typeface="Consolas" pitchFamily="49" charset="0"/>
                <a:cs typeface="Consolas" pitchFamily="49" charset="0"/>
              </a:rPr>
              <a:t>};</a:t>
            </a:r>
          </a:p>
        </p:txBody>
      </p:sp>
      <p:sp>
        <p:nvSpPr>
          <p:cNvPr id="52228" name="Rectangle 4"/>
          <p:cNvSpPr>
            <a:spLocks noChangeArrowheads="1"/>
          </p:cNvSpPr>
          <p:nvPr/>
        </p:nvSpPr>
        <p:spPr bwMode="auto">
          <a:xfrm>
            <a:off x="1109663" y="2687638"/>
            <a:ext cx="2676525" cy="1785937"/>
          </a:xfrm>
          <a:prstGeom prst="rect">
            <a:avLst/>
          </a:prstGeom>
          <a:noFill/>
          <a:ln w="3810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52229" name="Rectangle 5"/>
          <p:cNvSpPr>
            <a:spLocks noChangeArrowheads="1"/>
          </p:cNvSpPr>
          <p:nvPr/>
        </p:nvSpPr>
        <p:spPr bwMode="auto">
          <a:xfrm>
            <a:off x="1109663" y="2022475"/>
            <a:ext cx="2676525" cy="287338"/>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Tree>
    <p:extLst>
      <p:ext uri="{BB962C8B-B14F-4D97-AF65-F5344CB8AC3E}">
        <p14:creationId xmlns:p14="http://schemas.microsoft.com/office/powerpoint/2010/main" val="11481576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atin typeface="Arial" charset="0"/>
                <a:cs typeface="Arial" charset="0"/>
              </a:rPr>
              <a:t>Visibility</a:t>
            </a:r>
          </a:p>
        </p:txBody>
      </p:sp>
      <p:sp>
        <p:nvSpPr>
          <p:cNvPr id="53251" name="Rectangle 3"/>
          <p:cNvSpPr>
            <a:spLocks noGrp="1" noChangeArrowheads="1"/>
          </p:cNvSpPr>
          <p:nvPr>
            <p:ph type="body" idx="1"/>
          </p:nvPr>
        </p:nvSpPr>
        <p:spPr/>
        <p:txBody>
          <a:bodyPr/>
          <a:lstStyle/>
          <a:p>
            <a:pPr>
              <a:buFont typeface="Arial" charset="0"/>
              <a:buNone/>
            </a:pPr>
            <a:r>
              <a:rPr lang="en-US">
                <a:latin typeface="Arial" charset="0"/>
                <a:cs typeface="Arial" charset="0"/>
              </a:rPr>
              <a:t>	The reason for the change in Java/C# was that the C++ version has been noted to be a source of errors</a:t>
            </a:r>
          </a:p>
          <a:p>
            <a:pPr>
              <a:buFont typeface="Arial" charset="0"/>
              <a:buNone/>
            </a:pPr>
            <a:r>
              <a:rPr lang="en-US">
                <a:latin typeface="Arial" charset="0"/>
                <a:cs typeface="Arial" charset="0"/>
              </a:rPr>
              <a:t>	</a:t>
            </a:r>
          </a:p>
          <a:p>
            <a:pPr>
              <a:buFont typeface="Arial" charset="0"/>
              <a:buNone/>
            </a:pPr>
            <a:r>
              <a:rPr lang="en-US">
                <a:latin typeface="Arial" charset="0"/>
                <a:cs typeface="Arial" charset="0"/>
              </a:rPr>
              <a:t>	Code could be cut-and-paste from one location to another, and a poorly placed paste could change the visibility of some code:</a:t>
            </a:r>
          </a:p>
          <a:p>
            <a:pPr lvl="1">
              <a:buFontTx/>
              <a:buNone/>
            </a:pPr>
            <a:r>
              <a:rPr lang="en-US">
                <a:latin typeface="Consolas" pitchFamily="49" charset="0"/>
                <a:cs typeface="Consolas" pitchFamily="49" charset="0"/>
              </a:rPr>
              <a:t>	public	→ private  </a:t>
            </a:r>
            <a:r>
              <a:rPr lang="en-US">
                <a:latin typeface="Arial" charset="0"/>
                <a:cs typeface="Arial" charset="0"/>
              </a:rPr>
              <a:t>automatically caught</a:t>
            </a:r>
          </a:p>
          <a:p>
            <a:pPr lvl="1">
              <a:buFontTx/>
              <a:buNone/>
            </a:pPr>
            <a:r>
              <a:rPr lang="en-US">
                <a:latin typeface="Arial" charset="0"/>
                <a:cs typeface="Arial" charset="0"/>
              </a:rPr>
              <a:t>	</a:t>
            </a:r>
            <a:r>
              <a:rPr lang="en-US">
                <a:latin typeface="Consolas" pitchFamily="49" charset="0"/>
                <a:cs typeface="Consolas" pitchFamily="49" charset="0"/>
              </a:rPr>
              <a:t>private	→ public </a:t>
            </a:r>
            <a:r>
              <a:rPr lang="en-US" b="1">
                <a:latin typeface="Courier New" pitchFamily="49" charset="0"/>
                <a:cs typeface="Arial" charset="0"/>
              </a:rPr>
              <a:t> </a:t>
            </a:r>
            <a:r>
              <a:rPr lang="en-US">
                <a:latin typeface="Arial" charset="0"/>
                <a:cs typeface="Arial" charset="0"/>
              </a:rPr>
              <a:t>difficult to catch and dangerous</a:t>
            </a:r>
          </a:p>
        </p:txBody>
      </p:sp>
    </p:spTree>
    <p:extLst>
      <p:ext uri="{BB962C8B-B14F-4D97-AF65-F5344CB8AC3E}">
        <p14:creationId xmlns:p14="http://schemas.microsoft.com/office/powerpoint/2010/main" val="27283332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atin typeface="Arial" charset="0"/>
                <a:cs typeface="Arial" charset="0"/>
              </a:rPr>
              <a:t>Visibility</a:t>
            </a:r>
          </a:p>
        </p:txBody>
      </p:sp>
      <p:sp>
        <p:nvSpPr>
          <p:cNvPr id="54275" name="Rectangle 3"/>
          <p:cNvSpPr>
            <a:spLocks noGrp="1" noChangeArrowheads="1"/>
          </p:cNvSpPr>
          <p:nvPr>
            <p:ph type="body" idx="1"/>
          </p:nvPr>
        </p:nvSpPr>
        <p:spPr/>
        <p:txBody>
          <a:bodyPr/>
          <a:lstStyle/>
          <a:p>
            <a:pPr>
              <a:buFont typeface="Arial" charset="0"/>
              <a:buNone/>
            </a:pPr>
            <a:r>
              <a:rPr lang="en-US">
                <a:latin typeface="Arial" charset="0"/>
                <a:cs typeface="Arial" charset="0"/>
              </a:rPr>
              <a:t>	It is possible for a class to indicate that another class is allowed to access its </a:t>
            </a:r>
            <a:r>
              <a:rPr lang="en-US" b="1" u="sng">
                <a:latin typeface="Arial" charset="0"/>
                <a:cs typeface="Arial" charset="0"/>
              </a:rPr>
              <a:t>private</a:t>
            </a:r>
            <a:r>
              <a:rPr lang="en-US">
                <a:latin typeface="Arial" charset="0"/>
                <a:cs typeface="Arial" charset="0"/>
              </a:rPr>
              <a:t> members</a:t>
            </a:r>
          </a:p>
          <a:p>
            <a:pPr>
              <a:buFont typeface="Arial" charset="0"/>
              <a:buNone/>
            </a:pPr>
            <a:r>
              <a:rPr lang="en-US">
                <a:latin typeface="Arial" charset="0"/>
                <a:cs typeface="Arial" charset="0"/>
              </a:rPr>
              <a:t>	</a:t>
            </a:r>
          </a:p>
          <a:p>
            <a:pPr>
              <a:buFont typeface="Arial" charset="0"/>
              <a:buNone/>
            </a:pPr>
            <a:r>
              <a:rPr lang="en-US">
                <a:latin typeface="Arial" charset="0"/>
                <a:cs typeface="Arial" charset="0"/>
              </a:rPr>
              <a:t>	If class </a:t>
            </a:r>
            <a:r>
              <a:rPr lang="en-US">
                <a:latin typeface="Consolas" pitchFamily="49" charset="0"/>
                <a:cs typeface="Consolas" pitchFamily="49" charset="0"/>
              </a:rPr>
              <a:t>ClassX</a:t>
            </a:r>
            <a:r>
              <a:rPr lang="en-US">
                <a:latin typeface="Arial" charset="0"/>
                <a:cs typeface="Arial" charset="0"/>
              </a:rPr>
              <a:t> declares class </a:t>
            </a:r>
            <a:r>
              <a:rPr lang="en-US">
                <a:latin typeface="Consolas" pitchFamily="49" charset="0"/>
                <a:cs typeface="Consolas" pitchFamily="49" charset="0"/>
              </a:rPr>
              <a:t>ClassY</a:t>
            </a:r>
            <a:r>
              <a:rPr lang="en-US">
                <a:latin typeface="Arial" charset="0"/>
                <a:cs typeface="Arial" charset="0"/>
              </a:rPr>
              <a:t> to be a friend, then class </a:t>
            </a:r>
            <a:r>
              <a:rPr lang="en-US">
                <a:latin typeface="Consolas" pitchFamily="49" charset="0"/>
                <a:cs typeface="Consolas" pitchFamily="49" charset="0"/>
              </a:rPr>
              <a:t>ClassY</a:t>
            </a:r>
            <a:r>
              <a:rPr lang="en-US">
                <a:latin typeface="Arial" charset="0"/>
                <a:cs typeface="Arial" charset="0"/>
              </a:rPr>
              <a:t> can access (and modify) the private members of </a:t>
            </a:r>
            <a:r>
              <a:rPr lang="en-US">
                <a:latin typeface="Consolas" pitchFamily="49" charset="0"/>
                <a:cs typeface="Consolas" pitchFamily="49" charset="0"/>
              </a:rPr>
              <a:t>ClassX</a:t>
            </a:r>
            <a:r>
              <a:rPr lang="en-US">
                <a:latin typeface="Arial" charset="0"/>
                <a:cs typeface="Arial" charset="0"/>
              </a:rPr>
              <a:t> </a:t>
            </a:r>
            <a:endParaRPr lang="en-US" b="1">
              <a:latin typeface="Courier New" pitchFamily="49" charset="0"/>
              <a:cs typeface="Arial" charset="0"/>
            </a:endParaRPr>
          </a:p>
        </p:txBody>
      </p:sp>
    </p:spTree>
    <p:extLst>
      <p:ext uri="{BB962C8B-B14F-4D97-AF65-F5344CB8AC3E}">
        <p14:creationId xmlns:p14="http://schemas.microsoft.com/office/powerpoint/2010/main" val="3515858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620688"/>
            <a:ext cx="8229600" cy="796950"/>
          </a:xfrm>
        </p:spPr>
        <p:txBody>
          <a:bodyPr/>
          <a:lstStyle/>
          <a:p>
            <a:r>
              <a:rPr lang="en-US" dirty="0">
                <a:latin typeface="Times" pitchFamily="2" charset="0"/>
                <a:cs typeface="Arial" charset="0"/>
              </a:rPr>
              <a:t>Where does object-orientation fit in?</a:t>
            </a:r>
          </a:p>
        </p:txBody>
      </p:sp>
      <p:sp>
        <p:nvSpPr>
          <p:cNvPr id="6147" name="Rectangle 3"/>
          <p:cNvSpPr>
            <a:spLocks noGrp="1" noChangeArrowheads="1"/>
          </p:cNvSpPr>
          <p:nvPr>
            <p:ph type="body" idx="1"/>
          </p:nvPr>
        </p:nvSpPr>
        <p:spPr>
          <a:xfrm>
            <a:off x="215516" y="1556792"/>
            <a:ext cx="8712968" cy="5026570"/>
          </a:xfrm>
        </p:spPr>
        <p:txBody>
          <a:bodyPr>
            <a:normAutofit/>
          </a:bodyPr>
          <a:lstStyle/>
          <a:p>
            <a:pPr marL="72000">
              <a:spcAft>
                <a:spcPts val="200"/>
              </a:spcAft>
              <a:buFont typeface="Wingdings" pitchFamily="2" charset="2"/>
              <a:buChar char="q"/>
            </a:pPr>
            <a:r>
              <a:rPr lang="en-US" sz="2200" dirty="0">
                <a:latin typeface="Times" pitchFamily="2" charset="0"/>
                <a:cs typeface="Arial" charset="0"/>
              </a:rPr>
              <a:t>The concept of object orientation is orthogonal to imperative vs. declarative</a:t>
            </a:r>
          </a:p>
          <a:p>
            <a:pPr marL="72000">
              <a:spcAft>
                <a:spcPts val="200"/>
              </a:spcAft>
              <a:buFont typeface="Wingdings" pitchFamily="2" charset="2"/>
              <a:buChar char="q"/>
            </a:pPr>
            <a:endParaRPr lang="en-US" sz="2200" dirty="0">
              <a:latin typeface="Times" pitchFamily="2" charset="0"/>
              <a:cs typeface="Arial" charset="0"/>
            </a:endParaRPr>
          </a:p>
          <a:p>
            <a:pPr marL="72000">
              <a:spcAft>
                <a:spcPts val="200"/>
              </a:spcAft>
              <a:buFont typeface="Wingdings" pitchFamily="2" charset="2"/>
              <a:buChar char="q"/>
            </a:pPr>
            <a:endParaRPr lang="en-US" sz="2200" dirty="0">
              <a:latin typeface="Times" pitchFamily="2" charset="0"/>
              <a:cs typeface="Arial" charset="0"/>
            </a:endParaRPr>
          </a:p>
          <a:p>
            <a:pPr marL="72000">
              <a:spcAft>
                <a:spcPts val="200"/>
              </a:spcAft>
              <a:buFont typeface="Wingdings" pitchFamily="2" charset="2"/>
              <a:buChar char="q"/>
            </a:pPr>
            <a:r>
              <a:rPr lang="en-US" sz="2200" dirty="0">
                <a:latin typeface="Times" pitchFamily="2" charset="0"/>
                <a:cs typeface="Arial" charset="0"/>
              </a:rPr>
              <a:t>A language can be imperative and object-oriented, or declarative and object-oriented</a:t>
            </a:r>
          </a:p>
          <a:p>
            <a:pPr marL="72000">
              <a:spcAft>
                <a:spcPts val="200"/>
              </a:spcAft>
              <a:buFont typeface="Wingdings" pitchFamily="2" charset="2"/>
              <a:buChar char="q"/>
            </a:pPr>
            <a:endParaRPr lang="en-US" sz="2200" dirty="0">
              <a:latin typeface="Times" pitchFamily="2" charset="0"/>
              <a:cs typeface="Arial" charset="0"/>
            </a:endParaRPr>
          </a:p>
          <a:p>
            <a:pPr marL="72000">
              <a:spcAft>
                <a:spcPts val="200"/>
              </a:spcAft>
              <a:buFont typeface="Wingdings" pitchFamily="2" charset="2"/>
              <a:buChar char="q"/>
            </a:pPr>
            <a:endParaRPr lang="en-US" sz="2200" dirty="0">
              <a:latin typeface="Times" pitchFamily="2" charset="0"/>
              <a:cs typeface="Arial" charset="0"/>
            </a:endParaRPr>
          </a:p>
          <a:p>
            <a:pPr marL="72000">
              <a:spcAft>
                <a:spcPts val="200"/>
              </a:spcAft>
              <a:buFont typeface="Wingdings" pitchFamily="2" charset="2"/>
              <a:buChar char="q"/>
            </a:pPr>
            <a:r>
              <a:rPr lang="en-US" sz="2200" dirty="0">
                <a:solidFill>
                  <a:srgbClr val="FF0000"/>
                </a:solidFill>
                <a:latin typeface="Times" pitchFamily="2" charset="0"/>
                <a:cs typeface="Arial" charset="0"/>
              </a:rPr>
              <a:t>Object-orientation</a:t>
            </a:r>
            <a:r>
              <a:rPr lang="en-US" sz="2200" dirty="0">
                <a:latin typeface="Times" pitchFamily="2" charset="0"/>
                <a:cs typeface="Arial" charset="0"/>
              </a:rPr>
              <a:t> refers to a set of properties of a programming language that has to do with </a:t>
            </a:r>
            <a:r>
              <a:rPr lang="en-US" sz="2200" dirty="0">
                <a:solidFill>
                  <a:srgbClr val="FF0000"/>
                </a:solidFill>
                <a:latin typeface="Times" pitchFamily="2" charset="0"/>
                <a:cs typeface="Arial" charset="0"/>
              </a:rPr>
              <a:t>code and data reuse</a:t>
            </a:r>
            <a:r>
              <a:rPr lang="en-US" sz="2200" dirty="0">
                <a:latin typeface="Times" pitchFamily="2" charset="0"/>
                <a:cs typeface="Arial" charset="0"/>
              </a:rPr>
              <a:t> is enabled, and the </a:t>
            </a:r>
            <a:r>
              <a:rPr lang="en-US" sz="2200" dirty="0">
                <a:solidFill>
                  <a:srgbClr val="FF0000"/>
                </a:solidFill>
                <a:latin typeface="Times" pitchFamily="2" charset="0"/>
                <a:cs typeface="Arial" charset="0"/>
              </a:rPr>
              <a:t>rules regarding how data is allowed to be accessed and manipulated by code</a:t>
            </a:r>
            <a:endParaRPr lang="en-US" sz="1800" dirty="0">
              <a:solidFill>
                <a:srgbClr val="FF0000"/>
              </a:solidFill>
              <a:latin typeface="Times" pitchFamily="2" charset="0"/>
              <a:cs typeface="Arial" charset="0"/>
            </a:endParaRPr>
          </a:p>
          <a:p>
            <a:pPr marL="0" indent="0">
              <a:spcAft>
                <a:spcPts val="200"/>
              </a:spcAft>
              <a:buNone/>
            </a:pPr>
            <a:endParaRPr lang="en-US" sz="2600" dirty="0">
              <a:latin typeface="Arial" charset="0"/>
              <a:cs typeface="Arial" charset="0"/>
            </a:endParaRPr>
          </a:p>
        </p:txBody>
      </p:sp>
    </p:spTree>
    <p:extLst>
      <p:ext uri="{BB962C8B-B14F-4D97-AF65-F5344CB8AC3E}">
        <p14:creationId xmlns:p14="http://schemas.microsoft.com/office/powerpoint/2010/main" val="337687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atin typeface="Arial" charset="0"/>
                <a:cs typeface="Arial" charset="0"/>
              </a:rPr>
              <a:t>Visibility</a:t>
            </a:r>
          </a:p>
        </p:txBody>
      </p:sp>
      <p:sp>
        <p:nvSpPr>
          <p:cNvPr id="55299" name="Rectangle 3"/>
          <p:cNvSpPr>
            <a:spLocks noGrp="1" noChangeArrowheads="1"/>
          </p:cNvSpPr>
          <p:nvPr>
            <p:ph type="body" idx="1"/>
          </p:nvPr>
        </p:nvSpPr>
        <p:spPr/>
        <p:txBody>
          <a:bodyPr/>
          <a:lstStyle/>
          <a:p>
            <a:pPr>
              <a:buFontTx/>
              <a:buNone/>
            </a:pPr>
            <a:r>
              <a:rPr lang="en-US" sz="1400">
                <a:solidFill>
                  <a:srgbClr val="FF0000"/>
                </a:solidFill>
                <a:latin typeface="Consolas" pitchFamily="49" charset="0"/>
                <a:cs typeface="Consolas" pitchFamily="49" charset="0"/>
              </a:rPr>
              <a:t>class ClassY;                   </a:t>
            </a:r>
            <a:r>
              <a:rPr lang="en-US" sz="1400">
                <a:latin typeface="Consolas" pitchFamily="49" charset="0"/>
                <a:cs typeface="Consolas" pitchFamily="49" charset="0"/>
              </a:rPr>
              <a:t>// declare that ClassY is a class</a:t>
            </a:r>
            <a:endParaRPr lang="en-US" sz="1400">
              <a:solidFill>
                <a:srgbClr val="FF0000"/>
              </a:solidFill>
              <a:latin typeface="Consolas" pitchFamily="49" charset="0"/>
              <a:cs typeface="Consolas" pitchFamily="49" charset="0"/>
            </a:endParaRPr>
          </a:p>
          <a:p>
            <a:pPr>
              <a:buFontTx/>
              <a:buNone/>
            </a:pPr>
            <a:endParaRPr lang="en-US" sz="1400">
              <a:solidFill>
                <a:srgbClr val="0066FF"/>
              </a:solidFill>
              <a:latin typeface="Consolas" pitchFamily="49" charset="0"/>
              <a:cs typeface="Consolas" pitchFamily="49" charset="0"/>
            </a:endParaRPr>
          </a:p>
          <a:p>
            <a:pPr>
              <a:buFontTx/>
              <a:buNone/>
            </a:pPr>
            <a:r>
              <a:rPr lang="en-US" sz="1400">
                <a:solidFill>
                  <a:srgbClr val="0066FF"/>
                </a:solidFill>
                <a:latin typeface="Consolas" pitchFamily="49" charset="0"/>
                <a:cs typeface="Consolas" pitchFamily="49" charset="0"/>
              </a:rPr>
              <a:t>class ClassX {</a:t>
            </a:r>
          </a:p>
          <a:p>
            <a:pPr>
              <a:buFontTx/>
              <a:buNone/>
            </a:pPr>
            <a:r>
              <a:rPr lang="en-US" sz="1400">
                <a:latin typeface="Consolas" pitchFamily="49" charset="0"/>
                <a:cs typeface="Consolas" pitchFamily="49" charset="0"/>
              </a:rPr>
              <a:t>    private:</a:t>
            </a:r>
          </a:p>
          <a:p>
            <a:pPr>
              <a:buFontTx/>
              <a:buNone/>
            </a:pPr>
            <a:r>
              <a:rPr lang="en-US" sz="1400">
                <a:latin typeface="Consolas" pitchFamily="49" charset="0"/>
                <a:cs typeface="Consolas" pitchFamily="49" charset="0"/>
              </a:rPr>
              <a:t>        </a:t>
            </a:r>
            <a:r>
              <a:rPr lang="en-US" sz="1400">
                <a:solidFill>
                  <a:srgbClr val="0066FF"/>
                </a:solidFill>
                <a:latin typeface="Consolas" pitchFamily="49" charset="0"/>
                <a:cs typeface="Consolas" pitchFamily="49" charset="0"/>
              </a:rPr>
              <a:t>int privy</a:t>
            </a:r>
            <a:r>
              <a:rPr lang="en-US" sz="1400">
                <a:latin typeface="Consolas" pitchFamily="49" charset="0"/>
                <a:cs typeface="Consolas" pitchFamily="49" charset="0"/>
              </a:rPr>
              <a:t>;              // the variable privy is private</a:t>
            </a:r>
          </a:p>
          <a:p>
            <a:pPr>
              <a:buFontTx/>
              <a:buNone/>
            </a:pPr>
            <a:endParaRPr lang="en-US" sz="1400">
              <a:latin typeface="Consolas" pitchFamily="49" charset="0"/>
              <a:cs typeface="Consolas" pitchFamily="49" charset="0"/>
            </a:endParaRPr>
          </a:p>
          <a:p>
            <a:pPr>
              <a:buFontTx/>
              <a:buNone/>
            </a:pPr>
            <a:r>
              <a:rPr lang="en-US" sz="1400">
                <a:latin typeface="Consolas" pitchFamily="49" charset="0"/>
                <a:cs typeface="Consolas" pitchFamily="49" charset="0"/>
              </a:rPr>
              <a:t>    </a:t>
            </a:r>
            <a:r>
              <a:rPr lang="en-US" sz="1400">
                <a:solidFill>
                  <a:srgbClr val="FF3300"/>
                </a:solidFill>
                <a:latin typeface="Consolas" pitchFamily="49" charset="0"/>
                <a:cs typeface="Consolas" pitchFamily="49" charset="0"/>
              </a:rPr>
              <a:t>friend class ClassY;</a:t>
            </a:r>
            <a:r>
              <a:rPr lang="en-US" sz="1400">
                <a:latin typeface="Consolas" pitchFamily="49" charset="0"/>
                <a:cs typeface="Consolas" pitchFamily="49" charset="0"/>
              </a:rPr>
              <a:t>        // ClassY is a </a:t>
            </a:r>
            <a:r>
              <a:rPr lang="en-US" sz="1400">
                <a:latin typeface="Consolas" pitchFamily="49" charset="0"/>
                <a:cs typeface="Arial" charset="0"/>
              </a:rPr>
              <a:t>"</a:t>
            </a:r>
            <a:r>
              <a:rPr lang="en-US" sz="1400">
                <a:latin typeface="Consolas" pitchFamily="49" charset="0"/>
                <a:cs typeface="Consolas" pitchFamily="49" charset="0"/>
              </a:rPr>
              <a:t>friend</a:t>
            </a:r>
            <a:r>
              <a:rPr lang="en-US" sz="1400">
                <a:latin typeface="Consolas" pitchFamily="49" charset="0"/>
                <a:cs typeface="Arial" charset="0"/>
              </a:rPr>
              <a:t>"</a:t>
            </a:r>
            <a:r>
              <a:rPr lang="en-US" sz="1400">
                <a:latin typeface="Consolas" pitchFamily="49" charset="0"/>
                <a:cs typeface="Consolas" pitchFamily="49" charset="0"/>
              </a:rPr>
              <a:t> of ClassX</a:t>
            </a:r>
          </a:p>
          <a:p>
            <a:pPr>
              <a:buFontTx/>
              <a:buNone/>
            </a:pPr>
            <a:r>
              <a:rPr lang="en-US" sz="1400">
                <a:solidFill>
                  <a:srgbClr val="0066FF"/>
                </a:solidFill>
                <a:latin typeface="Consolas" pitchFamily="49" charset="0"/>
                <a:cs typeface="Consolas" pitchFamily="49" charset="0"/>
              </a:rPr>
              <a:t>};</a:t>
            </a:r>
          </a:p>
          <a:p>
            <a:pPr>
              <a:buFontTx/>
              <a:buNone/>
            </a:pPr>
            <a:endParaRPr lang="en-US" sz="1400">
              <a:latin typeface="Consolas" pitchFamily="49" charset="0"/>
              <a:cs typeface="Consolas" pitchFamily="49" charset="0"/>
            </a:endParaRPr>
          </a:p>
          <a:p>
            <a:pPr>
              <a:buFontTx/>
              <a:buNone/>
            </a:pPr>
            <a:r>
              <a:rPr lang="en-US" sz="1400">
                <a:solidFill>
                  <a:srgbClr val="FF3300"/>
                </a:solidFill>
                <a:latin typeface="Consolas" pitchFamily="49" charset="0"/>
                <a:cs typeface="Consolas" pitchFamily="49" charset="0"/>
              </a:rPr>
              <a:t>class ClassY {                  </a:t>
            </a:r>
            <a:r>
              <a:rPr lang="en-US" sz="1400">
                <a:latin typeface="Consolas" pitchFamily="49" charset="0"/>
                <a:cs typeface="Consolas" pitchFamily="49" charset="0"/>
              </a:rPr>
              <a:t>// define ClassY</a:t>
            </a:r>
            <a:endParaRPr lang="en-US" sz="1400">
              <a:solidFill>
                <a:srgbClr val="FF3300"/>
              </a:solidFill>
              <a:latin typeface="Consolas" pitchFamily="49" charset="0"/>
              <a:cs typeface="Consolas" pitchFamily="49" charset="0"/>
            </a:endParaRPr>
          </a:p>
          <a:p>
            <a:pPr>
              <a:buFontTx/>
              <a:buNone/>
            </a:pPr>
            <a:r>
              <a:rPr lang="en-US" sz="1400">
                <a:latin typeface="Consolas" pitchFamily="49" charset="0"/>
                <a:cs typeface="Consolas" pitchFamily="49" charset="0"/>
              </a:rPr>
              <a:t>    private:</a:t>
            </a:r>
          </a:p>
          <a:p>
            <a:pPr>
              <a:buFontTx/>
              <a:buNone/>
            </a:pPr>
            <a:r>
              <a:rPr lang="en-US" sz="1400">
                <a:latin typeface="Consolas" pitchFamily="49" charset="0"/>
                <a:cs typeface="Consolas" pitchFamily="49" charset="0"/>
              </a:rPr>
              <a:t>        </a:t>
            </a:r>
            <a:r>
              <a:rPr lang="en-US" sz="1400">
                <a:solidFill>
                  <a:srgbClr val="0066FF"/>
                </a:solidFill>
                <a:latin typeface="Consolas" pitchFamily="49" charset="0"/>
                <a:cs typeface="Consolas" pitchFamily="49" charset="0"/>
              </a:rPr>
              <a:t>ClassX value</a:t>
            </a:r>
            <a:r>
              <a:rPr lang="en-US" sz="1400">
                <a:latin typeface="Consolas" pitchFamily="49" charset="0"/>
                <a:cs typeface="Consolas" pitchFamily="49" charset="0"/>
              </a:rPr>
              <a:t>;           // Y stores one instance of X</a:t>
            </a:r>
          </a:p>
          <a:p>
            <a:pPr>
              <a:buFontTx/>
              <a:buNone/>
            </a:pPr>
            <a:r>
              <a:rPr lang="en-US" sz="1400">
                <a:latin typeface="Consolas" pitchFamily="49" charset="0"/>
                <a:cs typeface="Consolas" pitchFamily="49" charset="0"/>
              </a:rPr>
              <a:t>    public:</a:t>
            </a:r>
          </a:p>
          <a:p>
            <a:pPr>
              <a:buFontTx/>
              <a:buNone/>
            </a:pPr>
            <a:r>
              <a:rPr lang="en-US" sz="1400">
                <a:latin typeface="Consolas" pitchFamily="49" charset="0"/>
                <a:cs typeface="Consolas" pitchFamily="49" charset="0"/>
              </a:rPr>
              <a:t>        void set_x() {</a:t>
            </a:r>
          </a:p>
          <a:p>
            <a:pPr>
              <a:buFontTx/>
              <a:buNone/>
            </a:pPr>
            <a:r>
              <a:rPr lang="en-US" sz="1400">
                <a:latin typeface="Consolas" pitchFamily="49" charset="0"/>
                <a:cs typeface="Consolas" pitchFamily="49" charset="0"/>
              </a:rPr>
              <a:t>            </a:t>
            </a:r>
            <a:r>
              <a:rPr lang="en-US" sz="1400">
                <a:solidFill>
                  <a:srgbClr val="0066FF"/>
                </a:solidFill>
                <a:latin typeface="Consolas" pitchFamily="49" charset="0"/>
                <a:cs typeface="Consolas" pitchFamily="49" charset="0"/>
              </a:rPr>
              <a:t>value.privy</a:t>
            </a:r>
            <a:r>
              <a:rPr lang="en-US" sz="1400">
                <a:latin typeface="Consolas" pitchFamily="49" charset="0"/>
                <a:cs typeface="Consolas" pitchFamily="49" charset="0"/>
              </a:rPr>
              <a:t> = 42;   // a member function of ClassY can</a:t>
            </a:r>
          </a:p>
          <a:p>
            <a:pPr>
              <a:buFontTx/>
              <a:buNone/>
            </a:pPr>
            <a:r>
              <a:rPr lang="en-US" sz="1400">
                <a:latin typeface="Consolas" pitchFamily="49" charset="0"/>
                <a:cs typeface="Consolas" pitchFamily="49" charset="0"/>
              </a:rPr>
              <a:t>        }                       // access and modify the private</a:t>
            </a:r>
          </a:p>
          <a:p>
            <a:pPr>
              <a:buFontTx/>
              <a:buNone/>
            </a:pPr>
            <a:r>
              <a:rPr lang="en-US" sz="1400">
                <a:solidFill>
                  <a:srgbClr val="FF3300"/>
                </a:solidFill>
                <a:latin typeface="Consolas" pitchFamily="49" charset="0"/>
                <a:cs typeface="Consolas" pitchFamily="49" charset="0"/>
              </a:rPr>
              <a:t>};</a:t>
            </a:r>
            <a:r>
              <a:rPr lang="en-US" sz="1400">
                <a:latin typeface="Consolas" pitchFamily="49" charset="0"/>
                <a:cs typeface="Consolas" pitchFamily="49" charset="0"/>
              </a:rPr>
              <a:t>                              // member privy of </a:t>
            </a:r>
            <a:r>
              <a:rPr lang="en-US" sz="1400">
                <a:latin typeface="Consolas" pitchFamily="49" charset="0"/>
                <a:cs typeface="Arial" charset="0"/>
              </a:rPr>
              <a:t>"</a:t>
            </a:r>
            <a:r>
              <a:rPr lang="en-US" sz="1400">
                <a:latin typeface="Consolas" pitchFamily="49" charset="0"/>
                <a:cs typeface="Consolas" pitchFamily="49" charset="0"/>
              </a:rPr>
              <a:t>value</a:t>
            </a:r>
            <a:r>
              <a:rPr lang="en-US" sz="1400">
                <a:latin typeface="Consolas" pitchFamily="49" charset="0"/>
                <a:cs typeface="Arial" charset="0"/>
              </a:rPr>
              <a:t>"</a:t>
            </a:r>
            <a:endParaRPr lang="en-US" sz="1400">
              <a:latin typeface="Consolas" pitchFamily="49" charset="0"/>
              <a:cs typeface="Consolas" pitchFamily="49" charset="0"/>
            </a:endParaRPr>
          </a:p>
        </p:txBody>
      </p:sp>
    </p:spTree>
    <p:extLst>
      <p:ext uri="{BB962C8B-B14F-4D97-AF65-F5344CB8AC3E}">
        <p14:creationId xmlns:p14="http://schemas.microsoft.com/office/powerpoint/2010/main" val="20784903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atin typeface="Arial" charset="0"/>
                <a:cs typeface="Arial" charset="0"/>
              </a:rPr>
              <a:t>Accessors and Mutators</a:t>
            </a:r>
          </a:p>
        </p:txBody>
      </p:sp>
      <p:sp>
        <p:nvSpPr>
          <p:cNvPr id="56323" name="Rectangle 3"/>
          <p:cNvSpPr>
            <a:spLocks noGrp="1" noChangeArrowheads="1"/>
          </p:cNvSpPr>
          <p:nvPr>
            <p:ph type="body" idx="1"/>
          </p:nvPr>
        </p:nvSpPr>
        <p:spPr/>
        <p:txBody>
          <a:bodyPr/>
          <a:lstStyle/>
          <a:p>
            <a:pPr>
              <a:buFont typeface="Arial" charset="0"/>
              <a:buNone/>
            </a:pPr>
            <a:r>
              <a:rPr lang="en-US">
                <a:latin typeface="Arial" charset="0"/>
                <a:cs typeface="Arial" charset="0"/>
              </a:rPr>
              <a:t>	We can classify member functions into two categories:</a:t>
            </a:r>
          </a:p>
          <a:p>
            <a:pPr lvl="1"/>
            <a:r>
              <a:rPr lang="en-US">
                <a:latin typeface="Arial" charset="0"/>
                <a:cs typeface="Arial" charset="0"/>
              </a:rPr>
              <a:t>Those leaving the object unchanged</a:t>
            </a:r>
          </a:p>
          <a:p>
            <a:pPr lvl="1"/>
            <a:r>
              <a:rPr lang="en-US">
                <a:latin typeface="Arial" charset="0"/>
                <a:cs typeface="Arial" charset="0"/>
              </a:rPr>
              <a:t>Those modifying the member variables of the object</a:t>
            </a:r>
          </a:p>
          <a:p>
            <a:pPr>
              <a:buFont typeface="Arial" charset="0"/>
              <a:buNone/>
            </a:pPr>
            <a:r>
              <a:rPr lang="en-US">
                <a:latin typeface="Arial" charset="0"/>
                <a:cs typeface="Arial" charset="0"/>
              </a:rPr>
              <a:t>	</a:t>
            </a:r>
          </a:p>
          <a:p>
            <a:pPr>
              <a:buFont typeface="Arial" charset="0"/>
              <a:buNone/>
            </a:pPr>
            <a:r>
              <a:rPr lang="en-US">
                <a:latin typeface="Arial" charset="0"/>
                <a:cs typeface="Arial" charset="0"/>
              </a:rPr>
              <a:t>	Respectively, these are referred to as:</a:t>
            </a:r>
          </a:p>
          <a:p>
            <a:pPr lvl="1"/>
            <a:r>
              <a:rPr lang="en-US" b="1">
                <a:latin typeface="Arial" charset="0"/>
                <a:cs typeface="Arial" charset="0"/>
              </a:rPr>
              <a:t>Accessors:	</a:t>
            </a:r>
            <a:r>
              <a:rPr lang="en-US">
                <a:latin typeface="Arial" charset="0"/>
                <a:cs typeface="Arial" charset="0"/>
              </a:rPr>
              <a:t>we are accessing and using the class members</a:t>
            </a:r>
          </a:p>
          <a:p>
            <a:pPr lvl="1"/>
            <a:r>
              <a:rPr lang="en-US" b="1">
                <a:latin typeface="Arial" charset="0"/>
                <a:cs typeface="Arial" charset="0"/>
              </a:rPr>
              <a:t>Mutators:		</a:t>
            </a:r>
            <a:r>
              <a:rPr lang="en-US">
                <a:latin typeface="Arial" charset="0"/>
                <a:cs typeface="Arial" charset="0"/>
              </a:rPr>
              <a:t>we are changing—mutating—the class members</a:t>
            </a:r>
          </a:p>
        </p:txBody>
      </p:sp>
    </p:spTree>
    <p:extLst>
      <p:ext uri="{BB962C8B-B14F-4D97-AF65-F5344CB8AC3E}">
        <p14:creationId xmlns:p14="http://schemas.microsoft.com/office/powerpoint/2010/main" val="4091474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atin typeface="Arial" charset="0"/>
                <a:cs typeface="Arial" charset="0"/>
              </a:rPr>
              <a:t>Accessors and Mutators</a:t>
            </a:r>
          </a:p>
        </p:txBody>
      </p:sp>
      <p:sp>
        <p:nvSpPr>
          <p:cNvPr id="57347"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	Good programming practice is to enforce that a routine specified to be an </a:t>
            </a:r>
            <a:r>
              <a:rPr lang="en-US" dirty="0">
                <a:highlight>
                  <a:srgbClr val="FFFF00"/>
                </a:highlight>
                <a:latin typeface="Arial" charset="0"/>
                <a:cs typeface="Arial" charset="0"/>
              </a:rPr>
              <a:t>accessor (getter) cannot be accidentally changed to a mutator (setter)</a:t>
            </a:r>
          </a:p>
          <a:p>
            <a:pPr>
              <a:buFont typeface="Arial" charset="0"/>
              <a:buNone/>
            </a:pPr>
            <a:endParaRPr lang="en-US" dirty="0">
              <a:latin typeface="Arial" charset="0"/>
              <a:cs typeface="Arial" charset="0"/>
            </a:endParaRPr>
          </a:p>
          <a:p>
            <a:pPr>
              <a:buFont typeface="Arial" charset="0"/>
              <a:buNone/>
            </a:pPr>
            <a:r>
              <a:rPr lang="en-US" dirty="0">
                <a:latin typeface="Arial" charset="0"/>
                <a:cs typeface="Arial" charset="0"/>
              </a:rPr>
              <a:t>	This is done with the const keyword after the parameter list</a:t>
            </a:r>
          </a:p>
          <a:p>
            <a:pPr lvl="1">
              <a:buFontTx/>
              <a:buNone/>
            </a:pPr>
            <a:r>
              <a:rPr lang="en-US" dirty="0">
                <a:latin typeface="Arial" charset="0"/>
                <a:cs typeface="Arial" charset="0"/>
              </a:rPr>
              <a:t>	</a:t>
            </a:r>
            <a:r>
              <a:rPr lang="en-US" dirty="0">
                <a:latin typeface="Consolas" pitchFamily="49" charset="0"/>
                <a:cs typeface="Consolas" pitchFamily="49" charset="0"/>
              </a:rPr>
              <a:t> double abs() </a:t>
            </a:r>
            <a:r>
              <a:rPr lang="en-US" dirty="0">
                <a:solidFill>
                  <a:srgbClr val="FF3300"/>
                </a:solidFill>
                <a:latin typeface="Consolas" pitchFamily="49" charset="0"/>
                <a:cs typeface="Consolas" pitchFamily="49" charset="0"/>
              </a:rPr>
              <a:t>const</a:t>
            </a:r>
            <a:r>
              <a:rPr lang="en-US" dirty="0">
                <a:latin typeface="Consolas" pitchFamily="49" charset="0"/>
                <a:cs typeface="Consolas" pitchFamily="49" charset="0"/>
              </a:rPr>
              <a:t>;</a:t>
            </a:r>
          </a:p>
          <a:p>
            <a:pPr>
              <a:buFontTx/>
              <a:buNone/>
            </a:pPr>
            <a:r>
              <a:rPr lang="en-US" dirty="0">
                <a:latin typeface="Arial" charset="0"/>
                <a:cs typeface="Arial" charset="0"/>
              </a:rPr>
              <a:t>		</a:t>
            </a:r>
          </a:p>
        </p:txBody>
      </p:sp>
    </p:spTree>
    <p:extLst>
      <p:ext uri="{BB962C8B-B14F-4D97-AF65-F5344CB8AC3E}">
        <p14:creationId xmlns:p14="http://schemas.microsoft.com/office/powerpoint/2010/main" val="38846626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atin typeface="Arial" charset="0"/>
                <a:cs typeface="Arial" charset="0"/>
              </a:rPr>
              <a:t>Accessors and Mutators</a:t>
            </a:r>
          </a:p>
        </p:txBody>
      </p:sp>
      <p:sp>
        <p:nvSpPr>
          <p:cNvPr id="58371"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	If a junior programmer were to try change</a:t>
            </a:r>
          </a:p>
          <a:p>
            <a:pPr lvl="2">
              <a:buFontTx/>
              <a:buNone/>
            </a:pPr>
            <a:r>
              <a:rPr lang="en-US" dirty="0">
                <a:latin typeface="Consolas" pitchFamily="49" charset="0"/>
                <a:cs typeface="Arial" charset="0"/>
              </a:rPr>
              <a:t>double Complex::abs() const {</a:t>
            </a:r>
          </a:p>
          <a:p>
            <a:pPr lvl="2">
              <a:buFontTx/>
              <a:buNone/>
            </a:pPr>
            <a:r>
              <a:rPr lang="en-US" dirty="0">
                <a:latin typeface="Consolas" pitchFamily="49" charset="0"/>
                <a:cs typeface="Arial" charset="0"/>
              </a:rPr>
              <a:t>	return std::</a:t>
            </a:r>
            <a:r>
              <a:rPr lang="en-US" dirty="0" err="1">
                <a:latin typeface="Consolas" pitchFamily="49" charset="0"/>
                <a:cs typeface="Arial" charset="0"/>
              </a:rPr>
              <a:t>sqrt</a:t>
            </a:r>
            <a:r>
              <a:rPr lang="en-US" dirty="0">
                <a:latin typeface="Consolas" pitchFamily="49" charset="0"/>
                <a:cs typeface="Arial" charset="0"/>
              </a:rPr>
              <a:t>( re*re + </a:t>
            </a:r>
            <a:r>
              <a:rPr lang="en-US" dirty="0" err="1">
                <a:latin typeface="Consolas" pitchFamily="49" charset="0"/>
                <a:cs typeface="Arial" charset="0"/>
              </a:rPr>
              <a:t>im</a:t>
            </a:r>
            <a:r>
              <a:rPr lang="en-US" dirty="0">
                <a:latin typeface="Consolas" pitchFamily="49" charset="0"/>
                <a:cs typeface="Arial" charset="0"/>
              </a:rPr>
              <a:t>*</a:t>
            </a:r>
            <a:r>
              <a:rPr lang="en-US" dirty="0" err="1">
                <a:latin typeface="Consolas" pitchFamily="49" charset="0"/>
                <a:cs typeface="Arial" charset="0"/>
              </a:rPr>
              <a:t>im</a:t>
            </a:r>
            <a:r>
              <a:rPr lang="en-US" dirty="0">
                <a:latin typeface="Consolas" pitchFamily="49" charset="0"/>
                <a:cs typeface="Arial" charset="0"/>
              </a:rPr>
              <a:t> );</a:t>
            </a:r>
          </a:p>
          <a:p>
            <a:pPr lvl="2">
              <a:buFontTx/>
              <a:buNone/>
            </a:pPr>
            <a:r>
              <a:rPr lang="en-US" dirty="0">
                <a:latin typeface="Consolas" pitchFamily="49" charset="0"/>
                <a:cs typeface="Arial" charset="0"/>
              </a:rPr>
              <a:t>}</a:t>
            </a:r>
          </a:p>
          <a:p>
            <a:pPr lvl="2">
              <a:buFontTx/>
              <a:buNone/>
            </a:pPr>
            <a:r>
              <a:rPr lang="en-US" sz="2000" dirty="0">
                <a:latin typeface="Arial" charset="0"/>
                <a:cs typeface="Arial" charset="0"/>
              </a:rPr>
              <a:t>	to</a:t>
            </a:r>
            <a:endParaRPr lang="en-US" dirty="0">
              <a:latin typeface="Arial" charset="0"/>
              <a:cs typeface="Arial" charset="0"/>
            </a:endParaRPr>
          </a:p>
          <a:p>
            <a:pPr lvl="2">
              <a:buFontTx/>
              <a:buNone/>
            </a:pPr>
            <a:r>
              <a:rPr lang="en-US" dirty="0">
                <a:latin typeface="Consolas" pitchFamily="49" charset="0"/>
                <a:cs typeface="Arial" charset="0"/>
              </a:rPr>
              <a:t>double Complex::abs() const {</a:t>
            </a:r>
          </a:p>
          <a:p>
            <a:pPr lvl="2">
              <a:buFontTx/>
              <a:buNone/>
            </a:pPr>
            <a:r>
              <a:rPr lang="en-US" dirty="0">
                <a:latin typeface="Consolas" pitchFamily="49" charset="0"/>
                <a:cs typeface="Arial" charset="0"/>
              </a:rPr>
              <a:t>    </a:t>
            </a:r>
            <a:r>
              <a:rPr lang="en-US" b="1" dirty="0">
                <a:solidFill>
                  <a:srgbClr val="FF0000"/>
                </a:solidFill>
                <a:latin typeface="Consolas" pitchFamily="49" charset="0"/>
                <a:cs typeface="Arial" charset="0"/>
              </a:rPr>
              <a:t>re = 1.0; </a:t>
            </a:r>
            <a:r>
              <a:rPr lang="en-US" dirty="0">
                <a:latin typeface="Consolas" pitchFamily="49" charset="0"/>
                <a:cs typeface="Arial" charset="0"/>
              </a:rPr>
              <a:t>           // modifying (</a:t>
            </a:r>
            <a:r>
              <a:rPr lang="en-US" i="1" dirty="0">
                <a:latin typeface="Consolas" pitchFamily="49" charset="0"/>
                <a:cs typeface="Arial" charset="0"/>
              </a:rPr>
              <a:t>mutating</a:t>
            </a:r>
            <a:r>
              <a:rPr lang="en-US" dirty="0">
                <a:latin typeface="Consolas" pitchFamily="49" charset="0"/>
                <a:cs typeface="Arial" charset="0"/>
              </a:rPr>
              <a:t>) 're'</a:t>
            </a:r>
          </a:p>
          <a:p>
            <a:pPr lvl="2">
              <a:buFontTx/>
              <a:buNone/>
            </a:pPr>
            <a:r>
              <a:rPr lang="en-US" dirty="0">
                <a:latin typeface="Consolas" pitchFamily="49" charset="0"/>
                <a:cs typeface="Arial" charset="0"/>
              </a:rPr>
              <a:t>    return std::</a:t>
            </a:r>
            <a:r>
              <a:rPr lang="en-US" dirty="0" err="1">
                <a:latin typeface="Consolas" pitchFamily="49" charset="0"/>
                <a:cs typeface="Arial" charset="0"/>
              </a:rPr>
              <a:t>sqrt</a:t>
            </a:r>
            <a:r>
              <a:rPr lang="en-US" dirty="0">
                <a:latin typeface="Consolas" pitchFamily="49" charset="0"/>
                <a:cs typeface="Arial" charset="0"/>
              </a:rPr>
              <a:t>( re*re + </a:t>
            </a:r>
            <a:r>
              <a:rPr lang="en-US" dirty="0" err="1">
                <a:latin typeface="Consolas" pitchFamily="49" charset="0"/>
                <a:cs typeface="Arial" charset="0"/>
              </a:rPr>
              <a:t>im</a:t>
            </a:r>
            <a:r>
              <a:rPr lang="en-US" dirty="0">
                <a:latin typeface="Consolas" pitchFamily="49" charset="0"/>
                <a:cs typeface="Arial" charset="0"/>
              </a:rPr>
              <a:t>*</a:t>
            </a:r>
            <a:r>
              <a:rPr lang="en-US" dirty="0" err="1">
                <a:latin typeface="Consolas" pitchFamily="49" charset="0"/>
                <a:cs typeface="Arial" charset="0"/>
              </a:rPr>
              <a:t>im</a:t>
            </a:r>
            <a:r>
              <a:rPr lang="en-US" dirty="0">
                <a:latin typeface="Consolas" pitchFamily="49" charset="0"/>
                <a:cs typeface="Arial" charset="0"/>
              </a:rPr>
              <a:t> );</a:t>
            </a:r>
          </a:p>
          <a:p>
            <a:pPr lvl="2">
              <a:buFontTx/>
              <a:buNone/>
            </a:pPr>
            <a:r>
              <a:rPr lang="en-US" dirty="0">
                <a:latin typeface="Consolas" pitchFamily="49" charset="0"/>
                <a:cs typeface="Arial" charset="0"/>
              </a:rPr>
              <a:t>}</a:t>
            </a:r>
          </a:p>
          <a:p>
            <a:pPr>
              <a:buFontTx/>
              <a:buNone/>
            </a:pPr>
            <a:r>
              <a:rPr lang="en-US" dirty="0">
                <a:latin typeface="Arial" charset="0"/>
                <a:cs typeface="Arial" charset="0"/>
              </a:rPr>
              <a:t>	the compiler would signal an error</a:t>
            </a:r>
          </a:p>
        </p:txBody>
      </p:sp>
    </p:spTree>
    <p:extLst>
      <p:ext uri="{BB962C8B-B14F-4D97-AF65-F5344CB8AC3E}">
        <p14:creationId xmlns:p14="http://schemas.microsoft.com/office/powerpoint/2010/main" val="41249457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457200" y="1556792"/>
            <a:ext cx="8229600" cy="4248472"/>
          </a:xfrm>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r>
              <a:rPr lang="en-US" sz="3900" dirty="0">
                <a:solidFill>
                  <a:srgbClr val="002060"/>
                </a:solidFill>
                <a:latin typeface="Arial" charset="0"/>
                <a:cs typeface="Arial" charset="0"/>
              </a:rPr>
              <a:t>Understanding C++:</a:t>
            </a:r>
            <a:br>
              <a:rPr lang="en-US" sz="3900" dirty="0">
                <a:solidFill>
                  <a:srgbClr val="002060"/>
                </a:solidFill>
                <a:latin typeface="Arial" charset="0"/>
                <a:cs typeface="Arial" charset="0"/>
              </a:rPr>
            </a:br>
            <a:r>
              <a:rPr lang="en-US" sz="3900" dirty="0">
                <a:solidFill>
                  <a:srgbClr val="002060"/>
                </a:solidFill>
                <a:latin typeface="Arial" charset="0"/>
                <a:cs typeface="Arial" charset="0"/>
              </a:rPr>
              <a:t>Function and Class Templates</a:t>
            </a: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p:txBody>
      </p:sp>
    </p:spTree>
    <p:extLst>
      <p:ext uri="{BB962C8B-B14F-4D97-AF65-F5344CB8AC3E}">
        <p14:creationId xmlns:p14="http://schemas.microsoft.com/office/powerpoint/2010/main" val="2218480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atin typeface="Arial" charset="0"/>
                <a:cs typeface="Arial" charset="0"/>
              </a:rPr>
              <a:t>Templates</a:t>
            </a:r>
          </a:p>
        </p:txBody>
      </p:sp>
      <p:sp>
        <p:nvSpPr>
          <p:cNvPr id="59395" name="Rectangle 3"/>
          <p:cNvSpPr>
            <a:spLocks noGrp="1" noChangeArrowheads="1"/>
          </p:cNvSpPr>
          <p:nvPr>
            <p:ph type="body" idx="1"/>
          </p:nvPr>
        </p:nvSpPr>
        <p:spPr>
          <a:xfrm>
            <a:off x="457200" y="1600200"/>
            <a:ext cx="8229600" cy="4983162"/>
          </a:xfrm>
        </p:spPr>
        <p:txBody>
          <a:bodyPr>
            <a:normAutofit lnSpcReduction="10000"/>
          </a:bodyPr>
          <a:lstStyle/>
          <a:p>
            <a:pPr>
              <a:buFont typeface="Arial" charset="0"/>
              <a:buNone/>
            </a:pPr>
            <a:r>
              <a:rPr lang="en-US" dirty="0">
                <a:latin typeface="Arial" charset="0"/>
                <a:cs typeface="Arial" charset="0"/>
              </a:rPr>
              <a:t>Now that we have seen an introduction to classes, the next generalization is templates</a:t>
            </a:r>
          </a:p>
          <a:p>
            <a:pPr>
              <a:buFont typeface="Arial" charset="0"/>
              <a:buNone/>
            </a:pPr>
            <a:endParaRPr lang="en-US" dirty="0">
              <a:latin typeface="Arial" charset="0"/>
              <a:cs typeface="Arial" charset="0"/>
            </a:endParaRPr>
          </a:p>
          <a:p>
            <a:pPr lvl="1">
              <a:buFont typeface="Courier New" panose="02070309020205020404" pitchFamily="49" charset="0"/>
              <a:buChar char="o"/>
            </a:pPr>
            <a:r>
              <a:rPr lang="en-US" dirty="0">
                <a:latin typeface="Arial" charset="0"/>
                <a:cs typeface="Arial" charset="0"/>
              </a:rPr>
              <a:t>There are two kinds of templates</a:t>
            </a:r>
          </a:p>
          <a:p>
            <a:pPr lvl="2">
              <a:buFont typeface="Courier New" panose="02070309020205020404" pitchFamily="49" charset="0"/>
              <a:buChar char="o"/>
            </a:pPr>
            <a:r>
              <a:rPr lang="en-US" dirty="0">
                <a:highlight>
                  <a:srgbClr val="FFFF00"/>
                </a:highlight>
                <a:latin typeface="Arial" charset="0"/>
                <a:cs typeface="Arial" charset="0"/>
              </a:rPr>
              <a:t>Function templates</a:t>
            </a:r>
          </a:p>
          <a:p>
            <a:pPr lvl="2">
              <a:buFont typeface="Courier New" panose="02070309020205020404" pitchFamily="49" charset="0"/>
              <a:buChar char="o"/>
            </a:pPr>
            <a:r>
              <a:rPr lang="en-US" dirty="0">
                <a:highlight>
                  <a:srgbClr val="FFFF00"/>
                </a:highlight>
                <a:latin typeface="Arial" charset="0"/>
                <a:cs typeface="Arial" charset="0"/>
              </a:rPr>
              <a:t>Class templates</a:t>
            </a:r>
          </a:p>
          <a:p>
            <a:pPr lvl="2">
              <a:buFont typeface="Courier New" panose="02070309020205020404" pitchFamily="49" charset="0"/>
              <a:buChar char="o"/>
            </a:pPr>
            <a:endParaRPr lang="en-US" dirty="0">
              <a:latin typeface="Arial" charset="0"/>
              <a:cs typeface="Arial" charset="0"/>
            </a:endParaRPr>
          </a:p>
          <a:p>
            <a:pPr lvl="1">
              <a:buFont typeface="Courier New" panose="02070309020205020404" pitchFamily="49" charset="0"/>
              <a:buChar char="o"/>
            </a:pPr>
            <a:r>
              <a:rPr lang="en-US" dirty="0">
                <a:latin typeface="Arial" charset="0"/>
                <a:cs typeface="Arial" charset="0"/>
              </a:rPr>
              <a:t>Suppose you have a data structure like a stack. What does a typical programmer expect from a stack?</a:t>
            </a:r>
          </a:p>
          <a:p>
            <a:pPr lvl="2">
              <a:buFont typeface="Courier New" panose="02070309020205020404" pitchFamily="49" charset="0"/>
              <a:buChar char="o"/>
            </a:pPr>
            <a:r>
              <a:rPr lang="en-US" dirty="0">
                <a:latin typeface="Arial" charset="0"/>
                <a:cs typeface="Arial" charset="0"/>
              </a:rPr>
              <a:t>API – to operate the stack</a:t>
            </a:r>
          </a:p>
          <a:p>
            <a:pPr lvl="2">
              <a:buFont typeface="Courier New" panose="02070309020205020404" pitchFamily="49" charset="0"/>
              <a:buChar char="o"/>
            </a:pPr>
            <a:r>
              <a:rPr lang="en-US" dirty="0">
                <a:latin typeface="Arial" charset="0"/>
                <a:cs typeface="Arial" charset="0"/>
              </a:rPr>
              <a:t>Create the stack (constructor)</a:t>
            </a:r>
          </a:p>
          <a:p>
            <a:pPr lvl="2">
              <a:buFont typeface="Courier New" panose="02070309020205020404" pitchFamily="49" charset="0"/>
              <a:buChar char="o"/>
            </a:pPr>
            <a:r>
              <a:rPr lang="en-US" dirty="0">
                <a:latin typeface="Arial" charset="0"/>
                <a:cs typeface="Arial" charset="0"/>
              </a:rPr>
              <a:t>Destroy the stack after use (destructor)</a:t>
            </a:r>
          </a:p>
          <a:p>
            <a:pPr lvl="2">
              <a:buFont typeface="Courier New" panose="02070309020205020404" pitchFamily="49" charset="0"/>
              <a:buChar char="o"/>
            </a:pPr>
            <a:r>
              <a:rPr lang="en-US" dirty="0">
                <a:latin typeface="Arial" charset="0"/>
                <a:cs typeface="Arial" charset="0"/>
              </a:rPr>
              <a:t>Push</a:t>
            </a:r>
          </a:p>
          <a:p>
            <a:pPr lvl="2">
              <a:buFont typeface="Courier New" panose="02070309020205020404" pitchFamily="49" charset="0"/>
              <a:buChar char="o"/>
            </a:pPr>
            <a:r>
              <a:rPr lang="en-US" dirty="0">
                <a:latin typeface="Arial" charset="0"/>
                <a:cs typeface="Arial" charset="0"/>
              </a:rPr>
              <a:t>Pop</a:t>
            </a:r>
          </a:p>
          <a:p>
            <a:pPr lvl="2">
              <a:buFont typeface="Courier New" panose="02070309020205020404" pitchFamily="49" charset="0"/>
              <a:buChar char="o"/>
            </a:pPr>
            <a:r>
              <a:rPr lang="en-US" dirty="0">
                <a:latin typeface="Arial" charset="0"/>
                <a:cs typeface="Arial" charset="0"/>
              </a:rPr>
              <a:t>Last-In First-Out (LIFO)</a:t>
            </a:r>
          </a:p>
          <a:p>
            <a:pPr lvl="1">
              <a:buFont typeface="Courier New" panose="02070309020205020404" pitchFamily="49" charset="0"/>
              <a:buChar char="o"/>
            </a:pPr>
            <a:r>
              <a:rPr lang="en-US" dirty="0">
                <a:latin typeface="Arial" charset="0"/>
                <a:cs typeface="Arial" charset="0"/>
              </a:rPr>
              <a:t>The principle behind templates is that </a:t>
            </a:r>
            <a:r>
              <a:rPr lang="en-US" dirty="0">
                <a:highlight>
                  <a:srgbClr val="FFFF00"/>
                </a:highlight>
                <a:latin typeface="Arial" charset="0"/>
                <a:cs typeface="Arial" charset="0"/>
              </a:rPr>
              <a:t>they allow one to specialize functions and classes to specific types</a:t>
            </a:r>
          </a:p>
          <a:p>
            <a:pPr lvl="2">
              <a:buFont typeface="Courier New" panose="02070309020205020404" pitchFamily="49" charset="0"/>
              <a:buChar char="o"/>
            </a:pPr>
            <a:endParaRPr lang="en-US" dirty="0">
              <a:latin typeface="Arial" charset="0"/>
              <a:cs typeface="Arial" charset="0"/>
            </a:endParaRPr>
          </a:p>
        </p:txBody>
      </p:sp>
    </p:spTree>
    <p:extLst>
      <p:ext uri="{BB962C8B-B14F-4D97-AF65-F5344CB8AC3E}">
        <p14:creationId xmlns:p14="http://schemas.microsoft.com/office/powerpoint/2010/main" val="41259019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atin typeface="Arial" charset="0"/>
                <a:cs typeface="Arial" charset="0"/>
              </a:rPr>
              <a:t>Templates</a:t>
            </a:r>
          </a:p>
        </p:txBody>
      </p:sp>
      <p:sp>
        <p:nvSpPr>
          <p:cNvPr id="60419"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	Thus, it is possible to create an array which can hold instances of any class:</a:t>
            </a:r>
          </a:p>
          <a:p>
            <a:pPr>
              <a:buFontTx/>
              <a:buNone/>
            </a:pPr>
            <a:r>
              <a:rPr lang="en-US" dirty="0">
                <a:latin typeface="Consolas" pitchFamily="49" charset="0"/>
                <a:cs typeface="Consolas" pitchFamily="49" charset="0"/>
              </a:rPr>
              <a:t>		Object [] array = new Object[10];</a:t>
            </a:r>
          </a:p>
          <a:p>
            <a:pPr>
              <a:buFontTx/>
              <a:buNone/>
            </a:pPr>
            <a:endParaRPr lang="en-US" dirty="0">
              <a:latin typeface="Consolas" pitchFamily="49" charset="0"/>
              <a:cs typeface="Arial" charset="0"/>
            </a:endParaRPr>
          </a:p>
        </p:txBody>
      </p:sp>
    </p:spTree>
    <p:extLst>
      <p:ext uri="{BB962C8B-B14F-4D97-AF65-F5344CB8AC3E}">
        <p14:creationId xmlns:p14="http://schemas.microsoft.com/office/powerpoint/2010/main" val="27007066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dirty="0">
                <a:latin typeface="Arial" charset="0"/>
                <a:cs typeface="Arial" charset="0"/>
              </a:rPr>
              <a:t>Function Templates</a:t>
            </a:r>
          </a:p>
        </p:txBody>
      </p:sp>
      <p:sp>
        <p:nvSpPr>
          <p:cNvPr id="61443" name="Rectangle 3"/>
          <p:cNvSpPr>
            <a:spLocks noGrp="1" noChangeArrowheads="1"/>
          </p:cNvSpPr>
          <p:nvPr>
            <p:ph type="body" idx="1"/>
          </p:nvPr>
        </p:nvSpPr>
        <p:spPr>
          <a:xfrm>
            <a:off x="457200" y="1567333"/>
            <a:ext cx="8229600" cy="4525963"/>
          </a:xfrm>
        </p:spPr>
        <p:txBody>
          <a:bodyPr/>
          <a:lstStyle/>
          <a:p>
            <a:pPr>
              <a:buFont typeface="Arial" charset="0"/>
              <a:buNone/>
            </a:pPr>
            <a:r>
              <a:rPr lang="en-US">
                <a:latin typeface="Arial" charset="0"/>
                <a:cs typeface="Arial" charset="0"/>
              </a:rPr>
              <a:t>	Suppose you want to build a general linked list which could hold anything</a:t>
            </a:r>
          </a:p>
          <a:p>
            <a:pPr lvl="1"/>
            <a:r>
              <a:rPr lang="en-US">
                <a:latin typeface="Arial" charset="0"/>
                <a:cs typeface="Arial" charset="0"/>
              </a:rPr>
              <a:t>In C#, you could have it store instance of the class </a:t>
            </a:r>
            <a:r>
              <a:rPr lang="en-US">
                <a:latin typeface="Consolas" pitchFamily="49" charset="0"/>
                <a:cs typeface="Arial" charset="0"/>
              </a:rPr>
              <a:t>Object</a:t>
            </a:r>
          </a:p>
          <a:p>
            <a:endParaRPr lang="en-US">
              <a:latin typeface="Arial" charset="0"/>
              <a:cs typeface="Arial" charset="0"/>
            </a:endParaRPr>
          </a:p>
          <a:p>
            <a:pPr>
              <a:buFont typeface="Arial" charset="0"/>
              <a:buNone/>
            </a:pPr>
            <a:r>
              <a:rPr lang="en-US">
                <a:latin typeface="Arial" charset="0"/>
                <a:cs typeface="Arial" charset="0"/>
              </a:rPr>
              <a:t>	Because there is no ultimate </a:t>
            </a:r>
            <a:r>
              <a:rPr lang="en-US">
                <a:latin typeface="Consolas" pitchFamily="49" charset="0"/>
                <a:cs typeface="Arial" charset="0"/>
              </a:rPr>
              <a:t>Object</a:t>
            </a:r>
            <a:r>
              <a:rPr lang="en-US">
                <a:latin typeface="Arial" charset="0"/>
                <a:cs typeface="Arial" charset="0"/>
              </a:rPr>
              <a:t> class, to avoid re-implementing each class for each class we are interested in storing, we must have a different mechanism</a:t>
            </a:r>
          </a:p>
        </p:txBody>
      </p:sp>
    </p:spTree>
    <p:extLst>
      <p:ext uri="{BB962C8B-B14F-4D97-AF65-F5344CB8AC3E}">
        <p14:creationId xmlns:p14="http://schemas.microsoft.com/office/powerpoint/2010/main" val="26803359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dirty="0">
                <a:latin typeface="Arial" charset="0"/>
                <a:cs typeface="Arial" charset="0"/>
              </a:rPr>
              <a:t>Function Templates</a:t>
            </a:r>
          </a:p>
        </p:txBody>
      </p:sp>
      <p:sp>
        <p:nvSpPr>
          <p:cNvPr id="62467" name="Rectangle 3"/>
          <p:cNvSpPr>
            <a:spLocks noGrp="1" noChangeArrowheads="1"/>
          </p:cNvSpPr>
          <p:nvPr>
            <p:ph type="body" idx="1"/>
          </p:nvPr>
        </p:nvSpPr>
        <p:spPr/>
        <p:txBody>
          <a:bodyPr/>
          <a:lstStyle/>
          <a:p>
            <a:pPr>
              <a:buFont typeface="Arial" charset="0"/>
              <a:buNone/>
            </a:pPr>
            <a:r>
              <a:rPr lang="en-US">
                <a:latin typeface="Arial" charset="0"/>
                <a:cs typeface="Arial" charset="0"/>
              </a:rPr>
              <a:t>	This mechanism uses a tool called templates</a:t>
            </a:r>
          </a:p>
          <a:p>
            <a:pPr lvl="1"/>
            <a:r>
              <a:rPr lang="en-US">
                <a:latin typeface="Arial" charset="0"/>
                <a:cs typeface="Arial" charset="0"/>
              </a:rPr>
              <a:t>A function has parameters which are of a specific type</a:t>
            </a:r>
          </a:p>
          <a:p>
            <a:pPr lvl="1"/>
            <a:r>
              <a:rPr lang="en-US">
                <a:latin typeface="Arial" charset="0"/>
                <a:cs typeface="Arial" charset="0"/>
              </a:rPr>
              <a:t>A template is like a function, however, the parameters themselves are types</a:t>
            </a:r>
          </a:p>
        </p:txBody>
      </p:sp>
    </p:spTree>
    <p:extLst>
      <p:ext uri="{BB962C8B-B14F-4D97-AF65-F5344CB8AC3E}">
        <p14:creationId xmlns:p14="http://schemas.microsoft.com/office/powerpoint/2010/main" val="34052122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dirty="0">
                <a:latin typeface="Arial" charset="0"/>
                <a:cs typeface="Arial" charset="0"/>
              </a:rPr>
              <a:t>Function Templates</a:t>
            </a:r>
          </a:p>
        </p:txBody>
      </p:sp>
      <p:sp>
        <p:nvSpPr>
          <p:cNvPr id="63491"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	That mechanism is called a template:</a:t>
            </a:r>
          </a:p>
          <a:p>
            <a:pPr>
              <a:buFontTx/>
              <a:buNone/>
            </a:pPr>
            <a:endParaRPr lang="en-US" sz="1800" b="1" dirty="0">
              <a:latin typeface="Courier New" pitchFamily="49" charset="0"/>
              <a:cs typeface="Arial" charset="0"/>
            </a:endParaRPr>
          </a:p>
          <a:p>
            <a:pPr>
              <a:buFontTx/>
              <a:buNone/>
            </a:pPr>
            <a:r>
              <a:rPr lang="en-US" sz="1800" b="1" dirty="0">
                <a:latin typeface="Consolas" pitchFamily="49" charset="0"/>
                <a:cs typeface="Arial" charset="0"/>
              </a:rPr>
              <a:t>		</a:t>
            </a:r>
            <a:r>
              <a:rPr lang="en-US" sz="1800" dirty="0">
                <a:latin typeface="Consolas" pitchFamily="49" charset="0"/>
                <a:cs typeface="Arial" charset="0"/>
              </a:rPr>
              <a:t>template &lt;</a:t>
            </a:r>
            <a:r>
              <a:rPr lang="en-US" sz="1800" dirty="0" err="1">
                <a:latin typeface="Consolas" pitchFamily="49" charset="0"/>
                <a:cs typeface="Arial" charset="0"/>
              </a:rPr>
              <a:t>typename</a:t>
            </a:r>
            <a:r>
              <a:rPr lang="en-US" sz="1800" dirty="0">
                <a:latin typeface="Consolas" pitchFamily="49" charset="0"/>
                <a:cs typeface="Arial" charset="0"/>
              </a:rPr>
              <a:t> </a:t>
            </a:r>
            <a:r>
              <a:rPr lang="en-US" sz="1800" dirty="0">
                <a:solidFill>
                  <a:srgbClr val="D20000"/>
                </a:solidFill>
                <a:latin typeface="Consolas" pitchFamily="49" charset="0"/>
                <a:cs typeface="Arial" charset="0"/>
              </a:rPr>
              <a:t>Type</a:t>
            </a:r>
            <a:r>
              <a:rPr lang="en-US" sz="1800" dirty="0">
                <a:latin typeface="Consolas" pitchFamily="49" charset="0"/>
                <a:cs typeface="Arial" charset="0"/>
              </a:rPr>
              <a:t>&gt;</a:t>
            </a:r>
          </a:p>
          <a:p>
            <a:pPr>
              <a:buFontTx/>
              <a:buNone/>
            </a:pPr>
            <a:r>
              <a:rPr lang="en-US" sz="1800" dirty="0">
                <a:solidFill>
                  <a:srgbClr val="D20000"/>
                </a:solidFill>
                <a:latin typeface="Consolas" pitchFamily="49" charset="0"/>
                <a:cs typeface="Arial" charset="0"/>
              </a:rPr>
              <a:t>		Type</a:t>
            </a:r>
            <a:r>
              <a:rPr lang="en-US" sz="1800" dirty="0">
                <a:latin typeface="Consolas" pitchFamily="49" charset="0"/>
                <a:cs typeface="Arial" charset="0"/>
              </a:rPr>
              <a:t> </a:t>
            </a:r>
            <a:r>
              <a:rPr lang="en-US" sz="1800" dirty="0" err="1">
                <a:latin typeface="Consolas" pitchFamily="49" charset="0"/>
                <a:cs typeface="Arial" charset="0"/>
              </a:rPr>
              <a:t>sqr</a:t>
            </a:r>
            <a:r>
              <a:rPr lang="en-US" sz="1800" dirty="0">
                <a:latin typeface="Consolas" pitchFamily="49" charset="0"/>
                <a:cs typeface="Arial" charset="0"/>
              </a:rPr>
              <a:t>( </a:t>
            </a:r>
            <a:r>
              <a:rPr lang="en-US" sz="1800" dirty="0">
                <a:solidFill>
                  <a:srgbClr val="D20000"/>
                </a:solidFill>
                <a:latin typeface="Consolas" pitchFamily="49" charset="0"/>
                <a:cs typeface="Arial" charset="0"/>
              </a:rPr>
              <a:t>Type</a:t>
            </a:r>
            <a:r>
              <a:rPr lang="en-US" sz="1800" dirty="0">
                <a:latin typeface="Consolas" pitchFamily="49" charset="0"/>
                <a:cs typeface="Arial" charset="0"/>
              </a:rPr>
              <a:t> </a:t>
            </a:r>
            <a:r>
              <a:rPr lang="en-US" sz="1800" dirty="0">
                <a:solidFill>
                  <a:schemeClr val="hlink"/>
                </a:solidFill>
                <a:latin typeface="Consolas" pitchFamily="49" charset="0"/>
                <a:cs typeface="Arial" charset="0"/>
              </a:rPr>
              <a:t>x</a:t>
            </a:r>
            <a:r>
              <a:rPr lang="en-US" sz="1800" dirty="0">
                <a:latin typeface="Consolas" pitchFamily="49" charset="0"/>
                <a:cs typeface="Arial" charset="0"/>
              </a:rPr>
              <a:t> ) {</a:t>
            </a:r>
          </a:p>
          <a:p>
            <a:pPr>
              <a:buFontTx/>
              <a:buNone/>
            </a:pPr>
            <a:r>
              <a:rPr lang="en-US" sz="1800" dirty="0">
                <a:latin typeface="Consolas" pitchFamily="49" charset="0"/>
                <a:cs typeface="Arial" charset="0"/>
              </a:rPr>
              <a:t>		    return </a:t>
            </a:r>
            <a:r>
              <a:rPr lang="en-US" sz="1800" dirty="0">
                <a:solidFill>
                  <a:schemeClr val="hlink"/>
                </a:solidFill>
                <a:latin typeface="Consolas" pitchFamily="49" charset="0"/>
                <a:cs typeface="Arial" charset="0"/>
              </a:rPr>
              <a:t>x</a:t>
            </a:r>
            <a:r>
              <a:rPr lang="en-US" sz="1800" dirty="0">
                <a:latin typeface="Consolas" pitchFamily="49" charset="0"/>
                <a:cs typeface="Arial" charset="0"/>
              </a:rPr>
              <a:t>*</a:t>
            </a:r>
            <a:r>
              <a:rPr lang="en-US" sz="1800" dirty="0">
                <a:solidFill>
                  <a:schemeClr val="hlink"/>
                </a:solidFill>
                <a:latin typeface="Consolas" pitchFamily="49" charset="0"/>
                <a:cs typeface="Arial" charset="0"/>
              </a:rPr>
              <a:t>x</a:t>
            </a:r>
            <a:r>
              <a:rPr lang="en-US" sz="1800" dirty="0">
                <a:latin typeface="Consolas" pitchFamily="49" charset="0"/>
                <a:cs typeface="Arial" charset="0"/>
              </a:rPr>
              <a:t>;</a:t>
            </a:r>
          </a:p>
          <a:p>
            <a:pPr>
              <a:buFontTx/>
              <a:buNone/>
            </a:pPr>
            <a:r>
              <a:rPr lang="en-US" sz="1800" dirty="0">
                <a:latin typeface="Consolas" pitchFamily="49" charset="0"/>
                <a:cs typeface="Arial" charset="0"/>
              </a:rPr>
              <a:t>		} </a:t>
            </a:r>
          </a:p>
          <a:p>
            <a:pPr>
              <a:buFont typeface="Arial" charset="0"/>
              <a:buNone/>
            </a:pPr>
            <a:r>
              <a:rPr lang="en-US" dirty="0">
                <a:latin typeface="Arial" charset="0"/>
                <a:cs typeface="Arial" charset="0"/>
              </a:rPr>
              <a:t>	This creates a function which returns something of the same type as the argument</a:t>
            </a:r>
            <a:endParaRPr lang="en-US" sz="1800" b="1" dirty="0">
              <a:latin typeface="Courier New" pitchFamily="49" charset="0"/>
              <a:cs typeface="Arial" charset="0"/>
            </a:endParaRPr>
          </a:p>
        </p:txBody>
      </p:sp>
    </p:spTree>
    <p:extLst>
      <p:ext uri="{BB962C8B-B14F-4D97-AF65-F5344CB8AC3E}">
        <p14:creationId xmlns:p14="http://schemas.microsoft.com/office/powerpoint/2010/main" val="3486636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620688"/>
            <a:ext cx="8229600" cy="796950"/>
          </a:xfrm>
        </p:spPr>
        <p:txBody>
          <a:bodyPr/>
          <a:lstStyle/>
          <a:p>
            <a:r>
              <a:rPr lang="en-US" dirty="0">
                <a:latin typeface="Times" pitchFamily="2" charset="0"/>
                <a:cs typeface="Arial" charset="0"/>
              </a:rPr>
              <a:t>What about a language’s type system?</a:t>
            </a:r>
          </a:p>
        </p:txBody>
      </p:sp>
      <p:sp>
        <p:nvSpPr>
          <p:cNvPr id="6147" name="Rectangle 3"/>
          <p:cNvSpPr>
            <a:spLocks noGrp="1" noChangeArrowheads="1"/>
          </p:cNvSpPr>
          <p:nvPr>
            <p:ph type="body" idx="1"/>
          </p:nvPr>
        </p:nvSpPr>
        <p:spPr>
          <a:xfrm>
            <a:off x="215516" y="1556792"/>
            <a:ext cx="8712968" cy="5026570"/>
          </a:xfrm>
        </p:spPr>
        <p:txBody>
          <a:bodyPr>
            <a:normAutofit lnSpcReduction="10000"/>
          </a:bodyPr>
          <a:lstStyle/>
          <a:p>
            <a:pPr marL="72000">
              <a:spcAft>
                <a:spcPts val="200"/>
              </a:spcAft>
              <a:buFont typeface="Wingdings" pitchFamily="2" charset="2"/>
              <a:buChar char="q"/>
            </a:pPr>
            <a:r>
              <a:rPr lang="en-US" sz="1900" dirty="0">
                <a:latin typeface="Times" pitchFamily="2" charset="0"/>
                <a:cs typeface="Arial" charset="0"/>
              </a:rPr>
              <a:t>Type systems are a feature of most modern programming languages that enable code understanding and error detection during compilation</a:t>
            </a:r>
          </a:p>
          <a:p>
            <a:pPr marL="72000">
              <a:spcAft>
                <a:spcPts val="200"/>
              </a:spcAft>
              <a:buFont typeface="Wingdings" pitchFamily="2" charset="2"/>
              <a:buChar char="q"/>
            </a:pPr>
            <a:r>
              <a:rPr lang="en-US" dirty="0">
                <a:solidFill>
                  <a:srgbClr val="FF0000"/>
                </a:solidFill>
                <a:latin typeface="Times" pitchFamily="2" charset="0"/>
                <a:cs typeface="Arial" charset="0"/>
              </a:rPr>
              <a:t>What is a type?</a:t>
            </a:r>
          </a:p>
          <a:p>
            <a:pPr marL="872100" lvl="2">
              <a:spcAft>
                <a:spcPts val="200"/>
              </a:spcAft>
              <a:buFont typeface="Wingdings" pitchFamily="2" charset="2"/>
              <a:buChar char="q"/>
            </a:pPr>
            <a:r>
              <a:rPr lang="en-US" sz="1700" dirty="0">
                <a:latin typeface="Times" pitchFamily="2" charset="0"/>
                <a:cs typeface="Arial" charset="0"/>
              </a:rPr>
              <a:t> A tag or label, and a set of associated typing rules, that tell the compiler how a piece of data (with a particular type) can be manipulated at run time</a:t>
            </a:r>
          </a:p>
          <a:p>
            <a:pPr marL="72000">
              <a:spcAft>
                <a:spcPts val="200"/>
              </a:spcAft>
              <a:buFont typeface="Wingdings" pitchFamily="2" charset="2"/>
              <a:buChar char="q"/>
            </a:pPr>
            <a:r>
              <a:rPr lang="en-US" dirty="0">
                <a:solidFill>
                  <a:srgbClr val="FF0000"/>
                </a:solidFill>
                <a:latin typeface="Times" pitchFamily="2" charset="0"/>
                <a:cs typeface="Arial" charset="0"/>
              </a:rPr>
              <a:t>Static vs. Dynamic Typing</a:t>
            </a:r>
          </a:p>
          <a:p>
            <a:pPr marL="872100" lvl="2">
              <a:spcAft>
                <a:spcPts val="200"/>
              </a:spcAft>
              <a:buFont typeface="Wingdings" pitchFamily="2" charset="2"/>
              <a:buChar char="q"/>
            </a:pPr>
            <a:r>
              <a:rPr lang="en-US" dirty="0">
                <a:latin typeface="Times" pitchFamily="2" charset="0"/>
                <a:cs typeface="Arial" charset="0"/>
              </a:rPr>
              <a:t> Static: types are supplied by the programmer as part of the code. Typically, types are fixed and defined as part of the programming language. Languages such as C++ support static typing</a:t>
            </a:r>
            <a:endParaRPr lang="en-US" sz="2000" dirty="0">
              <a:latin typeface="Times" pitchFamily="2" charset="0"/>
              <a:cs typeface="Arial" charset="0"/>
            </a:endParaRPr>
          </a:p>
          <a:p>
            <a:pPr marL="872100" lvl="2">
              <a:spcAft>
                <a:spcPts val="200"/>
              </a:spcAft>
              <a:buFont typeface="Wingdings" pitchFamily="2" charset="2"/>
              <a:buChar char="q"/>
            </a:pPr>
            <a:r>
              <a:rPr lang="en-US" dirty="0">
                <a:latin typeface="Times" pitchFamily="2" charset="0"/>
                <a:cs typeface="Arial" charset="0"/>
              </a:rPr>
              <a:t> Dynamic: types are inferred by an interpreter of the language, at run time, based on the operations performed on a piece of data. Examples of languages that support dynamic typing includes Python</a:t>
            </a:r>
          </a:p>
          <a:p>
            <a:pPr marL="72000">
              <a:spcAft>
                <a:spcPts val="200"/>
              </a:spcAft>
              <a:buFont typeface="Wingdings" pitchFamily="2" charset="2"/>
              <a:buChar char="q"/>
            </a:pPr>
            <a:r>
              <a:rPr lang="en-US" dirty="0">
                <a:solidFill>
                  <a:srgbClr val="FF0000"/>
                </a:solidFill>
                <a:latin typeface="Times" pitchFamily="2" charset="0"/>
                <a:cs typeface="Arial" charset="0"/>
              </a:rPr>
              <a:t>Strong vs. Weak type systems</a:t>
            </a:r>
          </a:p>
          <a:p>
            <a:pPr marL="872100" lvl="2">
              <a:spcAft>
                <a:spcPts val="200"/>
              </a:spcAft>
              <a:buFont typeface="Wingdings" pitchFamily="2" charset="2"/>
              <a:buChar char="q"/>
            </a:pPr>
            <a:r>
              <a:rPr lang="en-US" dirty="0">
                <a:latin typeface="Times" pitchFamily="2" charset="0"/>
                <a:cs typeface="Arial" charset="0"/>
              </a:rPr>
              <a:t>It is difficult to classify languages as completely strongly-typed vis weakly-typed. Languages fall into a range when viewed from the strength of their type systems.</a:t>
            </a:r>
          </a:p>
          <a:p>
            <a:pPr marL="872100" lvl="2">
              <a:spcAft>
                <a:spcPts val="200"/>
              </a:spcAft>
              <a:buFont typeface="Wingdings" pitchFamily="2" charset="2"/>
              <a:buChar char="q"/>
            </a:pPr>
            <a:r>
              <a:rPr lang="en-US" dirty="0">
                <a:highlight>
                  <a:srgbClr val="FFFF00"/>
                </a:highlight>
                <a:latin typeface="Times" pitchFamily="2" charset="0"/>
                <a:cs typeface="Arial" charset="0"/>
              </a:rPr>
              <a:t>Strongly typed languages are ones which have well-defined types and type conversions with resulting unsafe operations are discouraged</a:t>
            </a:r>
            <a:r>
              <a:rPr lang="en-US" dirty="0">
                <a:latin typeface="Times" pitchFamily="2" charset="0"/>
                <a:cs typeface="Arial" charset="0"/>
              </a:rPr>
              <a:t>. Java is an example of a strongly-typed language</a:t>
            </a:r>
          </a:p>
          <a:p>
            <a:pPr marL="0" indent="0">
              <a:spcAft>
                <a:spcPts val="200"/>
              </a:spcAft>
              <a:buNone/>
            </a:pPr>
            <a:endParaRPr lang="en-US" sz="2600" dirty="0">
              <a:latin typeface="Arial" charset="0"/>
              <a:cs typeface="Arial" charset="0"/>
            </a:endParaRPr>
          </a:p>
        </p:txBody>
      </p:sp>
    </p:spTree>
    <p:extLst>
      <p:ext uri="{BB962C8B-B14F-4D97-AF65-F5344CB8AC3E}">
        <p14:creationId xmlns:p14="http://schemas.microsoft.com/office/powerpoint/2010/main" val="299463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a:latin typeface="Arial" charset="0"/>
                <a:cs typeface="Arial" charset="0"/>
              </a:rPr>
              <a:t>Function Templates</a:t>
            </a:r>
          </a:p>
        </p:txBody>
      </p:sp>
      <p:sp>
        <p:nvSpPr>
          <p:cNvPr id="64515" name="Rectangle 3"/>
          <p:cNvSpPr>
            <a:spLocks noGrp="1" noChangeArrowheads="1"/>
          </p:cNvSpPr>
          <p:nvPr>
            <p:ph type="body" idx="1"/>
          </p:nvPr>
        </p:nvSpPr>
        <p:spPr/>
        <p:txBody>
          <a:bodyPr/>
          <a:lstStyle/>
          <a:p>
            <a:pPr>
              <a:buFont typeface="Arial" charset="0"/>
              <a:buNone/>
            </a:pPr>
            <a:r>
              <a:rPr lang="en-US">
                <a:latin typeface="Arial" charset="0"/>
                <a:cs typeface="Arial" charset="0"/>
              </a:rPr>
              <a:t>	To tell the compiler what that type is, we must suffix the function:</a:t>
            </a:r>
          </a:p>
          <a:p>
            <a:pPr>
              <a:buFontTx/>
              <a:buNone/>
            </a:pPr>
            <a:endParaRPr lang="en-US" sz="1800" b="1">
              <a:solidFill>
                <a:srgbClr val="D20000"/>
              </a:solidFill>
              <a:latin typeface="Courier New" pitchFamily="49" charset="0"/>
              <a:cs typeface="Arial" charset="0"/>
            </a:endParaRPr>
          </a:p>
          <a:p>
            <a:pPr>
              <a:buFontTx/>
              <a:buNone/>
            </a:pPr>
            <a:r>
              <a:rPr lang="en-US" sz="1800">
                <a:solidFill>
                  <a:srgbClr val="D20000"/>
                </a:solidFill>
                <a:latin typeface="Consolas" pitchFamily="49" charset="0"/>
                <a:cs typeface="Arial" charset="0"/>
              </a:rPr>
              <a:t>		int</a:t>
            </a:r>
            <a:r>
              <a:rPr lang="en-US" sz="1800">
                <a:latin typeface="Consolas" pitchFamily="49" charset="0"/>
                <a:cs typeface="Arial" charset="0"/>
              </a:rPr>
              <a:t> </a:t>
            </a:r>
            <a:r>
              <a:rPr lang="en-US" sz="1800">
                <a:solidFill>
                  <a:srgbClr val="0099CC"/>
                </a:solidFill>
                <a:latin typeface="Consolas" pitchFamily="49" charset="0"/>
                <a:cs typeface="Arial" charset="0"/>
              </a:rPr>
              <a:t>n </a:t>
            </a:r>
            <a:r>
              <a:rPr lang="en-US" sz="1800">
                <a:latin typeface="Consolas" pitchFamily="49" charset="0"/>
                <a:cs typeface="Arial" charset="0"/>
              </a:rPr>
              <a:t>= sqr&lt;</a:t>
            </a:r>
            <a:r>
              <a:rPr lang="en-US" sz="1800">
                <a:solidFill>
                  <a:srgbClr val="D20000"/>
                </a:solidFill>
                <a:latin typeface="Consolas" pitchFamily="49" charset="0"/>
                <a:cs typeface="Arial" charset="0"/>
              </a:rPr>
              <a:t>int</a:t>
            </a:r>
            <a:r>
              <a:rPr lang="en-US" sz="1800">
                <a:latin typeface="Consolas" pitchFamily="49" charset="0"/>
                <a:cs typeface="Arial" charset="0"/>
              </a:rPr>
              <a:t>&gt;( </a:t>
            </a:r>
            <a:r>
              <a:rPr lang="en-US" sz="1800">
                <a:solidFill>
                  <a:srgbClr val="0099CC"/>
                </a:solidFill>
                <a:latin typeface="Consolas" pitchFamily="49" charset="0"/>
                <a:cs typeface="Arial" charset="0"/>
              </a:rPr>
              <a:t>3</a:t>
            </a:r>
            <a:r>
              <a:rPr lang="en-US" sz="1800">
                <a:latin typeface="Consolas" pitchFamily="49" charset="0"/>
                <a:cs typeface="Arial" charset="0"/>
              </a:rPr>
              <a:t> );</a:t>
            </a:r>
          </a:p>
          <a:p>
            <a:pPr>
              <a:buFontTx/>
              <a:buNone/>
            </a:pPr>
            <a:r>
              <a:rPr lang="en-US" sz="1800">
                <a:solidFill>
                  <a:srgbClr val="D20000"/>
                </a:solidFill>
                <a:latin typeface="Consolas" pitchFamily="49" charset="0"/>
                <a:cs typeface="Arial" charset="0"/>
              </a:rPr>
              <a:t>		double</a:t>
            </a:r>
            <a:r>
              <a:rPr lang="en-US" sz="1800">
                <a:latin typeface="Consolas" pitchFamily="49" charset="0"/>
                <a:cs typeface="Arial" charset="0"/>
              </a:rPr>
              <a:t> </a:t>
            </a:r>
            <a:r>
              <a:rPr lang="en-US" sz="1800">
                <a:solidFill>
                  <a:srgbClr val="0099CC"/>
                </a:solidFill>
                <a:latin typeface="Consolas" pitchFamily="49" charset="0"/>
                <a:cs typeface="Arial" charset="0"/>
              </a:rPr>
              <a:t>x</a:t>
            </a:r>
            <a:r>
              <a:rPr lang="en-US" sz="1800">
                <a:latin typeface="Consolas" pitchFamily="49" charset="0"/>
                <a:cs typeface="Arial" charset="0"/>
              </a:rPr>
              <a:t> = sqr&lt;</a:t>
            </a:r>
            <a:r>
              <a:rPr lang="en-US" sz="1800">
                <a:solidFill>
                  <a:srgbClr val="D20000"/>
                </a:solidFill>
                <a:latin typeface="Consolas" pitchFamily="49" charset="0"/>
                <a:cs typeface="Arial" charset="0"/>
              </a:rPr>
              <a:t>double</a:t>
            </a:r>
            <a:r>
              <a:rPr lang="en-US" sz="1800">
                <a:latin typeface="Consolas" pitchFamily="49" charset="0"/>
                <a:cs typeface="Arial" charset="0"/>
              </a:rPr>
              <a:t>&gt;( </a:t>
            </a:r>
            <a:r>
              <a:rPr lang="en-US" sz="1800">
                <a:solidFill>
                  <a:srgbClr val="0099CC"/>
                </a:solidFill>
                <a:latin typeface="Consolas" pitchFamily="49" charset="0"/>
                <a:cs typeface="Arial" charset="0"/>
              </a:rPr>
              <a:t>3.141592653589793</a:t>
            </a:r>
            <a:r>
              <a:rPr lang="en-US" sz="1800">
                <a:latin typeface="Consolas" pitchFamily="49" charset="0"/>
                <a:cs typeface="Arial" charset="0"/>
              </a:rPr>
              <a:t> );</a:t>
            </a:r>
          </a:p>
          <a:p>
            <a:pPr>
              <a:buFontTx/>
              <a:buNone/>
            </a:pPr>
            <a:endParaRPr lang="en-US" sz="1800" b="1">
              <a:latin typeface="Courier New" pitchFamily="49" charset="0"/>
              <a:cs typeface="Arial" charset="0"/>
            </a:endParaRPr>
          </a:p>
          <a:p>
            <a:pPr>
              <a:buFont typeface="Arial" charset="0"/>
              <a:buNone/>
            </a:pPr>
            <a:r>
              <a:rPr lang="en-US">
                <a:latin typeface="Arial" charset="0"/>
                <a:cs typeface="Arial" charset="0"/>
              </a:rPr>
              <a:t>	Usually, the compiler can determine the appropriate template without it being explicitly stated</a:t>
            </a:r>
          </a:p>
          <a:p>
            <a:pPr>
              <a:buFontTx/>
              <a:buNone/>
            </a:pPr>
            <a:endParaRPr lang="en-US" sz="1800" b="1">
              <a:latin typeface="Courier New" pitchFamily="49" charset="0"/>
              <a:cs typeface="Arial" charset="0"/>
            </a:endParaRPr>
          </a:p>
        </p:txBody>
      </p:sp>
    </p:spTree>
    <p:extLst>
      <p:ext uri="{BB962C8B-B14F-4D97-AF65-F5344CB8AC3E}">
        <p14:creationId xmlns:p14="http://schemas.microsoft.com/office/powerpoint/2010/main" val="6758437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dirty="0">
                <a:latin typeface="Arial" charset="0"/>
                <a:cs typeface="Arial" charset="0"/>
              </a:rPr>
              <a:t>Function Templates</a:t>
            </a:r>
          </a:p>
        </p:txBody>
      </p:sp>
      <p:sp>
        <p:nvSpPr>
          <p:cNvPr id="66563" name="Rectangle 3"/>
          <p:cNvSpPr>
            <a:spLocks noGrp="1" noChangeArrowheads="1"/>
          </p:cNvSpPr>
          <p:nvPr>
            <p:ph type="body" idx="1"/>
          </p:nvPr>
        </p:nvSpPr>
        <p:spPr/>
        <p:txBody>
          <a:bodyPr>
            <a:normAutofit/>
          </a:bodyPr>
          <a:lstStyle/>
          <a:p>
            <a:pPr>
              <a:buFont typeface="Arial" charset="0"/>
              <a:buNone/>
              <a:defRPr/>
            </a:pPr>
            <a:r>
              <a:rPr lang="en-US" dirty="0">
                <a:latin typeface="Arial" charset="0"/>
                <a:cs typeface="Arial" charset="0"/>
              </a:rPr>
              <a:t>	Example:</a:t>
            </a:r>
          </a:p>
          <a:p>
            <a:pPr lvl="1">
              <a:buFontTx/>
              <a:buNone/>
              <a:defRPr/>
            </a:pPr>
            <a:endParaRPr lang="en-US" sz="1400" dirty="0">
              <a:latin typeface="Consolas" pitchFamily="49" charset="0"/>
              <a:cs typeface="Arial" charset="0"/>
            </a:endParaRPr>
          </a:p>
          <a:p>
            <a:pPr lvl="1">
              <a:buFontTx/>
              <a:buNone/>
              <a:defRPr/>
            </a:pPr>
            <a:r>
              <a:rPr lang="en-US" sz="1400" dirty="0">
                <a:latin typeface="Consolas" pitchFamily="49" charset="0"/>
                <a:cs typeface="Arial" charset="0"/>
              </a:rPr>
              <a:t>	#include&lt;</a:t>
            </a:r>
            <a:r>
              <a:rPr lang="en-US" sz="1400" dirty="0" err="1">
                <a:latin typeface="Consolas" pitchFamily="49" charset="0"/>
                <a:cs typeface="Arial" charset="0"/>
              </a:rPr>
              <a:t>iostream</a:t>
            </a:r>
            <a:r>
              <a:rPr lang="en-US" sz="1400" dirty="0">
                <a:latin typeface="Consolas" pitchFamily="49" charset="0"/>
                <a:cs typeface="Arial" charset="0"/>
              </a:rPr>
              <a:t>&gt;</a:t>
            </a:r>
          </a:p>
          <a:p>
            <a:pPr lvl="1">
              <a:buFontTx/>
              <a:buNone/>
              <a:defRPr/>
            </a:pPr>
            <a:r>
              <a:rPr lang="en-US" sz="1400" dirty="0">
                <a:latin typeface="Consolas" pitchFamily="49" charset="0"/>
                <a:cs typeface="Arial" charset="0"/>
              </a:rPr>
              <a:t>	using namespace std;</a:t>
            </a:r>
          </a:p>
          <a:p>
            <a:pPr lvl="1">
              <a:buFontTx/>
              <a:buNone/>
              <a:defRPr/>
            </a:pPr>
            <a:endParaRPr lang="en-US" sz="1400" dirty="0">
              <a:latin typeface="Consolas" pitchFamily="49" charset="0"/>
              <a:cs typeface="Arial" charset="0"/>
            </a:endParaRPr>
          </a:p>
          <a:p>
            <a:pPr lvl="1">
              <a:buFontTx/>
              <a:buNone/>
              <a:defRPr/>
            </a:pPr>
            <a:r>
              <a:rPr lang="en-US" sz="1400" dirty="0">
                <a:latin typeface="Consolas" pitchFamily="49" charset="0"/>
                <a:cs typeface="Arial" charset="0"/>
              </a:rPr>
              <a:t>	template &lt;</a:t>
            </a:r>
            <a:r>
              <a:rPr lang="en-US" sz="1400" dirty="0" err="1">
                <a:latin typeface="Consolas" pitchFamily="49" charset="0"/>
                <a:cs typeface="Arial" charset="0"/>
              </a:rPr>
              <a:t>typename</a:t>
            </a:r>
            <a:r>
              <a:rPr lang="en-US" sz="1400" dirty="0">
                <a:latin typeface="Consolas" pitchFamily="49" charset="0"/>
                <a:cs typeface="Arial" charset="0"/>
              </a:rPr>
              <a:t> Type&gt;</a:t>
            </a:r>
          </a:p>
          <a:p>
            <a:pPr lvl="1">
              <a:buFontTx/>
              <a:buNone/>
              <a:defRPr/>
            </a:pPr>
            <a:r>
              <a:rPr lang="en-US" sz="1400" dirty="0">
                <a:latin typeface="Consolas" pitchFamily="49" charset="0"/>
                <a:cs typeface="Arial" charset="0"/>
              </a:rPr>
              <a:t>	Type </a:t>
            </a:r>
            <a:r>
              <a:rPr lang="en-US" sz="1400" dirty="0" err="1">
                <a:latin typeface="Consolas" pitchFamily="49" charset="0"/>
                <a:cs typeface="Arial" charset="0"/>
              </a:rPr>
              <a:t>sqr</a:t>
            </a:r>
            <a:r>
              <a:rPr lang="en-US" sz="1400" dirty="0">
                <a:latin typeface="Consolas" pitchFamily="49" charset="0"/>
                <a:cs typeface="Arial" charset="0"/>
              </a:rPr>
              <a:t>( Type x ) {</a:t>
            </a:r>
          </a:p>
          <a:p>
            <a:pPr lvl="1">
              <a:buFontTx/>
              <a:buNone/>
              <a:defRPr/>
            </a:pPr>
            <a:r>
              <a:rPr lang="en-US" sz="1400" dirty="0">
                <a:latin typeface="Consolas" pitchFamily="49" charset="0"/>
                <a:cs typeface="Arial" charset="0"/>
              </a:rPr>
              <a:t>	    return x*x;</a:t>
            </a:r>
          </a:p>
          <a:p>
            <a:pPr lvl="1">
              <a:buFontTx/>
              <a:buNone/>
              <a:defRPr/>
            </a:pPr>
            <a:r>
              <a:rPr lang="en-US" sz="1400" dirty="0">
                <a:latin typeface="Consolas" pitchFamily="49" charset="0"/>
                <a:cs typeface="Arial" charset="0"/>
              </a:rPr>
              <a:t>	}</a:t>
            </a:r>
          </a:p>
          <a:p>
            <a:pPr lvl="1">
              <a:defRPr/>
            </a:pPr>
            <a:endParaRPr lang="en-US" sz="1400" dirty="0">
              <a:latin typeface="Consolas" pitchFamily="49" charset="0"/>
              <a:cs typeface="Arial" charset="0"/>
            </a:endParaRPr>
          </a:p>
          <a:p>
            <a:pPr lvl="1">
              <a:buFontTx/>
              <a:buNone/>
              <a:defRPr/>
            </a:pPr>
            <a:r>
              <a:rPr lang="en-US" sz="1400" dirty="0">
                <a:latin typeface="Consolas" pitchFamily="49" charset="0"/>
                <a:cs typeface="Arial" charset="0"/>
              </a:rPr>
              <a:t>	</a:t>
            </a:r>
            <a:r>
              <a:rPr lang="en-US" sz="1400" dirty="0" err="1">
                <a:latin typeface="Consolas" pitchFamily="49" charset="0"/>
                <a:cs typeface="Arial" charset="0"/>
              </a:rPr>
              <a:t>int</a:t>
            </a:r>
            <a:r>
              <a:rPr lang="en-US" sz="1400" dirty="0">
                <a:latin typeface="Consolas" pitchFamily="49" charset="0"/>
                <a:cs typeface="Arial" charset="0"/>
              </a:rPr>
              <a:t> main() {</a:t>
            </a:r>
          </a:p>
          <a:p>
            <a:pPr lvl="1">
              <a:buFontTx/>
              <a:buNone/>
              <a:defRPr/>
            </a:pPr>
            <a:r>
              <a:rPr lang="en-US" sz="1400" dirty="0">
                <a:latin typeface="Consolas" pitchFamily="49" charset="0"/>
                <a:cs typeface="Arial" charset="0"/>
              </a:rPr>
              <a:t>	    </a:t>
            </a:r>
            <a:r>
              <a:rPr lang="en-US" sz="1400" dirty="0" err="1">
                <a:latin typeface="Consolas" pitchFamily="49" charset="0"/>
                <a:cs typeface="Arial" charset="0"/>
              </a:rPr>
              <a:t>cout</a:t>
            </a:r>
            <a:r>
              <a:rPr lang="en-US" sz="1400" dirty="0">
                <a:latin typeface="Consolas" pitchFamily="49" charset="0"/>
                <a:cs typeface="Arial" charset="0"/>
              </a:rPr>
              <a:t> &lt;&lt; "3 squared is " &lt;&lt; </a:t>
            </a:r>
            <a:r>
              <a:rPr lang="en-US" sz="1400" dirty="0" err="1">
                <a:latin typeface="Consolas" pitchFamily="49" charset="0"/>
                <a:cs typeface="Arial" charset="0"/>
              </a:rPr>
              <a:t>sqr</a:t>
            </a:r>
            <a:r>
              <a:rPr lang="en-US" sz="1400" dirty="0">
                <a:latin typeface="Consolas" pitchFamily="49" charset="0"/>
                <a:cs typeface="Arial" charset="0"/>
              </a:rPr>
              <a:t>&lt;</a:t>
            </a:r>
            <a:r>
              <a:rPr lang="en-US" sz="1400" dirty="0" err="1">
                <a:solidFill>
                  <a:srgbClr val="D20000"/>
                </a:solidFill>
                <a:latin typeface="Consolas" pitchFamily="49" charset="0"/>
                <a:cs typeface="Arial" charset="0"/>
              </a:rPr>
              <a:t>int</a:t>
            </a:r>
            <a:r>
              <a:rPr lang="en-US" sz="1400" dirty="0">
                <a:latin typeface="Consolas" pitchFamily="49" charset="0"/>
                <a:cs typeface="Arial" charset="0"/>
              </a:rPr>
              <a:t>&gt;( </a:t>
            </a:r>
            <a:r>
              <a:rPr lang="en-US" sz="1400" dirty="0">
                <a:solidFill>
                  <a:srgbClr val="0099CC"/>
                </a:solidFill>
                <a:latin typeface="Consolas" pitchFamily="49" charset="0"/>
                <a:cs typeface="Arial" charset="0"/>
              </a:rPr>
              <a:t>3</a:t>
            </a:r>
            <a:r>
              <a:rPr lang="en-US" sz="1400" dirty="0">
                <a:latin typeface="Consolas" pitchFamily="49" charset="0"/>
                <a:cs typeface="Arial" charset="0"/>
              </a:rPr>
              <a:t> ) &lt;&lt; </a:t>
            </a:r>
            <a:r>
              <a:rPr lang="en-US" sz="1400" dirty="0" err="1">
                <a:latin typeface="Consolas" pitchFamily="49" charset="0"/>
                <a:cs typeface="Arial" charset="0"/>
              </a:rPr>
              <a:t>endl</a:t>
            </a:r>
            <a:r>
              <a:rPr lang="en-US" sz="1400" dirty="0">
                <a:latin typeface="Consolas" pitchFamily="49" charset="0"/>
                <a:cs typeface="Arial" charset="0"/>
              </a:rPr>
              <a:t>;</a:t>
            </a:r>
          </a:p>
          <a:p>
            <a:pPr lvl="1">
              <a:buFontTx/>
              <a:buNone/>
              <a:defRPr/>
            </a:pPr>
            <a:r>
              <a:rPr lang="en-US" sz="1400" dirty="0">
                <a:latin typeface="Consolas" pitchFamily="49" charset="0"/>
                <a:cs typeface="Arial" charset="0"/>
              </a:rPr>
              <a:t>	    </a:t>
            </a:r>
            <a:r>
              <a:rPr lang="en-US" sz="1400" dirty="0" err="1">
                <a:latin typeface="Consolas" pitchFamily="49" charset="0"/>
                <a:cs typeface="Arial" charset="0"/>
              </a:rPr>
              <a:t>cout</a:t>
            </a:r>
            <a:r>
              <a:rPr lang="en-US" sz="1400" dirty="0">
                <a:latin typeface="Consolas" pitchFamily="49" charset="0"/>
                <a:cs typeface="Arial" charset="0"/>
              </a:rPr>
              <a:t> &lt;&lt; "Pi squared is " &lt;&lt; </a:t>
            </a:r>
            <a:r>
              <a:rPr lang="en-US" sz="1400" dirty="0" err="1">
                <a:latin typeface="Consolas" pitchFamily="49" charset="0"/>
                <a:cs typeface="Arial" charset="0"/>
              </a:rPr>
              <a:t>sqr</a:t>
            </a:r>
            <a:r>
              <a:rPr lang="en-US" sz="1400" dirty="0">
                <a:latin typeface="Consolas" pitchFamily="49" charset="0"/>
                <a:cs typeface="Arial" charset="0"/>
              </a:rPr>
              <a:t>&lt;</a:t>
            </a:r>
            <a:r>
              <a:rPr lang="en-US" sz="1400" dirty="0">
                <a:solidFill>
                  <a:srgbClr val="D20000"/>
                </a:solidFill>
                <a:latin typeface="Consolas" pitchFamily="49" charset="0"/>
                <a:cs typeface="Arial" charset="0"/>
              </a:rPr>
              <a:t>double</a:t>
            </a:r>
            <a:r>
              <a:rPr lang="en-US" sz="1400" dirty="0">
                <a:latin typeface="Consolas" pitchFamily="49" charset="0"/>
                <a:cs typeface="Arial" charset="0"/>
              </a:rPr>
              <a:t>&gt;(</a:t>
            </a:r>
            <a:r>
              <a:rPr lang="en-US" sz="1400" dirty="0">
                <a:solidFill>
                  <a:srgbClr val="0099CC"/>
                </a:solidFill>
                <a:latin typeface="Consolas" pitchFamily="49" charset="0"/>
                <a:cs typeface="Arial" charset="0"/>
              </a:rPr>
              <a:t> 3.141592653589793</a:t>
            </a:r>
            <a:r>
              <a:rPr lang="en-US" sz="1400" dirty="0">
                <a:latin typeface="Consolas" pitchFamily="49" charset="0"/>
                <a:cs typeface="Arial" charset="0"/>
              </a:rPr>
              <a:t> ) &lt;&lt; </a:t>
            </a:r>
            <a:r>
              <a:rPr lang="en-US" sz="1400" dirty="0" err="1">
                <a:latin typeface="Consolas" pitchFamily="49" charset="0"/>
                <a:cs typeface="Arial" charset="0"/>
              </a:rPr>
              <a:t>endl</a:t>
            </a:r>
            <a:r>
              <a:rPr lang="en-US" sz="1400" dirty="0">
                <a:latin typeface="Consolas" pitchFamily="49" charset="0"/>
                <a:cs typeface="Arial" charset="0"/>
              </a:rPr>
              <a:t>;</a:t>
            </a:r>
          </a:p>
          <a:p>
            <a:pPr lvl="1">
              <a:buFontTx/>
              <a:buNone/>
              <a:defRPr/>
            </a:pPr>
            <a:endParaRPr lang="en-US" sz="1400" dirty="0">
              <a:latin typeface="Consolas" pitchFamily="49" charset="0"/>
              <a:cs typeface="Arial" charset="0"/>
            </a:endParaRPr>
          </a:p>
          <a:p>
            <a:pPr lvl="1">
              <a:buFontTx/>
              <a:buNone/>
              <a:defRPr/>
            </a:pPr>
            <a:r>
              <a:rPr lang="en-US" sz="1400" dirty="0">
                <a:latin typeface="Consolas" pitchFamily="49" charset="0"/>
                <a:cs typeface="Arial" charset="0"/>
              </a:rPr>
              <a:t>	    return 0;</a:t>
            </a:r>
          </a:p>
          <a:p>
            <a:pPr lvl="1">
              <a:buFontTx/>
              <a:buNone/>
              <a:defRPr/>
            </a:pPr>
            <a:r>
              <a:rPr lang="en-US" sz="1400" dirty="0">
                <a:latin typeface="Consolas" pitchFamily="49" charset="0"/>
                <a:cs typeface="Arial" charset="0"/>
              </a:rPr>
              <a:t>	}</a:t>
            </a:r>
          </a:p>
        </p:txBody>
      </p:sp>
      <p:sp>
        <p:nvSpPr>
          <p:cNvPr id="65540" name="Rectangle 3"/>
          <p:cNvSpPr>
            <a:spLocks noChangeArrowheads="1"/>
          </p:cNvSpPr>
          <p:nvPr/>
        </p:nvSpPr>
        <p:spPr bwMode="auto">
          <a:xfrm>
            <a:off x="4211638" y="2492375"/>
            <a:ext cx="457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Output:</a:t>
            </a:r>
          </a:p>
          <a:p>
            <a:pPr lvl="1"/>
            <a:r>
              <a:rPr lang="en-US">
                <a:latin typeface="Consolas" pitchFamily="49" charset="0"/>
              </a:rPr>
              <a:t>3 squared is </a:t>
            </a:r>
            <a:r>
              <a:rPr lang="en-US">
                <a:solidFill>
                  <a:srgbClr val="00B0F0"/>
                </a:solidFill>
                <a:latin typeface="Consolas" pitchFamily="49" charset="0"/>
              </a:rPr>
              <a:t>9</a:t>
            </a:r>
          </a:p>
          <a:p>
            <a:pPr lvl="1"/>
            <a:r>
              <a:rPr lang="en-US">
                <a:latin typeface="Consolas" pitchFamily="49" charset="0"/>
              </a:rPr>
              <a:t>Pi squared is </a:t>
            </a:r>
            <a:r>
              <a:rPr lang="en-US">
                <a:solidFill>
                  <a:srgbClr val="00B0F0"/>
                </a:solidFill>
                <a:latin typeface="Consolas" pitchFamily="49" charset="0"/>
              </a:rPr>
              <a:t>9.8696</a:t>
            </a:r>
          </a:p>
        </p:txBody>
      </p:sp>
    </p:spTree>
    <p:extLst>
      <p:ext uri="{BB962C8B-B14F-4D97-AF65-F5344CB8AC3E}">
        <p14:creationId xmlns:p14="http://schemas.microsoft.com/office/powerpoint/2010/main" val="19891669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dirty="0">
                <a:latin typeface="Arial" charset="0"/>
                <a:cs typeface="Arial" charset="0"/>
              </a:rPr>
              <a:t>Function Templates</a:t>
            </a:r>
          </a:p>
        </p:txBody>
      </p:sp>
      <p:sp>
        <p:nvSpPr>
          <p:cNvPr id="66563" name="Rectangle 3"/>
          <p:cNvSpPr>
            <a:spLocks noGrp="1" noChangeArrowheads="1"/>
          </p:cNvSpPr>
          <p:nvPr>
            <p:ph type="body" idx="1"/>
          </p:nvPr>
        </p:nvSpPr>
        <p:spPr/>
        <p:txBody>
          <a:bodyPr/>
          <a:lstStyle/>
          <a:p>
            <a:pPr>
              <a:buFont typeface="Arial" charset="0"/>
              <a:buNone/>
            </a:pPr>
            <a:r>
              <a:rPr lang="en-US">
                <a:latin typeface="Arial" charset="0"/>
                <a:cs typeface="Arial" charset="0"/>
              </a:rPr>
              <a:t>	Thus, calling </a:t>
            </a:r>
            <a:r>
              <a:rPr lang="en-US">
                <a:latin typeface="Consolas" pitchFamily="49" charset="0"/>
                <a:cs typeface="Consolas" pitchFamily="49" charset="0"/>
              </a:rPr>
              <a:t>sqr&lt;</a:t>
            </a:r>
            <a:r>
              <a:rPr lang="en-US">
                <a:solidFill>
                  <a:srgbClr val="D20000"/>
                </a:solidFill>
                <a:latin typeface="Consolas" pitchFamily="49" charset="0"/>
                <a:cs typeface="Consolas" pitchFamily="49" charset="0"/>
              </a:rPr>
              <a:t>int</a:t>
            </a:r>
            <a:r>
              <a:rPr lang="en-US">
                <a:latin typeface="Consolas" pitchFamily="49" charset="0"/>
                <a:cs typeface="Consolas" pitchFamily="49" charset="0"/>
              </a:rPr>
              <a:t>&gt;( </a:t>
            </a:r>
            <a:r>
              <a:rPr lang="en-US">
                <a:solidFill>
                  <a:srgbClr val="0099CC"/>
                </a:solidFill>
                <a:latin typeface="Consolas" pitchFamily="49" charset="0"/>
                <a:cs typeface="Consolas" pitchFamily="49" charset="0"/>
              </a:rPr>
              <a:t>3</a:t>
            </a:r>
            <a:r>
              <a:rPr lang="en-US">
                <a:latin typeface="Consolas" pitchFamily="49" charset="0"/>
                <a:cs typeface="Consolas" pitchFamily="49" charset="0"/>
              </a:rPr>
              <a:t> )</a:t>
            </a:r>
            <a:r>
              <a:rPr lang="en-US">
                <a:latin typeface="Arial" charset="0"/>
                <a:cs typeface="Arial" charset="0"/>
              </a:rPr>
              <a:t> is equivalent to calling a function defined as:</a:t>
            </a:r>
          </a:p>
          <a:p>
            <a:pPr>
              <a:buFontTx/>
              <a:buNone/>
            </a:pPr>
            <a:endParaRPr lang="en-US" sz="1800" b="1">
              <a:solidFill>
                <a:srgbClr val="D20000"/>
              </a:solidFill>
              <a:latin typeface="Courier New" pitchFamily="49" charset="0"/>
              <a:cs typeface="Arial" charset="0"/>
            </a:endParaRPr>
          </a:p>
          <a:p>
            <a:pPr lvl="2">
              <a:buFontTx/>
              <a:buNone/>
            </a:pPr>
            <a:r>
              <a:rPr lang="en-US" sz="1800">
                <a:solidFill>
                  <a:srgbClr val="D20000"/>
                </a:solidFill>
                <a:latin typeface="Consolas" pitchFamily="49" charset="0"/>
                <a:cs typeface="Arial" charset="0"/>
              </a:rPr>
              <a:t>int</a:t>
            </a:r>
            <a:r>
              <a:rPr lang="en-US" sz="1800">
                <a:latin typeface="Consolas" pitchFamily="49" charset="0"/>
                <a:cs typeface="Arial" charset="0"/>
              </a:rPr>
              <a:t> sqr( </a:t>
            </a:r>
            <a:r>
              <a:rPr lang="en-US" sz="1800">
                <a:solidFill>
                  <a:srgbClr val="D20000"/>
                </a:solidFill>
                <a:latin typeface="Consolas" pitchFamily="49" charset="0"/>
                <a:cs typeface="Arial" charset="0"/>
              </a:rPr>
              <a:t>int</a:t>
            </a:r>
            <a:r>
              <a:rPr lang="en-US" sz="1800">
                <a:latin typeface="Consolas" pitchFamily="49" charset="0"/>
                <a:cs typeface="Arial" charset="0"/>
              </a:rPr>
              <a:t> </a:t>
            </a:r>
            <a:r>
              <a:rPr lang="en-US" sz="1800">
                <a:solidFill>
                  <a:schemeClr val="hlink"/>
                </a:solidFill>
                <a:latin typeface="Consolas" pitchFamily="49" charset="0"/>
                <a:cs typeface="Arial" charset="0"/>
              </a:rPr>
              <a:t>x</a:t>
            </a:r>
            <a:r>
              <a:rPr lang="en-US" sz="1800">
                <a:latin typeface="Consolas" pitchFamily="49" charset="0"/>
                <a:cs typeface="Arial" charset="0"/>
              </a:rPr>
              <a:t> ) {</a:t>
            </a:r>
          </a:p>
          <a:p>
            <a:pPr lvl="2">
              <a:buFontTx/>
              <a:buNone/>
            </a:pPr>
            <a:r>
              <a:rPr lang="en-US" sz="1800">
                <a:latin typeface="Consolas" pitchFamily="49" charset="0"/>
                <a:cs typeface="Arial" charset="0"/>
              </a:rPr>
              <a:t>    return </a:t>
            </a:r>
            <a:r>
              <a:rPr lang="en-US" sz="1800">
                <a:solidFill>
                  <a:schemeClr val="hlink"/>
                </a:solidFill>
                <a:latin typeface="Consolas" pitchFamily="49" charset="0"/>
                <a:cs typeface="Arial" charset="0"/>
              </a:rPr>
              <a:t>x</a:t>
            </a:r>
            <a:r>
              <a:rPr lang="en-US" sz="1800">
                <a:latin typeface="Consolas" pitchFamily="49" charset="0"/>
                <a:cs typeface="Arial" charset="0"/>
              </a:rPr>
              <a:t>*</a:t>
            </a:r>
            <a:r>
              <a:rPr lang="en-US" sz="1800">
                <a:solidFill>
                  <a:schemeClr val="hlink"/>
                </a:solidFill>
                <a:latin typeface="Consolas" pitchFamily="49" charset="0"/>
                <a:cs typeface="Arial" charset="0"/>
              </a:rPr>
              <a:t>x</a:t>
            </a:r>
            <a:r>
              <a:rPr lang="en-US" sz="1800">
                <a:latin typeface="Consolas" pitchFamily="49" charset="0"/>
                <a:cs typeface="Arial" charset="0"/>
              </a:rPr>
              <a:t>;</a:t>
            </a:r>
          </a:p>
          <a:p>
            <a:pPr lvl="2">
              <a:buFontTx/>
              <a:buNone/>
            </a:pPr>
            <a:r>
              <a:rPr lang="en-US" sz="1800">
                <a:latin typeface="Consolas" pitchFamily="49" charset="0"/>
                <a:cs typeface="Arial" charset="0"/>
              </a:rPr>
              <a:t>}</a:t>
            </a:r>
          </a:p>
          <a:p>
            <a:pPr>
              <a:buFont typeface="Arial" charset="0"/>
              <a:buNone/>
            </a:pPr>
            <a:endParaRPr lang="en-US">
              <a:latin typeface="Arial" charset="0"/>
              <a:cs typeface="Arial" charset="0"/>
            </a:endParaRPr>
          </a:p>
          <a:p>
            <a:pPr>
              <a:buFont typeface="Arial" charset="0"/>
              <a:buNone/>
            </a:pPr>
            <a:r>
              <a:rPr lang="en-US">
                <a:latin typeface="Arial" charset="0"/>
                <a:cs typeface="Arial" charset="0"/>
              </a:rPr>
              <a:t>	The compiler replaces the symbol </a:t>
            </a:r>
            <a:r>
              <a:rPr lang="en-US" b="1">
                <a:solidFill>
                  <a:srgbClr val="D20000"/>
                </a:solidFill>
                <a:latin typeface="Courier New" pitchFamily="49" charset="0"/>
                <a:cs typeface="Arial" charset="0"/>
              </a:rPr>
              <a:t>Type</a:t>
            </a:r>
            <a:r>
              <a:rPr lang="en-US">
                <a:latin typeface="Arial" charset="0"/>
                <a:cs typeface="Arial" charset="0"/>
              </a:rPr>
              <a:t> with </a:t>
            </a:r>
            <a:r>
              <a:rPr lang="en-US" b="1">
                <a:solidFill>
                  <a:srgbClr val="D20000"/>
                </a:solidFill>
                <a:latin typeface="Courier New" pitchFamily="49" charset="0"/>
                <a:cs typeface="Arial" charset="0"/>
              </a:rPr>
              <a:t>int</a:t>
            </a:r>
            <a:endParaRPr lang="en-US">
              <a:latin typeface="Arial" charset="0"/>
              <a:cs typeface="Arial" charset="0"/>
            </a:endParaRPr>
          </a:p>
          <a:p>
            <a:pPr>
              <a:buFontTx/>
              <a:buNone/>
            </a:pPr>
            <a:endParaRPr lang="en-US" sz="1800" b="1">
              <a:latin typeface="Courier New" pitchFamily="49" charset="0"/>
              <a:cs typeface="Arial" charset="0"/>
            </a:endParaRPr>
          </a:p>
        </p:txBody>
      </p:sp>
      <p:sp>
        <p:nvSpPr>
          <p:cNvPr id="66564" name="Rectangle 3"/>
          <p:cNvSpPr>
            <a:spLocks noChangeArrowheads="1"/>
          </p:cNvSpPr>
          <p:nvPr/>
        </p:nvSpPr>
        <p:spPr bwMode="auto">
          <a:xfrm>
            <a:off x="5076825" y="2205038"/>
            <a:ext cx="3455988" cy="12001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a:latin typeface="Consolas" pitchFamily="49" charset="0"/>
              </a:rPr>
              <a:t>template &lt;typename </a:t>
            </a:r>
            <a:r>
              <a:rPr lang="en-US">
                <a:solidFill>
                  <a:srgbClr val="D20000"/>
                </a:solidFill>
                <a:latin typeface="Consolas" pitchFamily="49" charset="0"/>
              </a:rPr>
              <a:t>Type</a:t>
            </a:r>
            <a:r>
              <a:rPr lang="en-US">
                <a:latin typeface="Consolas" pitchFamily="49" charset="0"/>
              </a:rPr>
              <a:t>&gt;</a:t>
            </a:r>
          </a:p>
          <a:p>
            <a:r>
              <a:rPr lang="en-US">
                <a:solidFill>
                  <a:srgbClr val="D20000"/>
                </a:solidFill>
                <a:latin typeface="Consolas" pitchFamily="49" charset="0"/>
              </a:rPr>
              <a:t>Type</a:t>
            </a:r>
            <a:r>
              <a:rPr lang="en-US">
                <a:latin typeface="Consolas" pitchFamily="49" charset="0"/>
              </a:rPr>
              <a:t> sqr( </a:t>
            </a:r>
            <a:r>
              <a:rPr lang="en-US">
                <a:solidFill>
                  <a:srgbClr val="D20000"/>
                </a:solidFill>
                <a:latin typeface="Consolas" pitchFamily="49" charset="0"/>
              </a:rPr>
              <a:t>Type</a:t>
            </a:r>
            <a:r>
              <a:rPr lang="en-US">
                <a:latin typeface="Consolas" pitchFamily="49" charset="0"/>
              </a:rPr>
              <a:t> </a:t>
            </a:r>
            <a:r>
              <a:rPr lang="en-US">
                <a:solidFill>
                  <a:schemeClr val="hlink"/>
                </a:solidFill>
                <a:latin typeface="Consolas" pitchFamily="49" charset="0"/>
              </a:rPr>
              <a:t>x</a:t>
            </a:r>
            <a:r>
              <a:rPr lang="en-US">
                <a:latin typeface="Consolas" pitchFamily="49" charset="0"/>
              </a:rPr>
              <a:t> ) {</a:t>
            </a:r>
          </a:p>
          <a:p>
            <a:r>
              <a:rPr lang="en-US">
                <a:latin typeface="Consolas" pitchFamily="49" charset="0"/>
              </a:rPr>
              <a:t>    return </a:t>
            </a:r>
            <a:r>
              <a:rPr lang="en-US">
                <a:solidFill>
                  <a:schemeClr val="hlink"/>
                </a:solidFill>
                <a:latin typeface="Consolas" pitchFamily="49" charset="0"/>
              </a:rPr>
              <a:t>x</a:t>
            </a:r>
            <a:r>
              <a:rPr lang="en-US">
                <a:latin typeface="Consolas" pitchFamily="49" charset="0"/>
              </a:rPr>
              <a:t>*</a:t>
            </a:r>
            <a:r>
              <a:rPr lang="en-US">
                <a:solidFill>
                  <a:schemeClr val="hlink"/>
                </a:solidFill>
                <a:latin typeface="Consolas" pitchFamily="49" charset="0"/>
              </a:rPr>
              <a:t>x</a:t>
            </a:r>
            <a:r>
              <a:rPr lang="en-US">
                <a:latin typeface="Consolas" pitchFamily="49" charset="0"/>
              </a:rPr>
              <a:t>;</a:t>
            </a:r>
          </a:p>
          <a:p>
            <a:r>
              <a:rPr lang="en-US">
                <a:latin typeface="Consolas" pitchFamily="49" charset="0"/>
              </a:rPr>
              <a:t>} </a:t>
            </a:r>
          </a:p>
        </p:txBody>
      </p:sp>
    </p:spTree>
    <p:extLst>
      <p:ext uri="{BB962C8B-B14F-4D97-AF65-F5344CB8AC3E}">
        <p14:creationId xmlns:p14="http://schemas.microsoft.com/office/powerpoint/2010/main" val="20794058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dirty="0">
                <a:latin typeface="Arial" charset="0"/>
                <a:cs typeface="Arial" charset="0"/>
              </a:rPr>
              <a:t>Class Templates</a:t>
            </a:r>
          </a:p>
        </p:txBody>
      </p:sp>
      <p:sp>
        <p:nvSpPr>
          <p:cNvPr id="67587" name="Rectangle 3"/>
          <p:cNvSpPr>
            <a:spLocks noGrp="1" noChangeArrowheads="1"/>
          </p:cNvSpPr>
          <p:nvPr>
            <p:ph type="body" idx="1"/>
          </p:nvPr>
        </p:nvSpPr>
        <p:spPr/>
        <p:txBody>
          <a:bodyPr/>
          <a:lstStyle/>
          <a:p>
            <a:pPr>
              <a:buFont typeface="Arial" charset="0"/>
              <a:buNone/>
            </a:pPr>
            <a:r>
              <a:rPr lang="en-US">
                <a:latin typeface="Arial" charset="0"/>
                <a:cs typeface="Arial" charset="0"/>
              </a:rPr>
              <a:t>	Our complex number class uses double-precision floating-point numbers</a:t>
            </a:r>
          </a:p>
          <a:p>
            <a:pPr>
              <a:buFont typeface="Arial" charset="0"/>
              <a:buNone/>
            </a:pPr>
            <a:endParaRPr lang="en-US">
              <a:latin typeface="Arial" charset="0"/>
              <a:cs typeface="Arial" charset="0"/>
            </a:endParaRPr>
          </a:p>
          <a:p>
            <a:pPr>
              <a:buFont typeface="Arial" charset="0"/>
              <a:buNone/>
            </a:pPr>
            <a:r>
              <a:rPr lang="en-US">
                <a:latin typeface="Arial" charset="0"/>
                <a:cs typeface="Arial" charset="0"/>
              </a:rPr>
              <a:t>	What if we don’t require the precision and want to save memory with floating-point numbers</a:t>
            </a:r>
          </a:p>
          <a:p>
            <a:pPr lvl="1"/>
            <a:r>
              <a:rPr lang="en-US">
                <a:latin typeface="Arial" charset="0"/>
                <a:cs typeface="Arial" charset="0"/>
              </a:rPr>
              <a:t>Do we write the entire class twice?</a:t>
            </a:r>
          </a:p>
          <a:p>
            <a:pPr lvl="1"/>
            <a:r>
              <a:rPr lang="en-US">
                <a:latin typeface="Arial" charset="0"/>
                <a:cs typeface="Arial" charset="0"/>
              </a:rPr>
              <a:t>How about templates?</a:t>
            </a:r>
          </a:p>
          <a:p>
            <a:pPr>
              <a:buFont typeface="Arial" charset="0"/>
              <a:buNone/>
            </a:pPr>
            <a:endParaRPr lang="en-US" sz="1800" b="1">
              <a:latin typeface="Courier New" pitchFamily="49" charset="0"/>
              <a:cs typeface="Arial" charset="0"/>
            </a:endParaRPr>
          </a:p>
        </p:txBody>
      </p:sp>
    </p:spTree>
    <p:extLst>
      <p:ext uri="{BB962C8B-B14F-4D97-AF65-F5344CB8AC3E}">
        <p14:creationId xmlns:p14="http://schemas.microsoft.com/office/powerpoint/2010/main" val="388051882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dirty="0">
                <a:latin typeface="Arial" charset="0"/>
                <a:cs typeface="Arial" charset="0"/>
              </a:rPr>
              <a:t>Class Templates</a:t>
            </a:r>
          </a:p>
        </p:txBody>
      </p:sp>
      <p:sp>
        <p:nvSpPr>
          <p:cNvPr id="68611" name="Rectangle 3"/>
          <p:cNvSpPr>
            <a:spLocks noGrp="1" noChangeArrowheads="1"/>
          </p:cNvSpPr>
          <p:nvPr>
            <p:ph type="body" idx="1"/>
          </p:nvPr>
        </p:nvSpPr>
        <p:spPr/>
        <p:txBody>
          <a:bodyPr>
            <a:normAutofit fontScale="92500" lnSpcReduction="10000"/>
          </a:bodyPr>
          <a:lstStyle/>
          <a:p>
            <a:pPr>
              <a:buFontTx/>
              <a:buNone/>
              <a:defRPr/>
            </a:pPr>
            <a:r>
              <a:rPr lang="en-US" sz="1400" dirty="0">
                <a:latin typeface="Consolas" pitchFamily="49" charset="0"/>
                <a:cs typeface="Arial" charset="0"/>
              </a:rPr>
              <a:t>#</a:t>
            </a:r>
            <a:r>
              <a:rPr lang="en-US" sz="1400" dirty="0" err="1">
                <a:latin typeface="Consolas" pitchFamily="49" charset="0"/>
                <a:cs typeface="Arial" charset="0"/>
              </a:rPr>
              <a:t>ifndef</a:t>
            </a:r>
            <a:r>
              <a:rPr lang="en-US" sz="1400" dirty="0">
                <a:latin typeface="Consolas" pitchFamily="49" charset="0"/>
                <a:cs typeface="Arial" charset="0"/>
              </a:rPr>
              <a:t> _COMPLEX_H</a:t>
            </a:r>
          </a:p>
          <a:p>
            <a:pPr>
              <a:buFontTx/>
              <a:buNone/>
              <a:defRPr/>
            </a:pPr>
            <a:r>
              <a:rPr lang="en-US" sz="1400" dirty="0">
                <a:latin typeface="Consolas" pitchFamily="49" charset="0"/>
                <a:cs typeface="Arial" charset="0"/>
              </a:rPr>
              <a:t>#define _COMPLEX_H</a:t>
            </a:r>
          </a:p>
          <a:p>
            <a:pPr>
              <a:buFontTx/>
              <a:buNone/>
              <a:defRPr/>
            </a:pPr>
            <a:r>
              <a:rPr lang="en-US" sz="1400" dirty="0">
                <a:latin typeface="Consolas" pitchFamily="49" charset="0"/>
                <a:cs typeface="Arial" charset="0"/>
              </a:rPr>
              <a:t>#include &lt;</a:t>
            </a:r>
            <a:r>
              <a:rPr lang="en-US" sz="1400" dirty="0" err="1">
                <a:latin typeface="Consolas" pitchFamily="49" charset="0"/>
                <a:cs typeface="Arial" charset="0"/>
              </a:rPr>
              <a:t>cmath</a:t>
            </a:r>
            <a:r>
              <a:rPr lang="en-US" sz="1400" dirty="0">
                <a:latin typeface="Consolas" pitchFamily="49" charset="0"/>
                <a:cs typeface="Arial" charset="0"/>
              </a:rPr>
              <a:t>&gt;</a:t>
            </a:r>
          </a:p>
          <a:p>
            <a:pPr>
              <a:buFontTx/>
              <a:buNone/>
              <a:defRPr/>
            </a:pPr>
            <a:r>
              <a:rPr lang="en-US" sz="1400" dirty="0">
                <a:latin typeface="Consolas" pitchFamily="49" charset="0"/>
                <a:cs typeface="Arial" charset="0"/>
              </a:rPr>
              <a:t>template &lt;</a:t>
            </a:r>
            <a:r>
              <a:rPr lang="en-US" sz="1400" dirty="0" err="1">
                <a:latin typeface="Consolas" pitchFamily="49" charset="0"/>
                <a:cs typeface="Arial" charset="0"/>
              </a:rPr>
              <a:t>typename</a:t>
            </a:r>
            <a:r>
              <a:rPr lang="en-US" sz="1400" dirty="0">
                <a:latin typeface="Consolas" pitchFamily="49" charset="0"/>
                <a:cs typeface="Arial" charset="0"/>
              </a:rPr>
              <a:t> </a:t>
            </a:r>
            <a:r>
              <a:rPr lang="en-US" sz="1400" dirty="0">
                <a:solidFill>
                  <a:srgbClr val="D20000"/>
                </a:solidFill>
                <a:latin typeface="Consolas" pitchFamily="49" charset="0"/>
                <a:cs typeface="Arial" charset="0"/>
              </a:rPr>
              <a:t>Type</a:t>
            </a:r>
            <a:r>
              <a:rPr lang="en-US" sz="1400" dirty="0">
                <a:latin typeface="Consolas" pitchFamily="49" charset="0"/>
                <a:cs typeface="Arial" charset="0"/>
              </a:rPr>
              <a:t>&gt;</a:t>
            </a:r>
          </a:p>
          <a:p>
            <a:pPr>
              <a:buFontTx/>
              <a:buNone/>
              <a:defRPr/>
            </a:pPr>
            <a:r>
              <a:rPr lang="en-US" sz="1400" dirty="0">
                <a:latin typeface="Consolas" pitchFamily="49" charset="0"/>
                <a:cs typeface="Arial" charset="0"/>
              </a:rPr>
              <a:t>class Complex {</a:t>
            </a:r>
          </a:p>
          <a:p>
            <a:pPr>
              <a:buFontTx/>
              <a:buNone/>
              <a:defRPr/>
            </a:pPr>
            <a:r>
              <a:rPr lang="en-US" sz="1400" dirty="0">
                <a:latin typeface="Consolas" pitchFamily="49" charset="0"/>
                <a:cs typeface="Arial" charset="0"/>
              </a:rPr>
              <a:t>    private:</a:t>
            </a:r>
          </a:p>
          <a:p>
            <a:pPr>
              <a:buFontTx/>
              <a:buNone/>
              <a:defRPr/>
            </a:pPr>
            <a:r>
              <a:rPr lang="en-US" sz="1400" dirty="0">
                <a:latin typeface="Consolas" pitchFamily="49" charset="0"/>
                <a:cs typeface="Arial" charset="0"/>
              </a:rPr>
              <a:t>        </a:t>
            </a:r>
            <a:r>
              <a:rPr lang="en-US" sz="1400" dirty="0">
                <a:solidFill>
                  <a:srgbClr val="D20000"/>
                </a:solidFill>
                <a:latin typeface="Consolas" pitchFamily="49" charset="0"/>
                <a:cs typeface="Arial" charset="0"/>
              </a:rPr>
              <a:t>Type</a:t>
            </a:r>
            <a:r>
              <a:rPr lang="en-US" sz="1400" dirty="0">
                <a:latin typeface="Consolas" pitchFamily="49" charset="0"/>
                <a:cs typeface="Arial" charset="0"/>
              </a:rPr>
              <a:t> re, </a:t>
            </a:r>
            <a:r>
              <a:rPr lang="en-US" sz="1400" dirty="0" err="1">
                <a:latin typeface="Consolas" pitchFamily="49" charset="0"/>
                <a:cs typeface="Arial" charset="0"/>
              </a:rPr>
              <a:t>im</a:t>
            </a:r>
            <a:r>
              <a:rPr lang="en-US" sz="1400" dirty="0">
                <a:latin typeface="Consolas" pitchFamily="49" charset="0"/>
                <a:cs typeface="Arial" charset="0"/>
              </a:rPr>
              <a:t>;</a:t>
            </a:r>
          </a:p>
          <a:p>
            <a:pPr>
              <a:buFontTx/>
              <a:buNone/>
              <a:defRPr/>
            </a:pPr>
            <a:endParaRPr lang="en-US" sz="1400" dirty="0">
              <a:latin typeface="Consolas" pitchFamily="49" charset="0"/>
              <a:cs typeface="Arial" charset="0"/>
            </a:endParaRPr>
          </a:p>
          <a:p>
            <a:pPr>
              <a:buFontTx/>
              <a:buNone/>
              <a:defRPr/>
            </a:pPr>
            <a:r>
              <a:rPr lang="en-US" sz="1400" dirty="0">
                <a:latin typeface="Consolas" pitchFamily="49" charset="0"/>
                <a:cs typeface="Arial" charset="0"/>
              </a:rPr>
              <a:t>    public:</a:t>
            </a:r>
          </a:p>
          <a:p>
            <a:pPr>
              <a:buFontTx/>
              <a:buNone/>
              <a:defRPr/>
            </a:pPr>
            <a:r>
              <a:rPr lang="en-US" sz="1400" dirty="0">
                <a:latin typeface="Consolas" pitchFamily="49" charset="0"/>
                <a:cs typeface="Arial" charset="0"/>
              </a:rPr>
              <a:t>        Complex( </a:t>
            </a:r>
            <a:r>
              <a:rPr lang="en-US" sz="1400" dirty="0">
                <a:solidFill>
                  <a:srgbClr val="D20000"/>
                </a:solidFill>
                <a:latin typeface="Consolas" pitchFamily="49" charset="0"/>
                <a:cs typeface="Arial" charset="0"/>
              </a:rPr>
              <a:t>Type</a:t>
            </a:r>
            <a:r>
              <a:rPr lang="en-US" sz="1400" dirty="0">
                <a:latin typeface="Consolas" pitchFamily="49" charset="0"/>
                <a:cs typeface="Arial" charset="0"/>
              </a:rPr>
              <a:t> const &amp; = </a:t>
            </a:r>
            <a:r>
              <a:rPr lang="en-US" sz="1400" dirty="0">
                <a:solidFill>
                  <a:srgbClr val="D20000"/>
                </a:solidFill>
                <a:latin typeface="Consolas" pitchFamily="49" charset="0"/>
                <a:cs typeface="Arial" charset="0"/>
              </a:rPr>
              <a:t>Type()</a:t>
            </a:r>
            <a:r>
              <a:rPr lang="en-US" sz="1400" dirty="0">
                <a:latin typeface="Consolas" pitchFamily="49" charset="0"/>
                <a:cs typeface="Arial" charset="0"/>
              </a:rPr>
              <a:t>, </a:t>
            </a:r>
            <a:r>
              <a:rPr lang="en-US" sz="1400" dirty="0">
                <a:solidFill>
                  <a:srgbClr val="D20000"/>
                </a:solidFill>
                <a:latin typeface="Consolas" pitchFamily="49" charset="0"/>
                <a:cs typeface="Arial" charset="0"/>
              </a:rPr>
              <a:t>Type</a:t>
            </a:r>
            <a:r>
              <a:rPr lang="en-US" sz="1400" dirty="0">
                <a:latin typeface="Consolas" pitchFamily="49" charset="0"/>
                <a:cs typeface="Arial" charset="0"/>
              </a:rPr>
              <a:t> const &amp; = </a:t>
            </a:r>
            <a:r>
              <a:rPr lang="en-US" sz="1400" dirty="0">
                <a:solidFill>
                  <a:srgbClr val="D20000"/>
                </a:solidFill>
                <a:latin typeface="Consolas" pitchFamily="49" charset="0"/>
                <a:cs typeface="Arial" charset="0"/>
              </a:rPr>
              <a:t>Type()</a:t>
            </a:r>
            <a:r>
              <a:rPr lang="en-US" sz="1400" dirty="0">
                <a:latin typeface="Consolas" pitchFamily="49" charset="0"/>
                <a:cs typeface="Arial" charset="0"/>
              </a:rPr>
              <a:t> );</a:t>
            </a:r>
          </a:p>
          <a:p>
            <a:pPr>
              <a:buFontTx/>
              <a:buNone/>
              <a:defRPr/>
            </a:pPr>
            <a:endParaRPr lang="en-US" sz="1400" dirty="0">
              <a:latin typeface="Consolas" pitchFamily="49" charset="0"/>
              <a:cs typeface="Arial" charset="0"/>
            </a:endParaRPr>
          </a:p>
          <a:p>
            <a:pPr>
              <a:buFontTx/>
              <a:buNone/>
              <a:defRPr/>
            </a:pPr>
            <a:r>
              <a:rPr lang="en-US" sz="1400" dirty="0">
                <a:latin typeface="Consolas" pitchFamily="49" charset="0"/>
                <a:cs typeface="Arial" charset="0"/>
              </a:rPr>
              <a:t>        // </a:t>
            </a:r>
            <a:r>
              <a:rPr lang="en-US" sz="1400" dirty="0" err="1">
                <a:latin typeface="Consolas" pitchFamily="49" charset="0"/>
                <a:cs typeface="Arial" charset="0"/>
              </a:rPr>
              <a:t>Accessors</a:t>
            </a:r>
            <a:endParaRPr lang="en-US" sz="1400" dirty="0">
              <a:latin typeface="Consolas" pitchFamily="49" charset="0"/>
              <a:cs typeface="Arial" charset="0"/>
            </a:endParaRPr>
          </a:p>
          <a:p>
            <a:pPr>
              <a:buFontTx/>
              <a:buNone/>
              <a:defRPr/>
            </a:pPr>
            <a:r>
              <a:rPr lang="en-US" sz="1400" dirty="0">
                <a:latin typeface="Consolas" pitchFamily="49" charset="0"/>
                <a:cs typeface="Arial" charset="0"/>
              </a:rPr>
              <a:t>        </a:t>
            </a:r>
            <a:r>
              <a:rPr lang="en-US" sz="1400" dirty="0">
                <a:solidFill>
                  <a:srgbClr val="D20000"/>
                </a:solidFill>
                <a:latin typeface="Consolas" pitchFamily="49" charset="0"/>
                <a:cs typeface="Arial" charset="0"/>
              </a:rPr>
              <a:t>Type</a:t>
            </a:r>
            <a:r>
              <a:rPr lang="en-US" sz="1400" dirty="0">
                <a:latin typeface="Consolas" pitchFamily="49" charset="0"/>
                <a:cs typeface="Arial" charset="0"/>
              </a:rPr>
              <a:t> real() const;</a:t>
            </a:r>
          </a:p>
          <a:p>
            <a:pPr>
              <a:buFontTx/>
              <a:buNone/>
              <a:defRPr/>
            </a:pPr>
            <a:r>
              <a:rPr lang="en-US" sz="1400" dirty="0">
                <a:latin typeface="Consolas" pitchFamily="49" charset="0"/>
                <a:cs typeface="Arial" charset="0"/>
              </a:rPr>
              <a:t>        </a:t>
            </a:r>
            <a:r>
              <a:rPr lang="en-US" sz="1400" dirty="0">
                <a:solidFill>
                  <a:srgbClr val="D20000"/>
                </a:solidFill>
                <a:latin typeface="Consolas" pitchFamily="49" charset="0"/>
                <a:cs typeface="Arial" charset="0"/>
              </a:rPr>
              <a:t>Type</a:t>
            </a:r>
            <a:r>
              <a:rPr lang="en-US" sz="1400" dirty="0">
                <a:latin typeface="Consolas" pitchFamily="49" charset="0"/>
                <a:cs typeface="Arial" charset="0"/>
              </a:rPr>
              <a:t> </a:t>
            </a:r>
            <a:r>
              <a:rPr lang="en-US" sz="1400" dirty="0" err="1">
                <a:latin typeface="Consolas" pitchFamily="49" charset="0"/>
                <a:cs typeface="Arial" charset="0"/>
              </a:rPr>
              <a:t>imag</a:t>
            </a:r>
            <a:r>
              <a:rPr lang="en-US" sz="1400" dirty="0">
                <a:latin typeface="Consolas" pitchFamily="49" charset="0"/>
                <a:cs typeface="Arial" charset="0"/>
              </a:rPr>
              <a:t>() const;</a:t>
            </a:r>
          </a:p>
          <a:p>
            <a:pPr>
              <a:buFontTx/>
              <a:buNone/>
              <a:defRPr/>
            </a:pPr>
            <a:r>
              <a:rPr lang="en-US" sz="1400" dirty="0">
                <a:latin typeface="Consolas" pitchFamily="49" charset="0"/>
                <a:cs typeface="Arial" charset="0"/>
              </a:rPr>
              <a:t>        </a:t>
            </a:r>
            <a:r>
              <a:rPr lang="en-US" sz="1400" dirty="0">
                <a:solidFill>
                  <a:srgbClr val="D20000"/>
                </a:solidFill>
                <a:latin typeface="Consolas" pitchFamily="49" charset="0"/>
                <a:cs typeface="Arial" charset="0"/>
              </a:rPr>
              <a:t>Type</a:t>
            </a:r>
            <a:r>
              <a:rPr lang="en-US" sz="1400" dirty="0">
                <a:latin typeface="Consolas" pitchFamily="49" charset="0"/>
                <a:cs typeface="Arial" charset="0"/>
              </a:rPr>
              <a:t> abs() const;</a:t>
            </a:r>
          </a:p>
          <a:p>
            <a:pPr>
              <a:buFontTx/>
              <a:buNone/>
              <a:defRPr/>
            </a:pPr>
            <a:r>
              <a:rPr lang="en-US" sz="1400" dirty="0">
                <a:latin typeface="Consolas" pitchFamily="49" charset="0"/>
                <a:cs typeface="Arial" charset="0"/>
              </a:rPr>
              <a:t>        Complex exp() const;</a:t>
            </a:r>
          </a:p>
          <a:p>
            <a:pPr>
              <a:buFontTx/>
              <a:buNone/>
              <a:defRPr/>
            </a:pPr>
            <a:endParaRPr lang="en-US" sz="1400" dirty="0">
              <a:latin typeface="Consolas" pitchFamily="49" charset="0"/>
              <a:cs typeface="Arial" charset="0"/>
            </a:endParaRPr>
          </a:p>
          <a:p>
            <a:pPr>
              <a:buFontTx/>
              <a:buNone/>
              <a:defRPr/>
            </a:pPr>
            <a:r>
              <a:rPr lang="en-US" sz="1400" dirty="0">
                <a:latin typeface="Consolas" pitchFamily="49" charset="0"/>
                <a:cs typeface="Arial" charset="0"/>
              </a:rPr>
              <a:t>        // </a:t>
            </a:r>
            <a:r>
              <a:rPr lang="en-US" sz="1400" dirty="0" err="1">
                <a:latin typeface="Consolas" pitchFamily="49" charset="0"/>
                <a:cs typeface="Arial" charset="0"/>
              </a:rPr>
              <a:t>Mutators</a:t>
            </a:r>
            <a:endParaRPr lang="en-US" sz="1400" dirty="0">
              <a:latin typeface="Consolas" pitchFamily="49" charset="0"/>
              <a:cs typeface="Arial" charset="0"/>
            </a:endParaRPr>
          </a:p>
          <a:p>
            <a:pPr>
              <a:buFontTx/>
              <a:buNone/>
              <a:defRPr/>
            </a:pPr>
            <a:r>
              <a:rPr lang="en-US" sz="1400" dirty="0">
                <a:latin typeface="Consolas" pitchFamily="49" charset="0"/>
                <a:cs typeface="Arial" charset="0"/>
              </a:rPr>
              <a:t>        void normalize();</a:t>
            </a:r>
          </a:p>
          <a:p>
            <a:pPr>
              <a:buFontTx/>
              <a:buNone/>
              <a:defRPr/>
            </a:pPr>
            <a:r>
              <a:rPr lang="en-US" sz="1400" dirty="0">
                <a:latin typeface="Consolas" pitchFamily="49" charset="0"/>
                <a:cs typeface="Arial" charset="0"/>
              </a:rPr>
              <a:t>};</a:t>
            </a:r>
          </a:p>
        </p:txBody>
      </p:sp>
    </p:spTree>
    <p:extLst>
      <p:ext uri="{BB962C8B-B14F-4D97-AF65-F5344CB8AC3E}">
        <p14:creationId xmlns:p14="http://schemas.microsoft.com/office/powerpoint/2010/main" val="12230658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dirty="0">
                <a:latin typeface="Arial" charset="0"/>
                <a:cs typeface="Arial" charset="0"/>
              </a:rPr>
              <a:t>Class Templates</a:t>
            </a:r>
          </a:p>
        </p:txBody>
      </p:sp>
      <p:sp>
        <p:nvSpPr>
          <p:cNvPr id="69635"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	</a:t>
            </a:r>
            <a:r>
              <a:rPr lang="en-US" dirty="0">
                <a:highlight>
                  <a:srgbClr val="FFFF00"/>
                </a:highlight>
                <a:latin typeface="Arial" charset="0"/>
                <a:cs typeface="Arial" charset="0"/>
              </a:rPr>
              <a:t>The modifier </a:t>
            </a:r>
            <a:r>
              <a:rPr lang="en-US" dirty="0">
                <a:highlight>
                  <a:srgbClr val="FFFF00"/>
                </a:highlight>
                <a:latin typeface="Consolas" panose="020B0609020204030204" pitchFamily="49" charset="0"/>
                <a:cs typeface="Consolas" panose="020B0609020204030204" pitchFamily="49" charset="0"/>
              </a:rPr>
              <a:t>template &lt;typename </a:t>
            </a:r>
            <a:r>
              <a:rPr lang="en-US" dirty="0">
                <a:solidFill>
                  <a:srgbClr val="D20000"/>
                </a:solidFill>
                <a:highlight>
                  <a:srgbClr val="FFFF00"/>
                </a:highlight>
                <a:latin typeface="Consolas" panose="020B0609020204030204" pitchFamily="49" charset="0"/>
                <a:cs typeface="Consolas" panose="020B0609020204030204" pitchFamily="49" charset="0"/>
              </a:rPr>
              <a:t>Type</a:t>
            </a:r>
            <a:r>
              <a:rPr lang="en-US" dirty="0">
                <a:highlight>
                  <a:srgbClr val="FFFF00"/>
                </a:highlight>
                <a:latin typeface="Consolas" panose="020B0609020204030204" pitchFamily="49" charset="0"/>
                <a:cs typeface="Consolas" panose="020B0609020204030204" pitchFamily="49" charset="0"/>
              </a:rPr>
              <a:t>&gt;</a:t>
            </a:r>
            <a:r>
              <a:rPr lang="en-US" dirty="0">
                <a:highlight>
                  <a:srgbClr val="FFFF00"/>
                </a:highlight>
                <a:latin typeface="Arial" charset="0"/>
                <a:cs typeface="Arial" charset="0"/>
              </a:rPr>
              <a:t> applies only to the following statement, so each time we define a function, we must restate that </a:t>
            </a:r>
            <a:r>
              <a:rPr lang="en-US" dirty="0">
                <a:solidFill>
                  <a:srgbClr val="D20000"/>
                </a:solidFill>
                <a:highlight>
                  <a:srgbClr val="FFFF00"/>
                </a:highlight>
                <a:latin typeface="Consolas" panose="020B0609020204030204" pitchFamily="49" charset="0"/>
                <a:cs typeface="Consolas" panose="020B0609020204030204" pitchFamily="49" charset="0"/>
              </a:rPr>
              <a:t>Type</a:t>
            </a:r>
            <a:r>
              <a:rPr lang="en-US" dirty="0">
                <a:highlight>
                  <a:srgbClr val="FFFF00"/>
                </a:highlight>
                <a:latin typeface="Arial" charset="0"/>
                <a:cs typeface="Arial" charset="0"/>
              </a:rPr>
              <a:t> is a </a:t>
            </a:r>
            <a:r>
              <a:rPr lang="en-US" dirty="0" err="1">
                <a:highlight>
                  <a:srgbClr val="FFFF00"/>
                </a:highlight>
                <a:latin typeface="Arial" charset="0"/>
                <a:cs typeface="Arial" charset="0"/>
              </a:rPr>
              <a:t>templated</a:t>
            </a:r>
            <a:r>
              <a:rPr lang="en-US" dirty="0">
                <a:highlight>
                  <a:srgbClr val="FFFF00"/>
                </a:highlight>
                <a:latin typeface="Arial" charset="0"/>
                <a:cs typeface="Arial" charset="0"/>
              </a:rPr>
              <a:t> symbol</a:t>
            </a:r>
            <a:r>
              <a:rPr lang="en-US" dirty="0">
                <a:latin typeface="Arial" charset="0"/>
                <a:cs typeface="Arial" charset="0"/>
              </a:rPr>
              <a:t>:</a:t>
            </a:r>
          </a:p>
          <a:p>
            <a:pPr>
              <a:buFontTx/>
              <a:buNone/>
            </a:pPr>
            <a:endParaRPr lang="en-US" sz="1600" b="1" dirty="0">
              <a:latin typeface="Courier New" pitchFamily="49" charset="0"/>
              <a:cs typeface="Arial" charset="0"/>
            </a:endParaRPr>
          </a:p>
          <a:p>
            <a:pPr>
              <a:buFontTx/>
              <a:buNone/>
            </a:pPr>
            <a:r>
              <a:rPr lang="en-US" sz="1600" dirty="0">
                <a:latin typeface="Consolas" pitchFamily="49" charset="0"/>
                <a:cs typeface="Consolas" pitchFamily="49" charset="0"/>
              </a:rPr>
              <a:t>// Constructor</a:t>
            </a:r>
          </a:p>
          <a:p>
            <a:pPr>
              <a:buFontTx/>
              <a:buNone/>
            </a:pPr>
            <a:r>
              <a:rPr lang="en-US" sz="1600" dirty="0">
                <a:latin typeface="Consolas" pitchFamily="49" charset="0"/>
                <a:cs typeface="Consolas" pitchFamily="49" charset="0"/>
              </a:rPr>
              <a:t>template &lt;typename </a:t>
            </a:r>
            <a:r>
              <a:rPr lang="en-US" sz="1600" dirty="0">
                <a:solidFill>
                  <a:srgbClr val="D20000"/>
                </a:solidFill>
                <a:latin typeface="Consolas" pitchFamily="49" charset="0"/>
                <a:cs typeface="Consolas" pitchFamily="49" charset="0"/>
              </a:rPr>
              <a:t>Type</a:t>
            </a:r>
            <a:r>
              <a:rPr lang="en-US" sz="1600" dirty="0">
                <a:latin typeface="Consolas" pitchFamily="49" charset="0"/>
                <a:cs typeface="Consolas" pitchFamily="49" charset="0"/>
              </a:rPr>
              <a:t>&gt;</a:t>
            </a:r>
          </a:p>
          <a:p>
            <a:pPr>
              <a:buFontTx/>
              <a:buNone/>
            </a:pPr>
            <a:r>
              <a:rPr lang="en-US" sz="1600" dirty="0">
                <a:latin typeface="Consolas" pitchFamily="49" charset="0"/>
                <a:cs typeface="Consolas" pitchFamily="49" charset="0"/>
              </a:rPr>
              <a:t>Complex&lt;</a:t>
            </a:r>
            <a:r>
              <a:rPr lang="en-US" sz="1600" dirty="0">
                <a:solidFill>
                  <a:srgbClr val="D20000"/>
                </a:solidFill>
                <a:latin typeface="Consolas" pitchFamily="49" charset="0"/>
                <a:cs typeface="Consolas" pitchFamily="49" charset="0"/>
              </a:rPr>
              <a:t>Type</a:t>
            </a:r>
            <a:r>
              <a:rPr lang="en-US" sz="1600" dirty="0">
                <a:latin typeface="Consolas" pitchFamily="49" charset="0"/>
                <a:cs typeface="Consolas" pitchFamily="49" charset="0"/>
              </a:rPr>
              <a:t>&gt;::Complex( Type </a:t>
            </a:r>
            <a:r>
              <a:rPr lang="en-US" sz="1600" dirty="0" err="1">
                <a:latin typeface="Consolas" pitchFamily="49" charset="0"/>
                <a:cs typeface="Consolas" pitchFamily="49" charset="0"/>
              </a:rPr>
              <a:t>const</a:t>
            </a:r>
            <a:r>
              <a:rPr lang="en-US" sz="1600" dirty="0">
                <a:latin typeface="Consolas" pitchFamily="49" charset="0"/>
                <a:cs typeface="Consolas" pitchFamily="49" charset="0"/>
              </a:rPr>
              <a:t> &amp;r, Type </a:t>
            </a:r>
            <a:r>
              <a:rPr lang="en-US" sz="1600" dirty="0" err="1">
                <a:latin typeface="Consolas" pitchFamily="49" charset="0"/>
                <a:cs typeface="Consolas" pitchFamily="49" charset="0"/>
              </a:rPr>
              <a:t>const</a:t>
            </a:r>
            <a:r>
              <a:rPr lang="en-US" sz="1600" dirty="0">
                <a:latin typeface="Consolas" pitchFamily="49" charset="0"/>
                <a:cs typeface="Consolas" pitchFamily="49" charset="0"/>
              </a:rPr>
              <a:t> &amp;</a:t>
            </a:r>
            <a:r>
              <a:rPr lang="en-US" sz="1600" dirty="0" err="1">
                <a:latin typeface="Consolas" pitchFamily="49" charset="0"/>
                <a:cs typeface="Consolas" pitchFamily="49" charset="0"/>
              </a:rPr>
              <a:t>i</a:t>
            </a:r>
            <a:r>
              <a:rPr lang="en-US" sz="1600" dirty="0">
                <a:latin typeface="Consolas" pitchFamily="49" charset="0"/>
                <a:cs typeface="Consolas" pitchFamily="49" charset="0"/>
              </a:rPr>
              <a:t> ):re(r), </a:t>
            </a:r>
            <a:r>
              <a:rPr lang="en-US" sz="1600" dirty="0" err="1">
                <a:latin typeface="Consolas" pitchFamily="49" charset="0"/>
                <a:cs typeface="Consolas" pitchFamily="49" charset="0"/>
              </a:rPr>
              <a:t>im</a:t>
            </a:r>
            <a:r>
              <a:rPr lang="en-US" sz="1600" dirty="0">
                <a:latin typeface="Consolas" pitchFamily="49" charset="0"/>
                <a:cs typeface="Consolas" pitchFamily="49" charset="0"/>
              </a:rPr>
              <a:t>(</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a:buFontTx/>
              <a:buNone/>
            </a:pPr>
            <a:r>
              <a:rPr lang="en-US" sz="1600" dirty="0">
                <a:latin typeface="Consolas" pitchFamily="49" charset="0"/>
                <a:cs typeface="Consolas" pitchFamily="49" charset="0"/>
              </a:rPr>
              <a:t>    // empty constructor</a:t>
            </a:r>
          </a:p>
          <a:p>
            <a:pPr>
              <a:buFontTx/>
              <a:buNone/>
            </a:pPr>
            <a:r>
              <a:rPr lang="en-US" sz="1600" dirty="0">
                <a:latin typeface="Consolas" pitchFamily="49" charset="0"/>
                <a:cs typeface="Consolas" pitchFamily="49" charset="0"/>
              </a:rPr>
              <a:t>}</a:t>
            </a:r>
          </a:p>
          <a:p>
            <a:pPr>
              <a:buFontTx/>
              <a:buNone/>
            </a:pPr>
            <a:endParaRPr lang="en-US" sz="1600" dirty="0">
              <a:latin typeface="Consolas" pitchFamily="49" charset="0"/>
              <a:cs typeface="Consolas" pitchFamily="49" charset="0"/>
            </a:endParaRPr>
          </a:p>
        </p:txBody>
      </p:sp>
    </p:spTree>
    <p:extLst>
      <p:ext uri="{BB962C8B-B14F-4D97-AF65-F5344CB8AC3E}">
        <p14:creationId xmlns:p14="http://schemas.microsoft.com/office/powerpoint/2010/main" val="36038852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latin typeface="Arial" charset="0"/>
                <a:cs typeface="Arial" charset="0"/>
              </a:rPr>
              <a:t>Class Templates</a:t>
            </a:r>
          </a:p>
        </p:txBody>
      </p:sp>
      <p:sp>
        <p:nvSpPr>
          <p:cNvPr id="70659" name="Rectangle 3"/>
          <p:cNvSpPr>
            <a:spLocks noGrp="1" noChangeArrowheads="1"/>
          </p:cNvSpPr>
          <p:nvPr>
            <p:ph type="body" idx="1"/>
          </p:nvPr>
        </p:nvSpPr>
        <p:spPr/>
        <p:txBody>
          <a:bodyPr/>
          <a:lstStyle/>
          <a:p>
            <a:pPr>
              <a:buFontTx/>
              <a:buNone/>
            </a:pPr>
            <a:r>
              <a:rPr lang="en-US" sz="1400">
                <a:latin typeface="Consolas" pitchFamily="49" charset="0"/>
                <a:cs typeface="Consolas" pitchFamily="49" charset="0"/>
              </a:rPr>
              <a:t>// return the real component</a:t>
            </a:r>
          </a:p>
          <a:p>
            <a:pPr>
              <a:buFontTx/>
              <a:buNone/>
            </a:pPr>
            <a:r>
              <a:rPr lang="en-US" sz="1400">
                <a:latin typeface="Consolas" pitchFamily="49" charset="0"/>
                <a:cs typeface="Consolas" pitchFamily="49" charset="0"/>
              </a:rPr>
              <a:t>template &lt;typename </a:t>
            </a:r>
            <a:r>
              <a:rPr lang="en-US" sz="1400">
                <a:solidFill>
                  <a:srgbClr val="D20000"/>
                </a:solidFill>
                <a:latin typeface="Consolas" pitchFamily="49" charset="0"/>
                <a:cs typeface="Consolas" pitchFamily="49" charset="0"/>
              </a:rPr>
              <a:t>Type</a:t>
            </a:r>
            <a:r>
              <a:rPr lang="en-US" sz="1400">
                <a:latin typeface="Consolas" pitchFamily="49" charset="0"/>
                <a:cs typeface="Consolas" pitchFamily="49" charset="0"/>
              </a:rPr>
              <a:t>&gt;</a:t>
            </a:r>
          </a:p>
          <a:p>
            <a:pPr>
              <a:buFontTx/>
              <a:buNone/>
            </a:pPr>
            <a:r>
              <a:rPr lang="en-US" sz="1400">
                <a:solidFill>
                  <a:srgbClr val="D20000"/>
                </a:solidFill>
                <a:latin typeface="Consolas" pitchFamily="49" charset="0"/>
                <a:cs typeface="Consolas" pitchFamily="49" charset="0"/>
              </a:rPr>
              <a:t>Type</a:t>
            </a:r>
            <a:r>
              <a:rPr lang="en-US" sz="1400">
                <a:latin typeface="Consolas" pitchFamily="49" charset="0"/>
                <a:cs typeface="Consolas" pitchFamily="49" charset="0"/>
              </a:rPr>
              <a:t> Complex&lt;</a:t>
            </a:r>
            <a:r>
              <a:rPr lang="en-US" sz="1400">
                <a:solidFill>
                  <a:srgbClr val="D20000"/>
                </a:solidFill>
                <a:latin typeface="Consolas" pitchFamily="49" charset="0"/>
                <a:cs typeface="Consolas" pitchFamily="49" charset="0"/>
              </a:rPr>
              <a:t>Type</a:t>
            </a:r>
            <a:r>
              <a:rPr lang="en-US" sz="1400">
                <a:latin typeface="Consolas" pitchFamily="49" charset="0"/>
                <a:cs typeface="Consolas" pitchFamily="49" charset="0"/>
              </a:rPr>
              <a:t>&gt;::real() const {</a:t>
            </a:r>
          </a:p>
          <a:p>
            <a:pPr>
              <a:buFontTx/>
              <a:buNone/>
            </a:pPr>
            <a:r>
              <a:rPr lang="en-US" sz="1400">
                <a:latin typeface="Consolas" pitchFamily="49" charset="0"/>
                <a:cs typeface="Consolas" pitchFamily="49" charset="0"/>
              </a:rPr>
              <a:t>    return re;</a:t>
            </a:r>
          </a:p>
          <a:p>
            <a:pPr>
              <a:buFontTx/>
              <a:buNone/>
            </a:pPr>
            <a:r>
              <a:rPr lang="en-US" sz="1400">
                <a:latin typeface="Consolas" pitchFamily="49" charset="0"/>
                <a:cs typeface="Consolas" pitchFamily="49" charset="0"/>
              </a:rPr>
              <a:t>}</a:t>
            </a:r>
          </a:p>
          <a:p>
            <a:pPr>
              <a:buFontTx/>
              <a:buNone/>
            </a:pPr>
            <a:endParaRPr lang="en-US" sz="1400">
              <a:latin typeface="Consolas" pitchFamily="49" charset="0"/>
              <a:cs typeface="Consolas" pitchFamily="49" charset="0"/>
            </a:endParaRPr>
          </a:p>
          <a:p>
            <a:pPr>
              <a:buFontTx/>
              <a:buNone/>
            </a:pPr>
            <a:r>
              <a:rPr lang="en-US" sz="1400">
                <a:latin typeface="Consolas" pitchFamily="49" charset="0"/>
                <a:cs typeface="Consolas" pitchFamily="49" charset="0"/>
              </a:rPr>
              <a:t>// return the imaginary component</a:t>
            </a:r>
          </a:p>
          <a:p>
            <a:pPr>
              <a:buFontTx/>
              <a:buNone/>
            </a:pPr>
            <a:r>
              <a:rPr lang="en-US" sz="1400">
                <a:latin typeface="Consolas" pitchFamily="49" charset="0"/>
                <a:cs typeface="Consolas" pitchFamily="49" charset="0"/>
              </a:rPr>
              <a:t>template &lt;typename </a:t>
            </a:r>
            <a:r>
              <a:rPr lang="en-US" sz="1400">
                <a:solidFill>
                  <a:srgbClr val="D20000"/>
                </a:solidFill>
                <a:latin typeface="Consolas" pitchFamily="49" charset="0"/>
                <a:cs typeface="Consolas" pitchFamily="49" charset="0"/>
              </a:rPr>
              <a:t>Type</a:t>
            </a:r>
            <a:r>
              <a:rPr lang="en-US" sz="1400">
                <a:latin typeface="Consolas" pitchFamily="49" charset="0"/>
                <a:cs typeface="Consolas" pitchFamily="49" charset="0"/>
              </a:rPr>
              <a:t>&gt;</a:t>
            </a:r>
          </a:p>
          <a:p>
            <a:pPr>
              <a:buFontTx/>
              <a:buNone/>
            </a:pPr>
            <a:r>
              <a:rPr lang="en-US" sz="1400">
                <a:solidFill>
                  <a:srgbClr val="D20000"/>
                </a:solidFill>
                <a:latin typeface="Consolas" pitchFamily="49" charset="0"/>
                <a:cs typeface="Consolas" pitchFamily="49" charset="0"/>
              </a:rPr>
              <a:t>Type</a:t>
            </a:r>
            <a:r>
              <a:rPr lang="en-US" sz="1400">
                <a:latin typeface="Consolas" pitchFamily="49" charset="0"/>
                <a:cs typeface="Consolas" pitchFamily="49" charset="0"/>
              </a:rPr>
              <a:t> Complex&lt;</a:t>
            </a:r>
            <a:r>
              <a:rPr lang="en-US" sz="1400">
                <a:solidFill>
                  <a:srgbClr val="D20000"/>
                </a:solidFill>
                <a:latin typeface="Consolas" pitchFamily="49" charset="0"/>
                <a:cs typeface="Consolas" pitchFamily="49" charset="0"/>
              </a:rPr>
              <a:t>Type</a:t>
            </a:r>
            <a:r>
              <a:rPr lang="en-US" sz="1400">
                <a:latin typeface="Consolas" pitchFamily="49" charset="0"/>
                <a:cs typeface="Consolas" pitchFamily="49" charset="0"/>
              </a:rPr>
              <a:t>&gt;::imag() const {</a:t>
            </a:r>
          </a:p>
          <a:p>
            <a:pPr>
              <a:buFontTx/>
              <a:buNone/>
            </a:pPr>
            <a:r>
              <a:rPr lang="en-US" sz="1400">
                <a:latin typeface="Consolas" pitchFamily="49" charset="0"/>
                <a:cs typeface="Consolas" pitchFamily="49" charset="0"/>
              </a:rPr>
              <a:t>    return im;</a:t>
            </a:r>
          </a:p>
          <a:p>
            <a:pPr>
              <a:buFontTx/>
              <a:buNone/>
            </a:pPr>
            <a:r>
              <a:rPr lang="en-US" sz="1400">
                <a:latin typeface="Consolas" pitchFamily="49" charset="0"/>
                <a:cs typeface="Consolas" pitchFamily="49" charset="0"/>
              </a:rPr>
              <a:t>}</a:t>
            </a:r>
          </a:p>
          <a:p>
            <a:pPr>
              <a:buFontTx/>
              <a:buNone/>
            </a:pPr>
            <a:endParaRPr lang="en-US" sz="1400">
              <a:latin typeface="Consolas" pitchFamily="49" charset="0"/>
              <a:cs typeface="Consolas" pitchFamily="49" charset="0"/>
            </a:endParaRPr>
          </a:p>
          <a:p>
            <a:pPr>
              <a:buFontTx/>
              <a:buNone/>
            </a:pPr>
            <a:r>
              <a:rPr lang="en-US" sz="1400">
                <a:latin typeface="Consolas" pitchFamily="49" charset="0"/>
                <a:cs typeface="Consolas" pitchFamily="49" charset="0"/>
              </a:rPr>
              <a:t>// return the absolute value</a:t>
            </a:r>
          </a:p>
          <a:p>
            <a:pPr>
              <a:buFontTx/>
              <a:buNone/>
            </a:pPr>
            <a:r>
              <a:rPr lang="en-US" sz="1400">
                <a:latin typeface="Consolas" pitchFamily="49" charset="0"/>
                <a:cs typeface="Consolas" pitchFamily="49" charset="0"/>
              </a:rPr>
              <a:t>template &lt;typename </a:t>
            </a:r>
            <a:r>
              <a:rPr lang="en-US" sz="1400">
                <a:solidFill>
                  <a:srgbClr val="D20000"/>
                </a:solidFill>
                <a:latin typeface="Consolas" pitchFamily="49" charset="0"/>
                <a:cs typeface="Consolas" pitchFamily="49" charset="0"/>
              </a:rPr>
              <a:t>Type</a:t>
            </a:r>
            <a:r>
              <a:rPr lang="en-US" sz="1400">
                <a:latin typeface="Consolas" pitchFamily="49" charset="0"/>
                <a:cs typeface="Consolas" pitchFamily="49" charset="0"/>
              </a:rPr>
              <a:t>&gt;</a:t>
            </a:r>
          </a:p>
          <a:p>
            <a:pPr>
              <a:buFontTx/>
              <a:buNone/>
            </a:pPr>
            <a:r>
              <a:rPr lang="en-US" sz="1400">
                <a:solidFill>
                  <a:srgbClr val="D20000"/>
                </a:solidFill>
                <a:latin typeface="Consolas" pitchFamily="49" charset="0"/>
                <a:cs typeface="Consolas" pitchFamily="49" charset="0"/>
              </a:rPr>
              <a:t>Type</a:t>
            </a:r>
            <a:r>
              <a:rPr lang="en-US" sz="1400">
                <a:latin typeface="Consolas" pitchFamily="49" charset="0"/>
                <a:cs typeface="Consolas" pitchFamily="49" charset="0"/>
              </a:rPr>
              <a:t> Complex&lt;</a:t>
            </a:r>
            <a:r>
              <a:rPr lang="en-US" sz="1400">
                <a:solidFill>
                  <a:srgbClr val="D20000"/>
                </a:solidFill>
                <a:latin typeface="Consolas" pitchFamily="49" charset="0"/>
                <a:cs typeface="Consolas" pitchFamily="49" charset="0"/>
              </a:rPr>
              <a:t>Type</a:t>
            </a:r>
            <a:r>
              <a:rPr lang="en-US" sz="1400">
                <a:latin typeface="Consolas" pitchFamily="49" charset="0"/>
                <a:cs typeface="Consolas" pitchFamily="49" charset="0"/>
              </a:rPr>
              <a:t>&gt;::abs() const {</a:t>
            </a:r>
          </a:p>
          <a:p>
            <a:pPr>
              <a:buFontTx/>
              <a:buNone/>
            </a:pPr>
            <a:r>
              <a:rPr lang="en-US" sz="1400">
                <a:latin typeface="Consolas" pitchFamily="49" charset="0"/>
                <a:cs typeface="Consolas" pitchFamily="49" charset="0"/>
              </a:rPr>
              <a:t>    return std::sqrt( re*re + im*im );</a:t>
            </a:r>
          </a:p>
          <a:p>
            <a:pPr>
              <a:buFontTx/>
              <a:buNone/>
            </a:pPr>
            <a:r>
              <a:rPr lang="en-US" sz="1400">
                <a:latin typeface="Consolas" pitchFamily="49" charset="0"/>
                <a:cs typeface="Consolas" pitchFamily="49" charset="0"/>
              </a:rPr>
              <a:t>}</a:t>
            </a:r>
          </a:p>
        </p:txBody>
      </p:sp>
    </p:spTree>
    <p:extLst>
      <p:ext uri="{BB962C8B-B14F-4D97-AF65-F5344CB8AC3E}">
        <p14:creationId xmlns:p14="http://schemas.microsoft.com/office/powerpoint/2010/main" val="17838368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dirty="0">
                <a:latin typeface="Arial" charset="0"/>
                <a:cs typeface="Arial" charset="0"/>
              </a:rPr>
              <a:t>Class Templates</a:t>
            </a:r>
          </a:p>
        </p:txBody>
      </p:sp>
      <p:sp>
        <p:nvSpPr>
          <p:cNvPr id="49155" name="Rectangle 3"/>
          <p:cNvSpPr>
            <a:spLocks noGrp="1" noChangeArrowheads="1"/>
          </p:cNvSpPr>
          <p:nvPr>
            <p:ph type="body" idx="1"/>
          </p:nvPr>
        </p:nvSpPr>
        <p:spPr/>
        <p:txBody>
          <a:bodyPr>
            <a:normAutofit fontScale="92500" lnSpcReduction="20000"/>
          </a:bodyPr>
          <a:lstStyle/>
          <a:p>
            <a:pPr>
              <a:buFontTx/>
              <a:buNone/>
              <a:defRPr/>
            </a:pPr>
            <a:r>
              <a:rPr lang="en-US" sz="1400" dirty="0">
                <a:latin typeface="Consolas" pitchFamily="49" charset="0"/>
                <a:cs typeface="Consolas" pitchFamily="49" charset="0"/>
              </a:rPr>
              <a:t>// Return the exponential of the complex value</a:t>
            </a:r>
          </a:p>
          <a:p>
            <a:pPr>
              <a:buFont typeface="Arial" charset="0"/>
              <a:buNone/>
              <a:defRPr/>
            </a:pPr>
            <a:r>
              <a:rPr lang="en-US" sz="1400" dirty="0">
                <a:latin typeface="Consolas" pitchFamily="49" charset="0"/>
                <a:cs typeface="Consolas" pitchFamily="49" charset="0"/>
              </a:rPr>
              <a:t>template &lt;</a:t>
            </a:r>
            <a:r>
              <a:rPr lang="en-US" sz="1400" dirty="0" err="1">
                <a:latin typeface="Consolas" pitchFamily="49" charset="0"/>
                <a:cs typeface="Consolas" pitchFamily="49" charset="0"/>
              </a:rPr>
              <a:t>typename</a:t>
            </a:r>
            <a:r>
              <a:rPr lang="en-US" sz="1400" dirty="0">
                <a:latin typeface="Consolas" pitchFamily="49" charset="0"/>
                <a:cs typeface="Consolas" pitchFamily="49" charset="0"/>
              </a:rPr>
              <a:t> </a:t>
            </a:r>
            <a:r>
              <a:rPr lang="en-US" sz="1400" dirty="0">
                <a:solidFill>
                  <a:srgbClr val="D20000"/>
                </a:solidFill>
                <a:latin typeface="Consolas" pitchFamily="49" charset="0"/>
                <a:cs typeface="Consolas" pitchFamily="49" charset="0"/>
              </a:rPr>
              <a:t>Type</a:t>
            </a:r>
            <a:r>
              <a:rPr lang="en-US" sz="1400" dirty="0">
                <a:latin typeface="Consolas" pitchFamily="49" charset="0"/>
                <a:cs typeface="Consolas" pitchFamily="49" charset="0"/>
              </a:rPr>
              <a:t>&gt;</a:t>
            </a:r>
          </a:p>
          <a:p>
            <a:pPr>
              <a:buFontTx/>
              <a:buNone/>
              <a:defRPr/>
            </a:pPr>
            <a:r>
              <a:rPr lang="en-US" sz="1400" dirty="0">
                <a:latin typeface="Consolas" pitchFamily="49" charset="0"/>
                <a:cs typeface="Consolas" pitchFamily="49" charset="0"/>
              </a:rPr>
              <a:t>Complex&lt;</a:t>
            </a:r>
            <a:r>
              <a:rPr lang="en-US" sz="1400" dirty="0">
                <a:solidFill>
                  <a:srgbClr val="D20000"/>
                </a:solidFill>
                <a:latin typeface="Consolas" pitchFamily="49" charset="0"/>
                <a:cs typeface="Consolas" pitchFamily="49" charset="0"/>
              </a:rPr>
              <a:t>Type</a:t>
            </a:r>
            <a:r>
              <a:rPr lang="en-US" sz="1400" dirty="0">
                <a:latin typeface="Consolas" pitchFamily="49" charset="0"/>
                <a:cs typeface="Consolas" pitchFamily="49" charset="0"/>
              </a:rPr>
              <a:t>&gt; Complex&lt;</a:t>
            </a:r>
            <a:r>
              <a:rPr lang="en-US" sz="1400" dirty="0">
                <a:solidFill>
                  <a:srgbClr val="D20000"/>
                </a:solidFill>
                <a:latin typeface="Consolas" pitchFamily="49" charset="0"/>
                <a:cs typeface="Consolas" pitchFamily="49" charset="0"/>
              </a:rPr>
              <a:t>Type</a:t>
            </a:r>
            <a:r>
              <a:rPr lang="en-US" sz="1400" dirty="0">
                <a:latin typeface="Consolas" pitchFamily="49" charset="0"/>
                <a:cs typeface="Consolas" pitchFamily="49" charset="0"/>
              </a:rPr>
              <a:t>&gt;::exp() const {</a:t>
            </a:r>
          </a:p>
          <a:p>
            <a:pPr>
              <a:buFontTx/>
              <a:buNone/>
              <a:defRPr/>
            </a:pPr>
            <a:r>
              <a:rPr lang="en-US" sz="1400" dirty="0">
                <a:latin typeface="Consolas" pitchFamily="49" charset="0"/>
                <a:cs typeface="Consolas" pitchFamily="49" charset="0"/>
              </a:rPr>
              <a:t>    </a:t>
            </a:r>
            <a:r>
              <a:rPr lang="en-US" sz="1400" dirty="0">
                <a:solidFill>
                  <a:srgbClr val="D20000"/>
                </a:solidFill>
                <a:latin typeface="Consolas" pitchFamily="49" charset="0"/>
                <a:cs typeface="Consolas" pitchFamily="49" charset="0"/>
              </a:rPr>
              <a:t>Type </a:t>
            </a:r>
            <a:r>
              <a:rPr lang="en-US" sz="1400" dirty="0" err="1">
                <a:latin typeface="Consolas" pitchFamily="49" charset="0"/>
                <a:cs typeface="Consolas" pitchFamily="49" charset="0"/>
              </a:rPr>
              <a:t>exp_re</a:t>
            </a:r>
            <a:r>
              <a:rPr lang="en-US" sz="1400" dirty="0">
                <a:latin typeface="Consolas" pitchFamily="49" charset="0"/>
                <a:cs typeface="Consolas" pitchFamily="49" charset="0"/>
              </a:rPr>
              <a:t> = std::exp( re );</a:t>
            </a:r>
          </a:p>
          <a:p>
            <a:pPr>
              <a:buFontTx/>
              <a:buNone/>
              <a:defRPr/>
            </a:pPr>
            <a:endParaRPr lang="en-US" sz="1400" dirty="0">
              <a:latin typeface="Consolas" pitchFamily="49" charset="0"/>
              <a:cs typeface="Consolas" pitchFamily="49" charset="0"/>
            </a:endParaRPr>
          </a:p>
          <a:p>
            <a:pPr>
              <a:buFontTx/>
              <a:buNone/>
              <a:defRPr/>
            </a:pPr>
            <a:r>
              <a:rPr lang="en-US" sz="1400" dirty="0">
                <a:latin typeface="Consolas" pitchFamily="49" charset="0"/>
                <a:cs typeface="Consolas" pitchFamily="49" charset="0"/>
              </a:rPr>
              <a:t>    return Complex&lt;</a:t>
            </a:r>
            <a:r>
              <a:rPr lang="en-US" sz="1400" dirty="0">
                <a:solidFill>
                  <a:srgbClr val="D20000"/>
                </a:solidFill>
                <a:latin typeface="Consolas" pitchFamily="49" charset="0"/>
                <a:cs typeface="Consolas" pitchFamily="49" charset="0"/>
              </a:rPr>
              <a:t>Type</a:t>
            </a:r>
            <a:r>
              <a:rPr lang="en-US" sz="1400" dirty="0">
                <a:latin typeface="Consolas" pitchFamily="49" charset="0"/>
                <a:cs typeface="Consolas" pitchFamily="49" charset="0"/>
              </a:rPr>
              <a:t>&gt;( </a:t>
            </a:r>
            <a:r>
              <a:rPr lang="de-DE" sz="1400" dirty="0">
                <a:latin typeface="Consolas" pitchFamily="49" charset="0"/>
                <a:cs typeface="Consolas" pitchFamily="49" charset="0"/>
              </a:rPr>
              <a:t>exp_re*std::cos(im), exp_re*std::sin(im) );</a:t>
            </a:r>
            <a:endParaRPr lang="en-US" sz="1400" dirty="0">
              <a:latin typeface="Consolas" pitchFamily="49" charset="0"/>
              <a:cs typeface="Consolas" pitchFamily="49" charset="0"/>
            </a:endParaRPr>
          </a:p>
          <a:p>
            <a:pPr>
              <a:buFontTx/>
              <a:buNone/>
              <a:defRPr/>
            </a:pPr>
            <a:r>
              <a:rPr lang="en-US" sz="1400" dirty="0">
                <a:latin typeface="Consolas" pitchFamily="49" charset="0"/>
                <a:cs typeface="Consolas" pitchFamily="49" charset="0"/>
              </a:rPr>
              <a:t>}</a:t>
            </a:r>
          </a:p>
          <a:p>
            <a:pPr>
              <a:buFontTx/>
              <a:buNone/>
              <a:defRPr/>
            </a:pPr>
            <a:endParaRPr lang="en-US" sz="1400" dirty="0">
              <a:latin typeface="Consolas" pitchFamily="49" charset="0"/>
              <a:cs typeface="Consolas" pitchFamily="49" charset="0"/>
            </a:endParaRPr>
          </a:p>
          <a:p>
            <a:pPr>
              <a:buFontTx/>
              <a:buNone/>
              <a:defRPr/>
            </a:pPr>
            <a:r>
              <a:rPr lang="en-US" sz="1400" dirty="0">
                <a:latin typeface="Consolas" pitchFamily="49" charset="0"/>
                <a:cs typeface="Consolas" pitchFamily="49" charset="0"/>
              </a:rPr>
              <a:t>// Normalize the complex number (giving it unit norm, |z| = 1)</a:t>
            </a:r>
          </a:p>
          <a:p>
            <a:pPr>
              <a:buFont typeface="Arial" charset="0"/>
              <a:buNone/>
              <a:defRPr/>
            </a:pPr>
            <a:r>
              <a:rPr lang="en-US" sz="1400" dirty="0">
                <a:latin typeface="Consolas" pitchFamily="49" charset="0"/>
                <a:cs typeface="Consolas" pitchFamily="49" charset="0"/>
              </a:rPr>
              <a:t>template &lt;</a:t>
            </a:r>
            <a:r>
              <a:rPr lang="en-US" sz="1400" dirty="0" err="1">
                <a:latin typeface="Consolas" pitchFamily="49" charset="0"/>
                <a:cs typeface="Consolas" pitchFamily="49" charset="0"/>
              </a:rPr>
              <a:t>typename</a:t>
            </a:r>
            <a:r>
              <a:rPr lang="en-US" sz="1400" dirty="0">
                <a:latin typeface="Consolas" pitchFamily="49" charset="0"/>
                <a:cs typeface="Consolas" pitchFamily="49" charset="0"/>
              </a:rPr>
              <a:t> </a:t>
            </a:r>
            <a:r>
              <a:rPr lang="en-US" sz="1400" dirty="0">
                <a:solidFill>
                  <a:srgbClr val="D20000"/>
                </a:solidFill>
                <a:latin typeface="Consolas" pitchFamily="49" charset="0"/>
                <a:cs typeface="Consolas" pitchFamily="49" charset="0"/>
              </a:rPr>
              <a:t>Type</a:t>
            </a:r>
            <a:r>
              <a:rPr lang="en-US" sz="1400" dirty="0">
                <a:latin typeface="Consolas" pitchFamily="49" charset="0"/>
                <a:cs typeface="Consolas" pitchFamily="49" charset="0"/>
              </a:rPr>
              <a:t>&gt;</a:t>
            </a:r>
          </a:p>
          <a:p>
            <a:pPr>
              <a:buFontTx/>
              <a:buNone/>
              <a:defRPr/>
            </a:pPr>
            <a:r>
              <a:rPr lang="en-US" sz="1400" dirty="0">
                <a:latin typeface="Consolas" pitchFamily="49" charset="0"/>
                <a:cs typeface="Consolas" pitchFamily="49" charset="0"/>
              </a:rPr>
              <a:t>void Complex&lt;</a:t>
            </a:r>
            <a:r>
              <a:rPr lang="en-US" sz="1400" dirty="0">
                <a:solidFill>
                  <a:srgbClr val="D20000"/>
                </a:solidFill>
                <a:latin typeface="Consolas" pitchFamily="49" charset="0"/>
                <a:cs typeface="Consolas" pitchFamily="49" charset="0"/>
              </a:rPr>
              <a:t>Type</a:t>
            </a:r>
            <a:r>
              <a:rPr lang="en-US" sz="1400" dirty="0">
                <a:latin typeface="Consolas" pitchFamily="49" charset="0"/>
                <a:cs typeface="Consolas" pitchFamily="49" charset="0"/>
              </a:rPr>
              <a:t>&gt;:</a:t>
            </a:r>
            <a:r>
              <a:rPr lang="en-US" sz="1400" dirty="0" err="1">
                <a:latin typeface="Consolas" pitchFamily="49" charset="0"/>
                <a:cs typeface="Consolas" pitchFamily="49" charset="0"/>
              </a:rPr>
              <a:t>noramlize</a:t>
            </a:r>
            <a:r>
              <a:rPr lang="en-US" sz="1400" dirty="0">
                <a:latin typeface="Consolas" pitchFamily="49" charset="0"/>
                <a:cs typeface="Consolas" pitchFamily="49" charset="0"/>
              </a:rPr>
              <a:t>() {</a:t>
            </a:r>
          </a:p>
          <a:p>
            <a:pPr>
              <a:buFontTx/>
              <a:buNone/>
              <a:defRPr/>
            </a:pPr>
            <a:r>
              <a:rPr lang="en-US" sz="1400" dirty="0">
                <a:latin typeface="Consolas" pitchFamily="49" charset="0"/>
                <a:cs typeface="Consolas" pitchFamily="49" charset="0"/>
              </a:rPr>
              <a:t>    if ( re == 0 &amp;&amp; </a:t>
            </a:r>
            <a:r>
              <a:rPr lang="en-US" sz="1400" dirty="0" err="1">
                <a:latin typeface="Consolas" pitchFamily="49" charset="0"/>
                <a:cs typeface="Consolas" pitchFamily="49" charset="0"/>
              </a:rPr>
              <a:t>im</a:t>
            </a:r>
            <a:r>
              <a:rPr lang="en-US" sz="1400" dirty="0">
                <a:latin typeface="Consolas" pitchFamily="49" charset="0"/>
                <a:cs typeface="Consolas" pitchFamily="49" charset="0"/>
              </a:rPr>
              <a:t> == 0 ) {</a:t>
            </a:r>
          </a:p>
          <a:p>
            <a:pPr>
              <a:buFontTx/>
              <a:buNone/>
              <a:defRPr/>
            </a:pPr>
            <a:r>
              <a:rPr lang="en-US" sz="1400" dirty="0">
                <a:latin typeface="Consolas" pitchFamily="49" charset="0"/>
                <a:cs typeface="Consolas" pitchFamily="49" charset="0"/>
              </a:rPr>
              <a:t>        return;</a:t>
            </a:r>
          </a:p>
          <a:p>
            <a:pPr>
              <a:buFontTx/>
              <a:buNone/>
              <a:defRPr/>
            </a:pPr>
            <a:r>
              <a:rPr lang="en-US" sz="1400" dirty="0">
                <a:latin typeface="Consolas" pitchFamily="49" charset="0"/>
                <a:cs typeface="Consolas" pitchFamily="49" charset="0"/>
              </a:rPr>
              <a:t>    }</a:t>
            </a:r>
          </a:p>
          <a:p>
            <a:pPr>
              <a:buFontTx/>
              <a:buNone/>
              <a:defRPr/>
            </a:pPr>
            <a:endParaRPr lang="en-US" sz="1400" dirty="0">
              <a:latin typeface="Consolas" pitchFamily="49" charset="0"/>
              <a:cs typeface="Consolas" pitchFamily="49" charset="0"/>
            </a:endParaRPr>
          </a:p>
          <a:p>
            <a:pPr>
              <a:buFontTx/>
              <a:buNone/>
              <a:defRPr/>
            </a:pPr>
            <a:r>
              <a:rPr lang="en-US" sz="1400" dirty="0">
                <a:latin typeface="Consolas" pitchFamily="49" charset="0"/>
                <a:cs typeface="Consolas" pitchFamily="49" charset="0"/>
              </a:rPr>
              <a:t>    </a:t>
            </a:r>
            <a:r>
              <a:rPr lang="en-US" sz="1400" dirty="0">
                <a:solidFill>
                  <a:srgbClr val="FF0000"/>
                </a:solidFill>
                <a:latin typeface="Consolas" pitchFamily="49" charset="0"/>
                <a:cs typeface="Consolas" pitchFamily="49" charset="0"/>
              </a:rPr>
              <a:t>Type</a:t>
            </a:r>
            <a:r>
              <a:rPr lang="en-US" sz="1400" dirty="0">
                <a:latin typeface="Consolas" pitchFamily="49" charset="0"/>
                <a:cs typeface="Consolas" pitchFamily="49" charset="0"/>
              </a:rPr>
              <a:t> </a:t>
            </a:r>
            <a:r>
              <a:rPr lang="en-US" sz="1400" dirty="0" err="1">
                <a:latin typeface="Consolas" pitchFamily="49" charset="0"/>
                <a:cs typeface="Consolas" pitchFamily="49" charset="0"/>
              </a:rPr>
              <a:t>absval</a:t>
            </a:r>
            <a:r>
              <a:rPr lang="en-US" sz="1400" dirty="0">
                <a:latin typeface="Consolas" pitchFamily="49" charset="0"/>
                <a:cs typeface="Consolas" pitchFamily="49" charset="0"/>
              </a:rPr>
              <a:t> = abs();</a:t>
            </a:r>
          </a:p>
          <a:p>
            <a:pPr>
              <a:buFontTx/>
              <a:buNone/>
              <a:defRPr/>
            </a:pPr>
            <a:r>
              <a:rPr lang="en-US" sz="1400" dirty="0">
                <a:latin typeface="Consolas" pitchFamily="49" charset="0"/>
                <a:cs typeface="Consolas" pitchFamily="49" charset="0"/>
              </a:rPr>
              <a:t>    re /= </a:t>
            </a:r>
            <a:r>
              <a:rPr lang="en-US" sz="1400" dirty="0" err="1">
                <a:latin typeface="Consolas" pitchFamily="49" charset="0"/>
                <a:cs typeface="Consolas" pitchFamily="49" charset="0"/>
              </a:rPr>
              <a:t>absval</a:t>
            </a:r>
            <a:r>
              <a:rPr lang="en-US" sz="1400" dirty="0">
                <a:latin typeface="Consolas" pitchFamily="49" charset="0"/>
                <a:cs typeface="Consolas" pitchFamily="49" charset="0"/>
              </a:rPr>
              <a:t>;</a:t>
            </a:r>
          </a:p>
          <a:p>
            <a:pPr>
              <a:buFontTx/>
              <a:buNone/>
              <a:defRPr/>
            </a:pPr>
            <a:r>
              <a:rPr lang="en-US" sz="1400" dirty="0">
                <a:latin typeface="Consolas" pitchFamily="49" charset="0"/>
                <a:cs typeface="Consolas" pitchFamily="49" charset="0"/>
              </a:rPr>
              <a:t>    </a:t>
            </a:r>
            <a:r>
              <a:rPr lang="en-US" sz="1400" dirty="0" err="1">
                <a:latin typeface="Consolas" pitchFamily="49" charset="0"/>
                <a:cs typeface="Consolas" pitchFamily="49" charset="0"/>
              </a:rPr>
              <a:t>im</a:t>
            </a:r>
            <a:r>
              <a:rPr lang="en-US" sz="1400" dirty="0">
                <a:latin typeface="Consolas" pitchFamily="49" charset="0"/>
                <a:cs typeface="Consolas" pitchFamily="49" charset="0"/>
              </a:rPr>
              <a:t> /= </a:t>
            </a:r>
            <a:r>
              <a:rPr lang="en-US" sz="1400" dirty="0" err="1">
                <a:latin typeface="Consolas" pitchFamily="49" charset="0"/>
                <a:cs typeface="Consolas" pitchFamily="49" charset="0"/>
              </a:rPr>
              <a:t>absval</a:t>
            </a:r>
            <a:r>
              <a:rPr lang="en-US" sz="1400" dirty="0">
                <a:latin typeface="Consolas" pitchFamily="49" charset="0"/>
                <a:cs typeface="Consolas" pitchFamily="49" charset="0"/>
              </a:rPr>
              <a:t>;</a:t>
            </a:r>
          </a:p>
          <a:p>
            <a:pPr>
              <a:buFontTx/>
              <a:buNone/>
              <a:defRPr/>
            </a:pPr>
            <a:r>
              <a:rPr lang="en-US" sz="1400" dirty="0">
                <a:latin typeface="Consolas" pitchFamily="49" charset="0"/>
                <a:cs typeface="Consolas" pitchFamily="49" charset="0"/>
              </a:rPr>
              <a:t>}</a:t>
            </a:r>
          </a:p>
          <a:p>
            <a:pPr>
              <a:buFontTx/>
              <a:buNone/>
              <a:defRPr/>
            </a:pPr>
            <a:endParaRPr lang="en-US" sz="1400" dirty="0">
              <a:latin typeface="Consolas" pitchFamily="49" charset="0"/>
              <a:cs typeface="Consolas" pitchFamily="49" charset="0"/>
            </a:endParaRPr>
          </a:p>
          <a:p>
            <a:pPr>
              <a:buFontTx/>
              <a:buNone/>
              <a:defRPr/>
            </a:pPr>
            <a:r>
              <a:rPr lang="en-US" sz="1400" dirty="0">
                <a:latin typeface="Consolas" pitchFamily="49" charset="0"/>
                <a:cs typeface="Consolas" pitchFamily="49" charset="0"/>
              </a:rPr>
              <a:t>#</a:t>
            </a:r>
            <a:r>
              <a:rPr lang="en-US" sz="1400" dirty="0" err="1">
                <a:latin typeface="Consolas" pitchFamily="49" charset="0"/>
                <a:cs typeface="Consolas" pitchFamily="49" charset="0"/>
              </a:rPr>
              <a:t>endif</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42457930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dirty="0">
                <a:latin typeface="Arial" charset="0"/>
                <a:cs typeface="Arial" charset="0"/>
              </a:rPr>
              <a:t>Class Templates</a:t>
            </a:r>
          </a:p>
        </p:txBody>
      </p:sp>
      <p:sp>
        <p:nvSpPr>
          <p:cNvPr id="72707" name="Rectangle 3"/>
          <p:cNvSpPr>
            <a:spLocks noGrp="1" noChangeArrowheads="1"/>
          </p:cNvSpPr>
          <p:nvPr>
            <p:ph type="body" idx="1"/>
          </p:nvPr>
        </p:nvSpPr>
        <p:spPr/>
        <p:txBody>
          <a:bodyPr>
            <a:normAutofit lnSpcReduction="10000"/>
          </a:bodyPr>
          <a:lstStyle/>
          <a:p>
            <a:pPr>
              <a:buFont typeface="Arial" charset="0"/>
              <a:buNone/>
            </a:pPr>
            <a:r>
              <a:rPr lang="en-US">
                <a:latin typeface="Arial" charset="0"/>
                <a:cs typeface="Arial" charset="0"/>
              </a:rPr>
              <a:t>	Example:</a:t>
            </a:r>
            <a:endParaRPr lang="en-US" sz="1200">
              <a:latin typeface="Consolas" pitchFamily="49" charset="0"/>
              <a:cs typeface="Arial" charset="0"/>
            </a:endParaRPr>
          </a:p>
          <a:p>
            <a:pPr lvl="1">
              <a:buFontTx/>
              <a:buNone/>
            </a:pPr>
            <a:r>
              <a:rPr lang="en-US" sz="1200">
                <a:latin typeface="Consolas" pitchFamily="49" charset="0"/>
                <a:cs typeface="Arial" charset="0"/>
              </a:rPr>
              <a:t>#include &lt;iostream&gt;</a:t>
            </a:r>
          </a:p>
          <a:p>
            <a:pPr lvl="1">
              <a:buFontTx/>
              <a:buNone/>
            </a:pPr>
            <a:r>
              <a:rPr lang="en-US" sz="1200">
                <a:solidFill>
                  <a:srgbClr val="FF33CC"/>
                </a:solidFill>
                <a:latin typeface="Consolas" pitchFamily="49" charset="0"/>
                <a:cs typeface="Arial" charset="0"/>
              </a:rPr>
              <a:t>#include "Complex.h"</a:t>
            </a:r>
          </a:p>
          <a:p>
            <a:pPr lvl="1">
              <a:buFontTx/>
              <a:buNone/>
            </a:pPr>
            <a:r>
              <a:rPr lang="en-US" sz="1200">
                <a:latin typeface="Consolas" pitchFamily="49" charset="0"/>
                <a:cs typeface="Arial" charset="0"/>
              </a:rPr>
              <a:t>using namespace std;</a:t>
            </a:r>
          </a:p>
          <a:p>
            <a:pPr lvl="1">
              <a:buFontTx/>
              <a:buNone/>
            </a:pPr>
            <a:endParaRPr lang="en-US" sz="1200">
              <a:latin typeface="Consolas" pitchFamily="49" charset="0"/>
              <a:cs typeface="Arial" charset="0"/>
            </a:endParaRPr>
          </a:p>
          <a:p>
            <a:pPr lvl="1">
              <a:buFontTx/>
              <a:buNone/>
            </a:pPr>
            <a:r>
              <a:rPr lang="en-US" sz="1200">
                <a:latin typeface="Consolas" pitchFamily="49" charset="0"/>
                <a:cs typeface="Arial" charset="0"/>
              </a:rPr>
              <a:t>int main() {</a:t>
            </a:r>
          </a:p>
          <a:p>
            <a:pPr lvl="1">
              <a:buFontTx/>
              <a:buNone/>
            </a:pPr>
            <a:r>
              <a:rPr lang="en-US" sz="1200">
                <a:latin typeface="Consolas" pitchFamily="49" charset="0"/>
                <a:cs typeface="Arial" charset="0"/>
              </a:rPr>
              <a:t>    Complex&lt;</a:t>
            </a:r>
            <a:r>
              <a:rPr lang="en-US" sz="1200">
                <a:solidFill>
                  <a:srgbClr val="D20000"/>
                </a:solidFill>
                <a:latin typeface="Consolas" pitchFamily="49" charset="0"/>
                <a:cs typeface="Arial" charset="0"/>
              </a:rPr>
              <a:t>double</a:t>
            </a:r>
            <a:r>
              <a:rPr lang="en-US" sz="1200">
                <a:latin typeface="Consolas" pitchFamily="49" charset="0"/>
                <a:cs typeface="Arial" charset="0"/>
              </a:rPr>
              <a:t>&gt; z( 3.7, 4.2 );</a:t>
            </a:r>
          </a:p>
          <a:p>
            <a:pPr lvl="1">
              <a:buFontTx/>
              <a:buNone/>
            </a:pPr>
            <a:r>
              <a:rPr lang="en-US" sz="1200">
                <a:latin typeface="Consolas" pitchFamily="49" charset="0"/>
                <a:cs typeface="Arial" charset="0"/>
              </a:rPr>
              <a:t>    Complex&lt;</a:t>
            </a:r>
            <a:r>
              <a:rPr lang="en-US" sz="1200">
                <a:solidFill>
                  <a:srgbClr val="D20000"/>
                </a:solidFill>
                <a:latin typeface="Consolas" pitchFamily="49" charset="0"/>
                <a:cs typeface="Arial" charset="0"/>
              </a:rPr>
              <a:t>float</a:t>
            </a:r>
            <a:r>
              <a:rPr lang="en-US" sz="1200">
                <a:latin typeface="Consolas" pitchFamily="49" charset="0"/>
                <a:cs typeface="Arial" charset="0"/>
              </a:rPr>
              <a:t>&gt;  w( 3.7, 4.2 );</a:t>
            </a:r>
          </a:p>
          <a:p>
            <a:pPr lvl="1">
              <a:buFontTx/>
              <a:buNone/>
            </a:pPr>
            <a:r>
              <a:rPr lang="en-US" sz="1200">
                <a:latin typeface="Consolas" pitchFamily="49" charset="0"/>
                <a:cs typeface="Arial" charset="0"/>
              </a:rPr>
              <a:t>    cout.precision( 20 ); // Print up to 20 digits</a:t>
            </a:r>
          </a:p>
          <a:p>
            <a:pPr lvl="1">
              <a:buFontTx/>
              <a:buNone/>
            </a:pPr>
            <a:r>
              <a:rPr lang="en-US" sz="1200">
                <a:latin typeface="Consolas" pitchFamily="49" charset="0"/>
                <a:cs typeface="Arial" charset="0"/>
              </a:rPr>
              <a:t>    </a:t>
            </a:r>
          </a:p>
          <a:p>
            <a:pPr lvl="1">
              <a:buFontTx/>
              <a:buNone/>
            </a:pPr>
            <a:r>
              <a:rPr lang="en-US" sz="1200">
                <a:latin typeface="Consolas" pitchFamily="49" charset="0"/>
                <a:cs typeface="Arial" charset="0"/>
              </a:rPr>
              <a:t>    cout &lt;&lt; "|z| = " &lt;&lt; z.abs() &lt;&lt; endl;</a:t>
            </a:r>
          </a:p>
          <a:p>
            <a:pPr lvl="1">
              <a:buFontTx/>
              <a:buNone/>
            </a:pPr>
            <a:r>
              <a:rPr lang="en-US" sz="1200">
                <a:latin typeface="Consolas" pitchFamily="49" charset="0"/>
                <a:cs typeface="Arial" charset="0"/>
              </a:rPr>
              <a:t>    cout &lt;&lt; "|w| = " &lt;&lt; w.abs() &lt;&lt; endl;</a:t>
            </a:r>
          </a:p>
          <a:p>
            <a:pPr lvl="1">
              <a:buFontTx/>
              <a:buNone/>
            </a:pPr>
            <a:endParaRPr lang="en-US" sz="1200">
              <a:latin typeface="Consolas" pitchFamily="49" charset="0"/>
              <a:cs typeface="Arial" charset="0"/>
            </a:endParaRPr>
          </a:p>
          <a:p>
            <a:pPr lvl="1">
              <a:buFontTx/>
              <a:buNone/>
            </a:pPr>
            <a:r>
              <a:rPr lang="en-US" sz="1200">
                <a:latin typeface="Consolas" pitchFamily="49" charset="0"/>
                <a:cs typeface="Arial" charset="0"/>
              </a:rPr>
              <a:t>    z.normalize();</a:t>
            </a:r>
          </a:p>
          <a:p>
            <a:pPr lvl="1">
              <a:buFontTx/>
              <a:buNone/>
            </a:pPr>
            <a:r>
              <a:rPr lang="en-US" sz="1200">
                <a:latin typeface="Consolas" pitchFamily="49" charset="0"/>
                <a:cs typeface="Arial" charset="0"/>
              </a:rPr>
              <a:t>    w.normalize();</a:t>
            </a:r>
          </a:p>
          <a:p>
            <a:pPr lvl="1">
              <a:buFontTx/>
              <a:buNone/>
            </a:pPr>
            <a:endParaRPr lang="en-US" sz="1200">
              <a:latin typeface="Consolas" pitchFamily="49" charset="0"/>
              <a:cs typeface="Arial" charset="0"/>
            </a:endParaRPr>
          </a:p>
          <a:p>
            <a:pPr lvl="1">
              <a:buFontTx/>
              <a:buNone/>
            </a:pPr>
            <a:r>
              <a:rPr lang="en-US" sz="1200">
                <a:latin typeface="Consolas" pitchFamily="49" charset="0"/>
                <a:cs typeface="Arial" charset="0"/>
              </a:rPr>
              <a:t>    cout &lt;&lt; "After normalization, |z| = " &lt;&lt; z.abs() &lt;&lt; endl;</a:t>
            </a:r>
          </a:p>
          <a:p>
            <a:pPr lvl="1">
              <a:buFontTx/>
              <a:buNone/>
            </a:pPr>
            <a:r>
              <a:rPr lang="en-US" sz="1200">
                <a:latin typeface="Consolas" pitchFamily="49" charset="0"/>
                <a:cs typeface="Arial" charset="0"/>
              </a:rPr>
              <a:t>    cout &lt;&lt; "After normalization, |w| = " &lt;&lt; w.abs() &lt;&lt; endl;</a:t>
            </a:r>
          </a:p>
          <a:p>
            <a:pPr lvl="1">
              <a:buFontTx/>
              <a:buNone/>
            </a:pPr>
            <a:endParaRPr lang="en-US" sz="1200">
              <a:latin typeface="Consolas" pitchFamily="49" charset="0"/>
              <a:cs typeface="Arial" charset="0"/>
            </a:endParaRPr>
          </a:p>
          <a:p>
            <a:pPr lvl="1">
              <a:buFontTx/>
              <a:buNone/>
            </a:pPr>
            <a:r>
              <a:rPr lang="en-US" sz="1200">
                <a:latin typeface="Consolas" pitchFamily="49" charset="0"/>
                <a:cs typeface="Arial" charset="0"/>
              </a:rPr>
              <a:t>    return 0;</a:t>
            </a:r>
          </a:p>
          <a:p>
            <a:pPr lvl="1">
              <a:buFontTx/>
              <a:buNone/>
            </a:pPr>
            <a:r>
              <a:rPr lang="en-US" sz="1200">
                <a:latin typeface="Consolas" pitchFamily="49" charset="0"/>
                <a:cs typeface="Arial" charset="0"/>
              </a:rPr>
              <a:t>}</a:t>
            </a:r>
          </a:p>
        </p:txBody>
      </p:sp>
      <p:sp>
        <p:nvSpPr>
          <p:cNvPr id="72708" name="Rectangle 3"/>
          <p:cNvSpPr>
            <a:spLocks noChangeArrowheads="1"/>
          </p:cNvSpPr>
          <p:nvPr/>
        </p:nvSpPr>
        <p:spPr bwMode="auto">
          <a:xfrm>
            <a:off x="4176713" y="1557338"/>
            <a:ext cx="4356100" cy="1754187"/>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buFont typeface="Arial" charset="0"/>
              <a:buNone/>
            </a:pPr>
            <a:r>
              <a:rPr lang="en-US"/>
              <a:t>Ouptut:</a:t>
            </a:r>
          </a:p>
          <a:p>
            <a:pPr lvl="1">
              <a:buFont typeface="Arial" charset="0"/>
              <a:buNone/>
            </a:pPr>
            <a:r>
              <a:rPr lang="en-US">
                <a:latin typeface="Consolas" pitchFamily="49" charset="0"/>
              </a:rPr>
              <a:t>|z| = 5.5973207876626123181</a:t>
            </a:r>
          </a:p>
          <a:p>
            <a:pPr lvl="1">
              <a:buFont typeface="Arial" charset="0"/>
              <a:buNone/>
            </a:pPr>
            <a:r>
              <a:rPr lang="en-US">
                <a:latin typeface="Consolas" pitchFamily="49" charset="0"/>
              </a:rPr>
              <a:t>|w| = 5.597320556640625</a:t>
            </a:r>
          </a:p>
          <a:p>
            <a:pPr lvl="1">
              <a:buFont typeface="Arial" charset="0"/>
              <a:buNone/>
            </a:pPr>
            <a:r>
              <a:rPr lang="en-US">
                <a:latin typeface="Consolas" pitchFamily="49" charset="0"/>
              </a:rPr>
              <a:t>After normalization, |z| = 1.0000000412736744781</a:t>
            </a:r>
          </a:p>
          <a:p>
            <a:pPr lvl="1">
              <a:buFont typeface="Arial" charset="0"/>
              <a:buNone/>
            </a:pPr>
            <a:r>
              <a:rPr lang="en-US">
                <a:latin typeface="Consolas" pitchFamily="49" charset="0"/>
              </a:rPr>
              <a:t>After normalization, |w| = 1 </a:t>
            </a:r>
          </a:p>
        </p:txBody>
      </p:sp>
    </p:spTree>
    <p:extLst>
      <p:ext uri="{BB962C8B-B14F-4D97-AF65-F5344CB8AC3E}">
        <p14:creationId xmlns:p14="http://schemas.microsoft.com/office/powerpoint/2010/main" val="9789843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457200" y="1556792"/>
            <a:ext cx="8229600" cy="4248472"/>
          </a:xfrm>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r>
              <a:rPr lang="en-US" sz="3900" dirty="0">
                <a:solidFill>
                  <a:srgbClr val="002060"/>
                </a:solidFill>
                <a:latin typeface="Arial" charset="0"/>
                <a:cs typeface="Arial" charset="0"/>
              </a:rPr>
              <a:t>Understanding C++:</a:t>
            </a:r>
            <a:br>
              <a:rPr lang="en-US" sz="3900" dirty="0">
                <a:solidFill>
                  <a:srgbClr val="002060"/>
                </a:solidFill>
                <a:latin typeface="Arial" charset="0"/>
                <a:cs typeface="Arial" charset="0"/>
              </a:rPr>
            </a:br>
            <a:r>
              <a:rPr lang="en-US" sz="3900" dirty="0">
                <a:solidFill>
                  <a:srgbClr val="002060"/>
                </a:solidFill>
                <a:latin typeface="Arial" charset="0"/>
                <a:cs typeface="Arial" charset="0"/>
              </a:rPr>
              <a:t>Operator overloading</a:t>
            </a: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p:txBody>
      </p:sp>
    </p:spTree>
    <p:extLst>
      <p:ext uri="{BB962C8B-B14F-4D97-AF65-F5344CB8AC3E}">
        <p14:creationId xmlns:p14="http://schemas.microsoft.com/office/powerpoint/2010/main" val="4087563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latin typeface="Times" pitchFamily="2" charset="0"/>
                <a:cs typeface="Arial" charset="0"/>
              </a:rPr>
              <a:t>Understanding C++</a:t>
            </a:r>
          </a:p>
        </p:txBody>
      </p:sp>
      <p:sp>
        <p:nvSpPr>
          <p:cNvPr id="6147" name="Rectangle 3"/>
          <p:cNvSpPr>
            <a:spLocks noGrp="1" noChangeArrowheads="1"/>
          </p:cNvSpPr>
          <p:nvPr>
            <p:ph type="body" idx="1"/>
          </p:nvPr>
        </p:nvSpPr>
        <p:spPr>
          <a:xfrm>
            <a:off x="251520" y="1417638"/>
            <a:ext cx="8712968" cy="4963690"/>
          </a:xfrm>
        </p:spPr>
        <p:txBody>
          <a:bodyPr>
            <a:normAutofit/>
          </a:bodyPr>
          <a:lstStyle/>
          <a:p>
            <a:pPr marL="72000">
              <a:spcAft>
                <a:spcPts val="200"/>
              </a:spcAft>
              <a:buFont typeface="Courier New" panose="02070309020205020404" pitchFamily="49" charset="0"/>
              <a:buChar char="o"/>
            </a:pPr>
            <a:r>
              <a:rPr lang="en-US" sz="2400" dirty="0">
                <a:latin typeface="Times" pitchFamily="2" charset="0"/>
                <a:cs typeface="Arial" charset="0"/>
              </a:rPr>
              <a:t>Compilation, understanding run time vs. compile time</a:t>
            </a:r>
          </a:p>
          <a:p>
            <a:pPr marL="72000">
              <a:spcAft>
                <a:spcPts val="200"/>
              </a:spcAft>
              <a:buFont typeface="Courier New" panose="02070309020205020404" pitchFamily="49" charset="0"/>
              <a:buChar char="o"/>
            </a:pPr>
            <a:r>
              <a:rPr lang="en-US" sz="2400" dirty="0">
                <a:latin typeface="Times" pitchFamily="2" charset="0"/>
                <a:cs typeface="Arial" charset="0"/>
              </a:rPr>
              <a:t>Structure of binaries</a:t>
            </a:r>
          </a:p>
          <a:p>
            <a:pPr marL="72000">
              <a:spcAft>
                <a:spcPts val="200"/>
              </a:spcAft>
              <a:buFont typeface="Courier New" panose="02070309020205020404" pitchFamily="49" charset="0"/>
              <a:buChar char="o"/>
            </a:pPr>
            <a:r>
              <a:rPr lang="en-US" sz="2400" dirty="0">
                <a:latin typeface="Times" pitchFamily="2" charset="0"/>
                <a:cs typeface="Arial" charset="0"/>
              </a:rPr>
              <a:t>Syntax and Semantics</a:t>
            </a:r>
          </a:p>
          <a:p>
            <a:pPr marL="72000">
              <a:spcAft>
                <a:spcPts val="200"/>
              </a:spcAft>
              <a:buFont typeface="Courier New" panose="02070309020205020404" pitchFamily="49" charset="0"/>
              <a:buChar char="o"/>
            </a:pPr>
            <a:r>
              <a:rPr lang="en-US" sz="2400" dirty="0">
                <a:latin typeface="Times" pitchFamily="2" charset="0"/>
                <a:cs typeface="Arial" charset="0"/>
              </a:rPr>
              <a:t>Strong typing</a:t>
            </a:r>
          </a:p>
          <a:p>
            <a:pPr marL="72000">
              <a:spcAft>
                <a:spcPts val="200"/>
              </a:spcAft>
              <a:buFont typeface="Courier New" panose="02070309020205020404" pitchFamily="49" charset="0"/>
              <a:buChar char="o"/>
            </a:pPr>
            <a:r>
              <a:rPr lang="en-US" sz="2400" dirty="0">
                <a:latin typeface="Times" pitchFamily="2" charset="0"/>
                <a:cs typeface="Arial" charset="0"/>
              </a:rPr>
              <a:t>Object-oriented, i.e., what are classes, objects, inheritance etc.</a:t>
            </a:r>
          </a:p>
          <a:p>
            <a:pPr marL="72000">
              <a:spcAft>
                <a:spcPts val="200"/>
              </a:spcAft>
              <a:buFont typeface="Courier New" panose="02070309020205020404" pitchFamily="49" charset="0"/>
              <a:buChar char="o"/>
            </a:pPr>
            <a:r>
              <a:rPr lang="en-US" sz="2400" dirty="0">
                <a:latin typeface="Times" pitchFamily="2" charset="0"/>
                <a:cs typeface="Arial" charset="0"/>
              </a:rPr>
              <a:t>Templates (Standard Template Library)</a:t>
            </a:r>
          </a:p>
          <a:p>
            <a:pPr marL="72000">
              <a:spcAft>
                <a:spcPts val="200"/>
              </a:spcAft>
              <a:buFont typeface="Courier New" panose="02070309020205020404" pitchFamily="49" charset="0"/>
              <a:buChar char="o"/>
            </a:pPr>
            <a:r>
              <a:rPr lang="en-US" sz="2400" dirty="0">
                <a:latin typeface="Times" pitchFamily="2" charset="0"/>
                <a:cs typeface="Arial" charset="0"/>
              </a:rPr>
              <a:t>Pointers</a:t>
            </a:r>
          </a:p>
          <a:p>
            <a:pPr marL="72000">
              <a:spcAft>
                <a:spcPts val="200"/>
              </a:spcAft>
              <a:buFont typeface="Courier New" panose="02070309020205020404" pitchFamily="49" charset="0"/>
              <a:buChar char="o"/>
            </a:pPr>
            <a:r>
              <a:rPr lang="en-US" sz="2400" dirty="0">
                <a:latin typeface="Times" pitchFamily="2" charset="0"/>
                <a:cs typeface="Arial" charset="0"/>
              </a:rPr>
              <a:t>Recursion</a:t>
            </a:r>
          </a:p>
          <a:p>
            <a:pPr marL="72000">
              <a:spcAft>
                <a:spcPts val="200"/>
              </a:spcAft>
              <a:buFont typeface="Courier New" panose="02070309020205020404" pitchFamily="49" charset="0"/>
              <a:buChar char="o"/>
            </a:pPr>
            <a:r>
              <a:rPr lang="en-US" sz="2400" dirty="0">
                <a:latin typeface="Times" pitchFamily="2" charset="0"/>
                <a:cs typeface="Arial" charset="0"/>
              </a:rPr>
              <a:t>Basic memory management</a:t>
            </a:r>
          </a:p>
        </p:txBody>
      </p:sp>
    </p:spTree>
    <p:extLst>
      <p:ext uri="{BB962C8B-B14F-4D97-AF65-F5344CB8AC3E}">
        <p14:creationId xmlns:p14="http://schemas.microsoft.com/office/powerpoint/2010/main" val="390466725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atin typeface="Arial" charset="0"/>
                <a:cs typeface="Arial" charset="0"/>
              </a:rPr>
              <a:t>Printing</a:t>
            </a:r>
          </a:p>
        </p:txBody>
      </p:sp>
      <p:sp>
        <p:nvSpPr>
          <p:cNvPr id="30723" name="Rectangle 3"/>
          <p:cNvSpPr>
            <a:spLocks noGrp="1" noChangeArrowheads="1"/>
          </p:cNvSpPr>
          <p:nvPr>
            <p:ph type="body" idx="1"/>
          </p:nvPr>
        </p:nvSpPr>
        <p:spPr/>
        <p:txBody>
          <a:bodyPr/>
          <a:lstStyle/>
          <a:p>
            <a:pPr>
              <a:buFont typeface="Arial" charset="0"/>
              <a:buNone/>
            </a:pPr>
            <a:r>
              <a:rPr lang="en-US">
                <a:latin typeface="Arial" charset="0"/>
                <a:cs typeface="Arial" charset="0"/>
              </a:rPr>
              <a:t>	Printing in C++ is done through overloading the </a:t>
            </a:r>
            <a:r>
              <a:rPr lang="en-US" b="1">
                <a:latin typeface="Courier New" pitchFamily="49" charset="0"/>
                <a:cs typeface="Arial" charset="0"/>
              </a:rPr>
              <a:t>&lt;&lt;</a:t>
            </a:r>
            <a:r>
              <a:rPr lang="en-US">
                <a:latin typeface="Arial" charset="0"/>
                <a:cs typeface="Arial" charset="0"/>
              </a:rPr>
              <a:t> operator:</a:t>
            </a:r>
          </a:p>
          <a:p>
            <a:pPr>
              <a:buFontTx/>
              <a:buNone/>
            </a:pPr>
            <a:r>
              <a:rPr lang="en-US">
                <a:latin typeface="Arial" charset="0"/>
                <a:cs typeface="Arial" charset="0"/>
              </a:rPr>
              <a:t>		</a:t>
            </a:r>
            <a:r>
              <a:rPr lang="en-US" b="1">
                <a:latin typeface="Courier New" pitchFamily="49" charset="0"/>
                <a:cs typeface="Arial" charset="0"/>
              </a:rPr>
              <a:t>cout &lt;&lt; 3;</a:t>
            </a:r>
          </a:p>
          <a:p>
            <a:pPr>
              <a:buFont typeface="Arial" charset="0"/>
              <a:buNone/>
            </a:pPr>
            <a:r>
              <a:rPr lang="en-US">
                <a:latin typeface="Arial" charset="0"/>
                <a:cs typeface="Arial" charset="0"/>
              </a:rPr>
              <a:t>	</a:t>
            </a:r>
          </a:p>
          <a:p>
            <a:pPr>
              <a:buFont typeface="Arial" charset="0"/>
              <a:buNone/>
            </a:pPr>
            <a:r>
              <a:rPr lang="en-US">
                <a:latin typeface="Arial" charset="0"/>
                <a:cs typeface="Arial" charset="0"/>
              </a:rPr>
              <a:t>	If the left-hand argument of </a:t>
            </a:r>
            <a:r>
              <a:rPr lang="en-US" b="1">
                <a:latin typeface="Courier New" pitchFamily="49" charset="0"/>
                <a:cs typeface="Arial" charset="0"/>
              </a:rPr>
              <a:t>&lt;&lt;</a:t>
            </a:r>
            <a:r>
              <a:rPr lang="en-US">
                <a:latin typeface="Arial" charset="0"/>
                <a:cs typeface="Arial" charset="0"/>
              </a:rPr>
              <a:t> is an object of type </a:t>
            </a:r>
            <a:r>
              <a:rPr lang="en-US" b="1">
                <a:latin typeface="Courier New" pitchFamily="49" charset="0"/>
                <a:cs typeface="Arial" charset="0"/>
              </a:rPr>
              <a:t>ostream</a:t>
            </a:r>
            <a:r>
              <a:rPr lang="en-US">
                <a:latin typeface="Arial" charset="0"/>
                <a:cs typeface="Arial" charset="0"/>
              </a:rPr>
              <a:t> (</a:t>
            </a:r>
            <a:r>
              <a:rPr lang="en-US" i="1">
                <a:latin typeface="Arial" charset="0"/>
                <a:cs typeface="Arial" charset="0"/>
              </a:rPr>
              <a:t>o</a:t>
            </a:r>
            <a:r>
              <a:rPr lang="en-US">
                <a:latin typeface="Arial" charset="0"/>
                <a:cs typeface="Arial" charset="0"/>
              </a:rPr>
              <a:t>utput </a:t>
            </a:r>
            <a:r>
              <a:rPr lang="en-US" i="1">
                <a:latin typeface="Arial" charset="0"/>
                <a:cs typeface="Arial" charset="0"/>
              </a:rPr>
              <a:t>stream</a:t>
            </a:r>
            <a:r>
              <a:rPr lang="en-US">
                <a:latin typeface="Arial" charset="0"/>
                <a:cs typeface="Arial" charset="0"/>
              </a:rPr>
              <a:t>) and the right-hand argument is a </a:t>
            </a:r>
            <a:r>
              <a:rPr lang="en-US" b="1">
                <a:latin typeface="Courier New" pitchFamily="49" charset="0"/>
                <a:cs typeface="Arial" charset="0"/>
              </a:rPr>
              <a:t>double</a:t>
            </a:r>
            <a:r>
              <a:rPr lang="en-US">
                <a:latin typeface="Arial" charset="0"/>
                <a:cs typeface="Arial" charset="0"/>
              </a:rPr>
              <a:t>, </a:t>
            </a:r>
            <a:r>
              <a:rPr lang="en-US" b="1">
                <a:latin typeface="Courier New" pitchFamily="49" charset="0"/>
                <a:cs typeface="Arial" charset="0"/>
              </a:rPr>
              <a:t>int</a:t>
            </a:r>
            <a:r>
              <a:rPr lang="en-US">
                <a:latin typeface="Arial" charset="0"/>
                <a:cs typeface="Arial" charset="0"/>
              </a:rPr>
              <a:t>, </a:t>
            </a:r>
            <a:r>
              <a:rPr lang="en-US" b="1">
                <a:latin typeface="Courier New" pitchFamily="49" charset="0"/>
                <a:cs typeface="Arial" charset="0"/>
              </a:rPr>
              <a:t>string</a:t>
            </a:r>
            <a:r>
              <a:rPr lang="en-US">
                <a:latin typeface="Arial" charset="0"/>
                <a:cs typeface="Arial" charset="0"/>
              </a:rPr>
              <a:t>, etc., an appropriate function which prints the object is called</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5415DE4-ADEE-9347-8383-10AAB3F8A733}"/>
                  </a:ext>
                </a:extLst>
              </p14:cNvPr>
              <p14:cNvContentPartPr/>
              <p14:nvPr/>
            </p14:nvContentPartPr>
            <p14:xfrm>
              <a:off x="420120" y="1969560"/>
              <a:ext cx="7344720" cy="3450600"/>
            </p14:xfrm>
          </p:contentPart>
        </mc:Choice>
        <mc:Fallback xmlns="">
          <p:pic>
            <p:nvPicPr>
              <p:cNvPr id="2" name="Ink 1">
                <a:extLst>
                  <a:ext uri="{FF2B5EF4-FFF2-40B4-BE49-F238E27FC236}">
                    <a16:creationId xmlns:a16="http://schemas.microsoft.com/office/drawing/2014/main" id="{E5415DE4-ADEE-9347-8383-10AAB3F8A733}"/>
                  </a:ext>
                </a:extLst>
              </p:cNvPr>
              <p:cNvPicPr/>
              <p:nvPr/>
            </p:nvPicPr>
            <p:blipFill>
              <a:blip r:embed="rId4"/>
              <a:stretch>
                <a:fillRect/>
              </a:stretch>
            </p:blipFill>
            <p:spPr>
              <a:xfrm>
                <a:off x="403920" y="1953360"/>
                <a:ext cx="7377120" cy="3483000"/>
              </a:xfrm>
              <a:prstGeom prst="rect">
                <a:avLst/>
              </a:prstGeom>
            </p:spPr>
          </p:pic>
        </mc:Fallback>
      </mc:AlternateContent>
    </p:spTree>
    <p:extLst>
      <p:ext uri="{BB962C8B-B14F-4D97-AF65-F5344CB8AC3E}">
        <p14:creationId xmlns:p14="http://schemas.microsoft.com/office/powerpoint/2010/main" val="3408457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atin typeface="Arial" charset="0"/>
                <a:cs typeface="Arial" charset="0"/>
              </a:rPr>
              <a:t>Printing</a:t>
            </a:r>
          </a:p>
        </p:txBody>
      </p:sp>
      <p:sp>
        <p:nvSpPr>
          <p:cNvPr id="31747" name="Rectangle 3"/>
          <p:cNvSpPr>
            <a:spLocks noGrp="1" noChangeArrowheads="1"/>
          </p:cNvSpPr>
          <p:nvPr>
            <p:ph type="body" idx="1"/>
          </p:nvPr>
        </p:nvSpPr>
        <p:spPr>
          <a:xfrm>
            <a:off x="457200" y="1628800"/>
            <a:ext cx="8229600" cy="4525963"/>
          </a:xfrm>
        </p:spPr>
        <p:txBody>
          <a:bodyPr/>
          <a:lstStyle/>
          <a:p>
            <a:pPr>
              <a:buFont typeface="Arial" charset="0"/>
              <a:buNone/>
            </a:pPr>
            <a:r>
              <a:rPr lang="en-US" dirty="0">
                <a:latin typeface="Arial" charset="0"/>
                <a:cs typeface="Arial" charset="0"/>
              </a:rPr>
              <a:t>	The format is suggestive of what is happening:</a:t>
            </a:r>
          </a:p>
          <a:p>
            <a:pPr lvl="1"/>
            <a:r>
              <a:rPr lang="en-US" dirty="0">
                <a:latin typeface="Arial" charset="0"/>
                <a:cs typeface="Arial" charset="0"/>
              </a:rPr>
              <a:t>The objects are being </a:t>
            </a:r>
            <a:r>
              <a:rPr lang="en-US" i="1" dirty="0">
                <a:latin typeface="Arial" charset="0"/>
                <a:cs typeface="Arial" charset="0"/>
              </a:rPr>
              <a:t>sent</a:t>
            </a:r>
            <a:r>
              <a:rPr lang="en-US" dirty="0">
                <a:latin typeface="Arial" charset="0"/>
                <a:cs typeface="Arial" charset="0"/>
              </a:rPr>
              <a:t> to the </a:t>
            </a:r>
            <a:r>
              <a:rPr lang="en-US" b="1" dirty="0" err="1">
                <a:latin typeface="Courier New" pitchFamily="49" charset="0"/>
                <a:cs typeface="Arial" charset="0"/>
              </a:rPr>
              <a:t>cout</a:t>
            </a:r>
            <a:r>
              <a:rPr lang="en-US" dirty="0">
                <a:latin typeface="Arial" charset="0"/>
                <a:cs typeface="Arial" charset="0"/>
              </a:rPr>
              <a:t> (</a:t>
            </a:r>
            <a:r>
              <a:rPr lang="en-US" i="1" dirty="0">
                <a:latin typeface="Arial" charset="0"/>
                <a:cs typeface="Arial" charset="0"/>
              </a:rPr>
              <a:t>console output</a:t>
            </a:r>
            <a:r>
              <a:rPr lang="en-US" dirty="0">
                <a:latin typeface="Arial" charset="0"/>
                <a:cs typeface="Arial" charset="0"/>
              </a:rPr>
              <a:t>) object to be printed</a:t>
            </a:r>
          </a:p>
          <a:p>
            <a:pPr>
              <a:buFontTx/>
              <a:buNone/>
            </a:pPr>
            <a:r>
              <a:rPr lang="en-US" sz="1600" b="1" dirty="0">
                <a:latin typeface="Courier New" pitchFamily="49" charset="0"/>
                <a:cs typeface="Arial" charset="0"/>
              </a:rPr>
              <a:t>    </a:t>
            </a:r>
            <a:r>
              <a:rPr lang="en-US" sz="1600" b="1" dirty="0" err="1">
                <a:latin typeface="Courier New" pitchFamily="49" charset="0"/>
                <a:cs typeface="Arial" charset="0"/>
              </a:rPr>
              <a:t>cout</a:t>
            </a:r>
            <a:r>
              <a:rPr lang="en-US" sz="1600" b="1" dirty="0">
                <a:latin typeface="Courier New" pitchFamily="49" charset="0"/>
                <a:cs typeface="Arial" charset="0"/>
              </a:rPr>
              <a:t> &lt;&lt; "The square of 3 is " &lt;&lt; </a:t>
            </a:r>
            <a:r>
              <a:rPr lang="en-US" sz="1600" b="1" dirty="0" err="1">
                <a:latin typeface="Courier New" pitchFamily="49" charset="0"/>
                <a:cs typeface="Arial" charset="0"/>
              </a:rPr>
              <a:t>sqr</a:t>
            </a:r>
            <a:r>
              <a:rPr lang="en-US" sz="1600" b="1" dirty="0">
                <a:latin typeface="Courier New" pitchFamily="49" charset="0"/>
                <a:cs typeface="Arial" charset="0"/>
              </a:rPr>
              <a:t>(3) &lt;&lt; </a:t>
            </a:r>
            <a:r>
              <a:rPr lang="en-US" sz="1600" b="1" dirty="0" err="1">
                <a:latin typeface="Courier New" pitchFamily="49" charset="0"/>
                <a:cs typeface="Arial" charset="0"/>
              </a:rPr>
              <a:t>endl</a:t>
            </a:r>
            <a:r>
              <a:rPr lang="en-US" sz="1600" b="1" dirty="0">
                <a:latin typeface="Courier New" pitchFamily="49" charset="0"/>
                <a:cs typeface="Arial" charset="0"/>
              </a:rPr>
              <a:t>;</a:t>
            </a:r>
          </a:p>
          <a:p>
            <a:pPr>
              <a:buFont typeface="Arial" charset="0"/>
              <a:buNone/>
            </a:pPr>
            <a:endParaRPr lang="en-US" dirty="0">
              <a:latin typeface="Arial" charset="0"/>
              <a:cs typeface="Arial" charset="0"/>
            </a:endParaRPr>
          </a:p>
          <a:p>
            <a:pPr>
              <a:buFont typeface="Arial" charset="0"/>
              <a:buNone/>
            </a:pPr>
            <a:r>
              <a:rPr lang="en-US" dirty="0">
                <a:latin typeface="Arial" charset="0"/>
                <a:cs typeface="Arial" charset="0"/>
              </a:rPr>
              <a:t>	The objects being printed are:</a:t>
            </a:r>
          </a:p>
          <a:p>
            <a:pPr lvl="1"/>
            <a:r>
              <a:rPr lang="en-US" dirty="0">
                <a:highlight>
                  <a:srgbClr val="FFFF00"/>
                </a:highlight>
                <a:latin typeface="Arial" charset="0"/>
                <a:cs typeface="Arial" charset="0"/>
              </a:rPr>
              <a:t>a </a:t>
            </a:r>
            <a:r>
              <a:rPr lang="en-US" b="1" dirty="0">
                <a:highlight>
                  <a:srgbClr val="FFFF00"/>
                </a:highlight>
                <a:latin typeface="Courier New" pitchFamily="49" charset="0"/>
                <a:cs typeface="Arial" charset="0"/>
              </a:rPr>
              <a:t>string</a:t>
            </a:r>
          </a:p>
          <a:p>
            <a:pPr lvl="1"/>
            <a:r>
              <a:rPr lang="en-US" dirty="0">
                <a:highlight>
                  <a:srgbClr val="FFFF00"/>
                </a:highlight>
                <a:latin typeface="Arial" charset="0"/>
                <a:cs typeface="Arial" charset="0"/>
              </a:rPr>
              <a:t>an </a:t>
            </a:r>
            <a:r>
              <a:rPr lang="en-US" b="1" dirty="0">
                <a:highlight>
                  <a:srgbClr val="FFFF00"/>
                </a:highlight>
                <a:latin typeface="Courier New" pitchFamily="49" charset="0"/>
                <a:cs typeface="Arial" charset="0"/>
              </a:rPr>
              <a:t>int</a:t>
            </a:r>
            <a:endParaRPr lang="en-US" sz="1400" b="1" dirty="0">
              <a:highlight>
                <a:srgbClr val="FFFF00"/>
              </a:highlight>
              <a:latin typeface="Courier New" pitchFamily="49" charset="0"/>
              <a:cs typeface="Arial" charset="0"/>
            </a:endParaRPr>
          </a:p>
          <a:p>
            <a:pPr lvl="1"/>
            <a:r>
              <a:rPr lang="en-US" dirty="0">
                <a:highlight>
                  <a:srgbClr val="FFFF00"/>
                </a:highlight>
                <a:latin typeface="Arial" charset="0"/>
                <a:cs typeface="Arial" charset="0"/>
              </a:rPr>
              <a:t>a platform-independent end-of-line identifier</a:t>
            </a:r>
            <a:endParaRPr lang="en-US" sz="1400" b="1" dirty="0">
              <a:highlight>
                <a:srgbClr val="FFFF00"/>
              </a:highlight>
              <a:latin typeface="Courier New" pitchFamily="49" charset="0"/>
              <a:cs typeface="Arial" charset="0"/>
            </a:endParaRPr>
          </a:p>
        </p:txBody>
      </p:sp>
    </p:spTree>
    <p:extLst>
      <p:ext uri="{BB962C8B-B14F-4D97-AF65-F5344CB8AC3E}">
        <p14:creationId xmlns:p14="http://schemas.microsoft.com/office/powerpoint/2010/main" val="32938667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atin typeface="Arial" charset="0"/>
                <a:cs typeface="Arial" charset="0"/>
              </a:rPr>
              <a:t>Printing</a:t>
            </a:r>
          </a:p>
        </p:txBody>
      </p:sp>
      <p:sp>
        <p:nvSpPr>
          <p:cNvPr id="32771" name="Rectangle 3"/>
          <p:cNvSpPr>
            <a:spLocks noGrp="1" noChangeArrowheads="1"/>
          </p:cNvSpPr>
          <p:nvPr>
            <p:ph type="body" idx="1"/>
          </p:nvPr>
        </p:nvSpPr>
        <p:spPr/>
        <p:txBody>
          <a:bodyPr/>
          <a:lstStyle/>
          <a:p>
            <a:pPr>
              <a:buFont typeface="Arial" charset="0"/>
              <a:buNone/>
              <a:defRPr/>
            </a:pPr>
            <a:r>
              <a:rPr lang="en-US" dirty="0">
                <a:latin typeface="Arial" charset="0"/>
                <a:cs typeface="Arial" charset="0"/>
              </a:rPr>
              <a:t>	How does</a:t>
            </a:r>
            <a:endParaRPr lang="en-US" sz="1600" b="1" dirty="0">
              <a:latin typeface="Courier New" pitchFamily="49" charset="0"/>
              <a:cs typeface="Arial" charset="0"/>
            </a:endParaRPr>
          </a:p>
          <a:p>
            <a:pPr>
              <a:buFontTx/>
              <a:buNone/>
              <a:defRPr/>
            </a:pPr>
            <a:r>
              <a:rPr lang="en-US" sz="1600" b="1" dirty="0">
                <a:latin typeface="Courier New" pitchFamily="49" charset="0"/>
                <a:cs typeface="Arial" charset="0"/>
              </a:rPr>
              <a:t>        </a:t>
            </a:r>
            <a:r>
              <a:rPr lang="en-US" sz="1600" b="1" dirty="0" err="1">
                <a:latin typeface="Courier New" pitchFamily="49" charset="0"/>
                <a:cs typeface="Arial" charset="0"/>
              </a:rPr>
              <a:t>cout</a:t>
            </a:r>
            <a:r>
              <a:rPr lang="en-US" sz="1600" b="1" dirty="0">
                <a:latin typeface="Courier New" pitchFamily="49" charset="0"/>
                <a:cs typeface="Arial" charset="0"/>
              </a:rPr>
              <a:t> &lt;&lt; "The square of 3 is " &lt;&lt; </a:t>
            </a:r>
            <a:r>
              <a:rPr lang="en-US" sz="1600" b="1" dirty="0" err="1">
                <a:latin typeface="Courier New" pitchFamily="49" charset="0"/>
                <a:cs typeface="Arial" charset="0"/>
              </a:rPr>
              <a:t>sqr</a:t>
            </a:r>
            <a:r>
              <a:rPr lang="en-US" sz="1600" b="1" dirty="0">
                <a:latin typeface="Courier New" pitchFamily="49" charset="0"/>
                <a:cs typeface="Arial" charset="0"/>
              </a:rPr>
              <a:t>(3) &lt;&lt; </a:t>
            </a:r>
            <a:r>
              <a:rPr lang="en-US" sz="1600" b="1" dirty="0" err="1">
                <a:latin typeface="Courier New" pitchFamily="49" charset="0"/>
                <a:cs typeface="Arial" charset="0"/>
              </a:rPr>
              <a:t>endl</a:t>
            </a:r>
            <a:r>
              <a:rPr lang="en-US" sz="1600" b="1" dirty="0">
                <a:latin typeface="Courier New" pitchFamily="49" charset="0"/>
                <a:cs typeface="Arial" charset="0"/>
              </a:rPr>
              <a:t>;</a:t>
            </a:r>
          </a:p>
          <a:p>
            <a:pPr>
              <a:buFontTx/>
              <a:buNone/>
              <a:defRPr/>
            </a:pPr>
            <a:r>
              <a:rPr lang="en-US" dirty="0">
                <a:latin typeface="Arial" charset="0"/>
                <a:cs typeface="Arial" charset="0"/>
              </a:rPr>
              <a:t>	work?</a:t>
            </a:r>
          </a:p>
          <a:p>
            <a:pPr>
              <a:buFont typeface="Arial" charset="0"/>
              <a:buNone/>
              <a:defRPr/>
            </a:pPr>
            <a:endParaRPr lang="en-US" dirty="0">
              <a:latin typeface="Arial" charset="0"/>
              <a:cs typeface="Arial" charset="0"/>
            </a:endParaRPr>
          </a:p>
          <a:p>
            <a:pPr>
              <a:buFont typeface="Arial" charset="0"/>
              <a:buNone/>
              <a:defRPr/>
            </a:pPr>
            <a:r>
              <a:rPr lang="en-US" dirty="0">
                <a:latin typeface="Arial" charset="0"/>
                <a:cs typeface="Arial" charset="0"/>
              </a:rPr>
              <a:t>	This is equivalent to</a:t>
            </a:r>
          </a:p>
          <a:p>
            <a:pPr algn="ctr">
              <a:buFontTx/>
              <a:buNone/>
              <a:defRPr/>
            </a:pPr>
            <a:r>
              <a:rPr lang="en-US" sz="1600" b="1" dirty="0">
                <a:solidFill>
                  <a:srgbClr val="0066FF"/>
                </a:solidFill>
                <a:latin typeface="Courier New" pitchFamily="49" charset="0"/>
                <a:cs typeface="Arial" charset="0"/>
              </a:rPr>
              <a:t>(</a:t>
            </a:r>
            <a:r>
              <a:rPr lang="en-US" sz="1600" b="1" dirty="0">
                <a:solidFill>
                  <a:srgbClr val="FF3300"/>
                </a:solidFill>
                <a:latin typeface="Courier New" pitchFamily="49" charset="0"/>
                <a:cs typeface="Arial" charset="0"/>
              </a:rPr>
              <a:t>(</a:t>
            </a:r>
            <a:r>
              <a:rPr lang="en-US" sz="1600" b="1" dirty="0" err="1">
                <a:latin typeface="Courier New" pitchFamily="49" charset="0"/>
                <a:cs typeface="Arial" charset="0"/>
              </a:rPr>
              <a:t>cout</a:t>
            </a:r>
            <a:r>
              <a:rPr lang="en-US" sz="1600" b="1" dirty="0">
                <a:latin typeface="Courier New" pitchFamily="49" charset="0"/>
                <a:cs typeface="Arial" charset="0"/>
              </a:rPr>
              <a:t> &lt;&lt; </a:t>
            </a:r>
            <a:r>
              <a:rPr lang="en-US" sz="1600" b="1" dirty="0">
                <a:solidFill>
                  <a:schemeClr val="bg1">
                    <a:lumMod val="50000"/>
                  </a:schemeClr>
                </a:solidFill>
                <a:latin typeface="Courier New" pitchFamily="49" charset="0"/>
                <a:cs typeface="Arial" charset="0"/>
              </a:rPr>
              <a:t>"The square of 3 is "</a:t>
            </a:r>
            <a:r>
              <a:rPr lang="en-US" sz="1600" b="1" dirty="0">
                <a:solidFill>
                  <a:srgbClr val="FF3300"/>
                </a:solidFill>
                <a:latin typeface="Courier New" pitchFamily="49" charset="0"/>
                <a:cs typeface="Arial" charset="0"/>
              </a:rPr>
              <a:t>)</a:t>
            </a:r>
            <a:r>
              <a:rPr lang="en-US" sz="1600" b="1" dirty="0">
                <a:latin typeface="Courier New" pitchFamily="49" charset="0"/>
                <a:cs typeface="Arial" charset="0"/>
              </a:rPr>
              <a:t> &lt;&lt; </a:t>
            </a:r>
            <a:r>
              <a:rPr lang="en-US" sz="1600" b="1" dirty="0" err="1">
                <a:solidFill>
                  <a:schemeClr val="bg1">
                    <a:lumMod val="50000"/>
                  </a:schemeClr>
                </a:solidFill>
                <a:latin typeface="Courier New" pitchFamily="49" charset="0"/>
                <a:cs typeface="Arial" charset="0"/>
              </a:rPr>
              <a:t>sqr</a:t>
            </a:r>
            <a:r>
              <a:rPr lang="en-US" sz="1600" b="1" dirty="0">
                <a:solidFill>
                  <a:schemeClr val="bg1">
                    <a:lumMod val="50000"/>
                  </a:schemeClr>
                </a:solidFill>
                <a:latin typeface="Courier New" pitchFamily="49" charset="0"/>
                <a:cs typeface="Arial" charset="0"/>
              </a:rPr>
              <a:t>(3)</a:t>
            </a:r>
            <a:r>
              <a:rPr lang="en-US" sz="1600" b="1" dirty="0">
                <a:solidFill>
                  <a:srgbClr val="0066FF"/>
                </a:solidFill>
                <a:latin typeface="Courier New" pitchFamily="49" charset="0"/>
                <a:cs typeface="Arial" charset="0"/>
              </a:rPr>
              <a:t>)</a:t>
            </a:r>
            <a:r>
              <a:rPr lang="en-US" sz="1600" b="1" dirty="0">
                <a:latin typeface="Courier New" pitchFamily="49" charset="0"/>
                <a:cs typeface="Arial" charset="0"/>
              </a:rPr>
              <a:t> &lt;&lt; </a:t>
            </a:r>
            <a:r>
              <a:rPr lang="en-US" sz="1600" b="1" dirty="0" err="1">
                <a:solidFill>
                  <a:schemeClr val="bg1">
                    <a:lumMod val="50000"/>
                  </a:schemeClr>
                </a:solidFill>
                <a:latin typeface="Courier New" pitchFamily="49" charset="0"/>
                <a:cs typeface="Arial" charset="0"/>
              </a:rPr>
              <a:t>endl</a:t>
            </a:r>
            <a:r>
              <a:rPr lang="en-US" sz="1600" b="1" dirty="0">
                <a:latin typeface="Courier New" pitchFamily="49" charset="0"/>
                <a:cs typeface="Arial" charset="0"/>
              </a:rPr>
              <a:t>;</a:t>
            </a:r>
          </a:p>
          <a:p>
            <a:pPr>
              <a:buFontTx/>
              <a:buNone/>
              <a:defRPr/>
            </a:pPr>
            <a:r>
              <a:rPr lang="en-US" dirty="0">
                <a:latin typeface="Arial" charset="0"/>
                <a:cs typeface="Arial" charset="0"/>
              </a:rPr>
              <a:t>	where </a:t>
            </a:r>
            <a:r>
              <a:rPr lang="en-US" b="1" dirty="0">
                <a:latin typeface="Courier New" pitchFamily="49" charset="0"/>
                <a:cs typeface="Arial" charset="0"/>
              </a:rPr>
              <a:t>&lt;&lt;</a:t>
            </a:r>
            <a:r>
              <a:rPr lang="en-US" dirty="0">
                <a:latin typeface="Arial" charset="0"/>
                <a:cs typeface="Arial" charset="0"/>
              </a:rPr>
              <a:t> is an operation (like </a:t>
            </a:r>
            <a:r>
              <a:rPr lang="en-US" b="1" dirty="0">
                <a:latin typeface="Courier New" pitchFamily="49" charset="0"/>
                <a:cs typeface="Arial" charset="0"/>
              </a:rPr>
              <a:t>+</a:t>
            </a:r>
            <a:r>
              <a:rPr lang="en-US" dirty="0">
                <a:latin typeface="Arial" charset="0"/>
                <a:cs typeface="Arial" charset="0"/>
              </a:rPr>
              <a:t>) which prints the object and returns the </a:t>
            </a:r>
            <a:r>
              <a:rPr lang="en-US" b="1" dirty="0" err="1">
                <a:latin typeface="Courier New" pitchFamily="49" charset="0"/>
                <a:cs typeface="Arial" charset="0"/>
              </a:rPr>
              <a:t>cout</a:t>
            </a:r>
            <a:r>
              <a:rPr lang="en-US" dirty="0">
                <a:latin typeface="Arial" charset="0"/>
                <a:cs typeface="Arial" charset="0"/>
              </a:rPr>
              <a:t> object</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1115375-D9CB-2541-BF1F-CC0044A14946}"/>
                  </a:ext>
                </a:extLst>
              </p14:cNvPr>
              <p14:cNvContentPartPr/>
              <p14:nvPr/>
            </p14:nvContentPartPr>
            <p14:xfrm>
              <a:off x="1634040" y="1176120"/>
              <a:ext cx="5679360" cy="1181520"/>
            </p14:xfrm>
          </p:contentPart>
        </mc:Choice>
        <mc:Fallback xmlns="">
          <p:pic>
            <p:nvPicPr>
              <p:cNvPr id="2" name="Ink 1">
                <a:extLst>
                  <a:ext uri="{FF2B5EF4-FFF2-40B4-BE49-F238E27FC236}">
                    <a16:creationId xmlns:a16="http://schemas.microsoft.com/office/drawing/2014/main" id="{C1115375-D9CB-2541-BF1F-CC0044A14946}"/>
                  </a:ext>
                </a:extLst>
              </p:cNvPr>
              <p:cNvPicPr/>
              <p:nvPr/>
            </p:nvPicPr>
            <p:blipFill>
              <a:blip r:embed="rId4"/>
              <a:stretch>
                <a:fillRect/>
              </a:stretch>
            </p:blipFill>
            <p:spPr>
              <a:xfrm>
                <a:off x="1617840" y="1159920"/>
                <a:ext cx="5711760" cy="1213920"/>
              </a:xfrm>
              <a:prstGeom prst="rect">
                <a:avLst/>
              </a:prstGeom>
            </p:spPr>
          </p:pic>
        </mc:Fallback>
      </mc:AlternateContent>
    </p:spTree>
    <p:extLst>
      <p:ext uri="{BB962C8B-B14F-4D97-AF65-F5344CB8AC3E}">
        <p14:creationId xmlns:p14="http://schemas.microsoft.com/office/powerpoint/2010/main" val="447006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atin typeface="Arial" charset="0"/>
                <a:cs typeface="Arial" charset="0"/>
              </a:rPr>
              <a:t>Printing</a:t>
            </a:r>
          </a:p>
        </p:txBody>
      </p:sp>
      <p:sp>
        <p:nvSpPr>
          <p:cNvPr id="33795" name="Rectangle 3"/>
          <p:cNvSpPr>
            <a:spLocks noGrp="1" noChangeArrowheads="1"/>
          </p:cNvSpPr>
          <p:nvPr>
            <p:ph type="body" idx="1"/>
          </p:nvPr>
        </p:nvSpPr>
        <p:spPr/>
        <p:txBody>
          <a:bodyPr/>
          <a:lstStyle/>
          <a:p>
            <a:pPr>
              <a:buFont typeface="Arial" charset="0"/>
              <a:buNone/>
            </a:pPr>
            <a:r>
              <a:rPr lang="en-US">
                <a:latin typeface="Arial" charset="0"/>
                <a:cs typeface="Arial" charset="0"/>
              </a:rPr>
              <a:t>	Visually:</a:t>
            </a:r>
          </a:p>
        </p:txBody>
      </p:sp>
      <p:pic>
        <p:nvPicPr>
          <p:cNvPr id="33796" name="Picture 5" descr="cou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313" y="2357438"/>
            <a:ext cx="8207375"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81941C84-ACD6-4E67-D2CB-E714FAC4A084}"/>
              </a:ext>
            </a:extLst>
          </p:cNvPr>
          <p:cNvCxnSpPr/>
          <p:nvPr/>
        </p:nvCxnSpPr>
        <p:spPr>
          <a:xfrm flipH="1">
            <a:off x="3671900" y="3248980"/>
            <a:ext cx="1800200" cy="3600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 name="Straight Arrow Connector 3">
            <a:extLst>
              <a:ext uri="{FF2B5EF4-FFF2-40B4-BE49-F238E27FC236}">
                <a16:creationId xmlns:a16="http://schemas.microsoft.com/office/drawing/2014/main" id="{88AF5F86-69A1-70B4-F7DF-2397C59C8239}"/>
              </a:ext>
            </a:extLst>
          </p:cNvPr>
          <p:cNvCxnSpPr>
            <a:cxnSpLocks/>
          </p:cNvCxnSpPr>
          <p:nvPr/>
        </p:nvCxnSpPr>
        <p:spPr>
          <a:xfrm flipH="1">
            <a:off x="4427984" y="4366258"/>
            <a:ext cx="1584176" cy="1800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01454775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atin typeface="Arial" charset="0"/>
                <a:cs typeface="Arial" charset="0"/>
              </a:rPr>
              <a:t>Printing</a:t>
            </a:r>
          </a:p>
        </p:txBody>
      </p:sp>
      <p:sp>
        <p:nvSpPr>
          <p:cNvPr id="34819" name="Rectangle 3"/>
          <p:cNvSpPr>
            <a:spLocks noGrp="1" noChangeArrowheads="1"/>
          </p:cNvSpPr>
          <p:nvPr>
            <p:ph type="body" idx="1"/>
          </p:nvPr>
        </p:nvSpPr>
        <p:spPr>
          <a:xfrm>
            <a:off x="457200" y="1600200"/>
            <a:ext cx="8543925" cy="4525963"/>
          </a:xfrm>
        </p:spPr>
        <p:txBody>
          <a:bodyPr/>
          <a:lstStyle/>
          <a:p>
            <a:pPr>
              <a:buFont typeface="Arial" charset="0"/>
              <a:buNone/>
            </a:pPr>
            <a:r>
              <a:rPr lang="en-US">
                <a:latin typeface="Arial" charset="0"/>
                <a:cs typeface="Arial" charset="0"/>
              </a:rPr>
              <a:t>	Another way to look at this is that</a:t>
            </a:r>
          </a:p>
          <a:p>
            <a:pPr>
              <a:buFontTx/>
              <a:buNone/>
            </a:pPr>
            <a:r>
              <a:rPr lang="en-US" sz="1600" b="1">
                <a:latin typeface="Courier New" pitchFamily="49" charset="0"/>
                <a:cs typeface="Arial" charset="0"/>
              </a:rPr>
              <a:t>      cout </a:t>
            </a:r>
            <a:r>
              <a:rPr lang="en-US" sz="1600" b="1">
                <a:solidFill>
                  <a:srgbClr val="FF3300"/>
                </a:solidFill>
                <a:latin typeface="Courier New" pitchFamily="49" charset="0"/>
                <a:cs typeface="Arial" charset="0"/>
              </a:rPr>
              <a:t>&lt;&lt;</a:t>
            </a:r>
            <a:r>
              <a:rPr lang="en-US" sz="1600" b="1">
                <a:latin typeface="Courier New" pitchFamily="49" charset="0"/>
                <a:cs typeface="Arial" charset="0"/>
              </a:rPr>
              <a:t> "The square of 3 is " </a:t>
            </a:r>
            <a:r>
              <a:rPr lang="en-US" sz="1600" b="1">
                <a:solidFill>
                  <a:srgbClr val="FF3300"/>
                </a:solidFill>
                <a:latin typeface="Courier New" pitchFamily="49" charset="0"/>
                <a:cs typeface="Arial" charset="0"/>
              </a:rPr>
              <a:t>&lt;&lt;</a:t>
            </a:r>
            <a:r>
              <a:rPr lang="en-US" sz="1600" b="1">
                <a:latin typeface="Courier New" pitchFamily="49" charset="0"/>
                <a:cs typeface="Arial" charset="0"/>
              </a:rPr>
              <a:t> sqr(3) </a:t>
            </a:r>
            <a:r>
              <a:rPr lang="en-US" sz="1600" b="1">
                <a:solidFill>
                  <a:srgbClr val="FF3300"/>
                </a:solidFill>
                <a:latin typeface="Courier New" pitchFamily="49" charset="0"/>
                <a:cs typeface="Arial" charset="0"/>
              </a:rPr>
              <a:t>&lt;&lt;</a:t>
            </a:r>
            <a:r>
              <a:rPr lang="en-US" sz="1600" b="1">
                <a:latin typeface="Courier New" pitchFamily="49" charset="0"/>
                <a:cs typeface="Arial" charset="0"/>
              </a:rPr>
              <a:t> endl;</a:t>
            </a:r>
            <a:endParaRPr lang="en-US">
              <a:latin typeface="Arial" charset="0"/>
              <a:cs typeface="Arial" charset="0"/>
            </a:endParaRPr>
          </a:p>
          <a:p>
            <a:pPr>
              <a:buFontTx/>
              <a:buNone/>
            </a:pPr>
            <a:r>
              <a:rPr lang="en-US">
                <a:latin typeface="Arial" charset="0"/>
                <a:cs typeface="Arial" charset="0"/>
              </a:rPr>
              <a:t>	is the same as:</a:t>
            </a:r>
            <a:endParaRPr lang="en-US" sz="1200">
              <a:latin typeface="Arial" charset="0"/>
              <a:cs typeface="Arial" charset="0"/>
            </a:endParaRPr>
          </a:p>
          <a:p>
            <a:pPr>
              <a:buFontTx/>
              <a:buNone/>
            </a:pPr>
            <a:endParaRPr lang="en-US" sz="1200" b="1">
              <a:latin typeface="Courier New" pitchFamily="49" charset="0"/>
              <a:cs typeface="Arial" charset="0"/>
            </a:endParaRPr>
          </a:p>
          <a:p>
            <a:pPr>
              <a:buFontTx/>
              <a:buNone/>
            </a:pPr>
            <a:r>
              <a:rPr lang="en-US" sz="1300" b="1">
                <a:solidFill>
                  <a:srgbClr val="FF3300"/>
                </a:solidFill>
                <a:latin typeface="Courier New" pitchFamily="49" charset="0"/>
                <a:cs typeface="Arial" charset="0"/>
              </a:rPr>
              <a:t>operator&lt;&lt;</a:t>
            </a:r>
            <a:r>
              <a:rPr lang="en-US" sz="1300" b="1">
                <a:latin typeface="Courier New" pitchFamily="49" charset="0"/>
                <a:cs typeface="Arial" charset="0"/>
              </a:rPr>
              <a:t>( </a:t>
            </a:r>
            <a:r>
              <a:rPr lang="en-US" sz="1300" b="1">
                <a:solidFill>
                  <a:srgbClr val="FF3300"/>
                </a:solidFill>
                <a:latin typeface="Courier New" pitchFamily="49" charset="0"/>
                <a:cs typeface="Arial" charset="0"/>
              </a:rPr>
              <a:t>operator&lt;&lt;</a:t>
            </a:r>
            <a:r>
              <a:rPr lang="en-US" sz="1300" b="1">
                <a:latin typeface="Courier New" pitchFamily="49" charset="0"/>
                <a:cs typeface="Arial" charset="0"/>
              </a:rPr>
              <a:t>( </a:t>
            </a:r>
            <a:r>
              <a:rPr lang="en-US" sz="1300" b="1">
                <a:solidFill>
                  <a:srgbClr val="FF3300"/>
                </a:solidFill>
                <a:latin typeface="Courier New" pitchFamily="49" charset="0"/>
                <a:cs typeface="Arial" charset="0"/>
              </a:rPr>
              <a:t>operator&lt;&lt;</a:t>
            </a:r>
            <a:r>
              <a:rPr lang="en-US" sz="1300" b="1">
                <a:latin typeface="Courier New" pitchFamily="49" charset="0"/>
                <a:cs typeface="Arial" charset="0"/>
              </a:rPr>
              <a:t>( cout, "The square of 3 is " ), sqr(3) ), endl );</a:t>
            </a:r>
          </a:p>
          <a:p>
            <a:pPr>
              <a:buFontTx/>
              <a:buNone/>
            </a:pPr>
            <a:endParaRPr lang="en-US" sz="1200" b="1">
              <a:latin typeface="Courier New" pitchFamily="49" charset="0"/>
              <a:cs typeface="Arial" charset="0"/>
            </a:endParaRPr>
          </a:p>
          <a:p>
            <a:pPr>
              <a:buFontTx/>
              <a:buNone/>
            </a:pPr>
            <a:r>
              <a:rPr lang="en-US">
                <a:latin typeface="Arial" charset="0"/>
                <a:cs typeface="Arial" charset="0"/>
              </a:rPr>
              <a:t>	</a:t>
            </a:r>
          </a:p>
          <a:p>
            <a:pPr>
              <a:buFontTx/>
              <a:buNone/>
            </a:pPr>
            <a:r>
              <a:rPr lang="en-US">
                <a:latin typeface="Arial" charset="0"/>
                <a:cs typeface="Arial" charset="0"/>
              </a:rPr>
              <a:t>	This is how C++ treats these anyway...</a:t>
            </a:r>
          </a:p>
        </p:txBody>
      </p:sp>
    </p:spTree>
    <p:extLst>
      <p:ext uri="{BB962C8B-B14F-4D97-AF65-F5344CB8AC3E}">
        <p14:creationId xmlns:p14="http://schemas.microsoft.com/office/powerpoint/2010/main" val="5654898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57200" y="620688"/>
            <a:ext cx="8229600" cy="1143000"/>
          </a:xfrm>
        </p:spPr>
        <p:txBody>
          <a:bodyPr/>
          <a:lstStyle/>
          <a:p>
            <a:r>
              <a:rPr lang="en-US" dirty="0">
                <a:latin typeface="Arial" charset="0"/>
                <a:cs typeface="Arial" charset="0"/>
              </a:rPr>
              <a:t>Next</a:t>
            </a:r>
          </a:p>
        </p:txBody>
      </p:sp>
      <p:sp>
        <p:nvSpPr>
          <p:cNvPr id="89091"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Polymorphism and Inheritance</a:t>
            </a:r>
          </a:p>
          <a:p>
            <a:pPr>
              <a:buFont typeface="Arial" charset="0"/>
              <a:buNone/>
            </a:pPr>
            <a:endParaRPr lang="en-US" dirty="0">
              <a:latin typeface="Arial" charset="0"/>
              <a:cs typeface="Arial" charset="0"/>
            </a:endParaRPr>
          </a:p>
          <a:p>
            <a:pPr>
              <a:buFont typeface="Arial" charset="0"/>
              <a:buNone/>
            </a:pPr>
            <a:endParaRPr lang="en-US" dirty="0">
              <a:latin typeface="Arial" charset="0"/>
              <a:cs typeface="Arial" charset="0"/>
            </a:endParaRPr>
          </a:p>
        </p:txBody>
      </p:sp>
    </p:spTree>
    <p:extLst>
      <p:ext uri="{BB962C8B-B14F-4D97-AF65-F5344CB8AC3E}">
        <p14:creationId xmlns:p14="http://schemas.microsoft.com/office/powerpoint/2010/main" val="11754014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solidFill>
                  <a:srgbClr val="B2B2B2"/>
                </a:solidFill>
                <a:latin typeface="Arial" charset="0"/>
                <a:cs typeface="Arial" charset="0"/>
              </a:rPr>
              <a:t>Usage Notes</a:t>
            </a:r>
          </a:p>
        </p:txBody>
      </p:sp>
      <p:sp>
        <p:nvSpPr>
          <p:cNvPr id="119811" name="Rectangle 3"/>
          <p:cNvSpPr>
            <a:spLocks noGrp="1" noChangeArrowheads="1"/>
          </p:cNvSpPr>
          <p:nvPr>
            <p:ph type="body" idx="1"/>
          </p:nvPr>
        </p:nvSpPr>
        <p:spPr/>
        <p:txBody>
          <a:bodyPr>
            <a:normAutofit/>
          </a:bodyPr>
          <a:lstStyle/>
          <a:p>
            <a:pPr eaLnBrk="1" hangingPunct="1">
              <a:defRPr/>
            </a:pPr>
            <a:r>
              <a:rPr lang="en-US" dirty="0">
                <a:solidFill>
                  <a:srgbClr val="B2B2B2"/>
                </a:solidFill>
              </a:rPr>
              <a:t>These slides are made publicly available on the web for anyone to use</a:t>
            </a:r>
          </a:p>
          <a:p>
            <a:pPr eaLnBrk="1" hangingPunct="1">
              <a:defRPr/>
            </a:pPr>
            <a:r>
              <a:rPr lang="en-US" dirty="0">
                <a:solidFill>
                  <a:srgbClr val="B2B2B2"/>
                </a:solidFill>
              </a:rPr>
              <a:t>If you choose to use them, or a part thereof, for a course at another institution, I ask only three things:</a:t>
            </a:r>
          </a:p>
          <a:p>
            <a:pPr lvl="1" eaLnBrk="1" hangingPunct="1">
              <a:defRPr/>
            </a:pPr>
            <a:r>
              <a:rPr lang="en-US" dirty="0">
                <a:solidFill>
                  <a:srgbClr val="B2B2B2"/>
                </a:solidFill>
              </a:rPr>
              <a:t>that you inform me that you are using the slides,</a:t>
            </a:r>
          </a:p>
          <a:p>
            <a:pPr lvl="1" eaLnBrk="1" hangingPunct="1">
              <a:defRPr/>
            </a:pPr>
            <a:r>
              <a:rPr lang="en-US" dirty="0">
                <a:solidFill>
                  <a:srgbClr val="B2B2B2"/>
                </a:solidFill>
              </a:rPr>
              <a:t>that you acknowledge my work, and</a:t>
            </a:r>
          </a:p>
          <a:p>
            <a:pPr lvl="1" eaLnBrk="1" hangingPunct="1">
              <a:defRPr/>
            </a:pPr>
            <a:r>
              <a:rPr lang="en-US" dirty="0">
                <a:solidFill>
                  <a:srgbClr val="B2B2B2"/>
                </a:solidFill>
              </a:rPr>
              <a:t>that you alert me of any mistakes which I made or changes which you make, and allow me the option of incorporating such changes (with an acknowledgment) in my set of slides</a:t>
            </a:r>
          </a:p>
          <a:p>
            <a:pPr lvl="1" eaLnBrk="1" hangingPunct="1">
              <a:buFontTx/>
              <a:buNone/>
              <a:defRPr/>
            </a:pPr>
            <a:endParaRPr lang="en-US" dirty="0">
              <a:solidFill>
                <a:srgbClr val="B2B2B2"/>
              </a:solidFill>
            </a:endParaRPr>
          </a:p>
          <a:p>
            <a:pPr lvl="1" eaLnBrk="1" hangingPunct="1">
              <a:buFontTx/>
              <a:buNone/>
              <a:defRPr/>
            </a:pPr>
            <a:r>
              <a:rPr lang="en-US" dirty="0">
                <a:solidFill>
                  <a:srgbClr val="B2B2B2"/>
                </a:solidFill>
              </a:rPr>
              <a:t>					</a:t>
            </a:r>
            <a:r>
              <a:rPr lang="en-US" sz="1600" dirty="0">
                <a:solidFill>
                  <a:srgbClr val="B2B2B2"/>
                </a:solidFill>
              </a:rPr>
              <a:t>	Sincerely,</a:t>
            </a:r>
          </a:p>
          <a:p>
            <a:pPr lvl="1" eaLnBrk="1" hangingPunct="1">
              <a:buFontTx/>
              <a:buNone/>
              <a:defRPr/>
            </a:pPr>
            <a:r>
              <a:rPr lang="en-US" sz="1600" dirty="0">
                <a:solidFill>
                  <a:srgbClr val="B2B2B2"/>
                </a:solidFill>
              </a:rPr>
              <a:t>						Douglas Wilhelm Harder, </a:t>
            </a:r>
            <a:r>
              <a:rPr lang="en-US" sz="1600" dirty="0" err="1">
                <a:solidFill>
                  <a:srgbClr val="B2B2B2"/>
                </a:solidFill>
              </a:rPr>
              <a:t>MMath</a:t>
            </a:r>
            <a:endParaRPr lang="en-US" sz="1600" dirty="0">
              <a:solidFill>
                <a:srgbClr val="B2B2B2"/>
              </a:solidFill>
            </a:endParaRPr>
          </a:p>
          <a:p>
            <a:pPr lvl="1" eaLnBrk="1" hangingPunct="1">
              <a:buFontTx/>
              <a:buNone/>
              <a:defRPr/>
            </a:pPr>
            <a:r>
              <a:rPr lang="en-US" sz="1600" dirty="0">
                <a:solidFill>
                  <a:srgbClr val="B2B2B2"/>
                </a:solidFill>
              </a:rPr>
              <a:t>						</a:t>
            </a:r>
            <a:r>
              <a:rPr lang="en-US" sz="1600" b="1" dirty="0">
                <a:solidFill>
                  <a:srgbClr val="B2B2B2"/>
                </a:solidFill>
                <a:latin typeface="Courier New" pitchFamily="49" charset="0"/>
              </a:rPr>
              <a:t>dwharder@alumni.uwaterloo.ca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457200" y="1556792"/>
            <a:ext cx="8229600" cy="4248472"/>
          </a:xfrm>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r>
              <a:rPr lang="en-US" sz="3900" dirty="0">
                <a:solidFill>
                  <a:srgbClr val="002060"/>
                </a:solidFill>
                <a:latin typeface="Arial" charset="0"/>
                <a:cs typeface="Arial" charset="0"/>
              </a:rPr>
              <a:t>Understanding C++:</a:t>
            </a:r>
            <a:br>
              <a:rPr lang="en-US" sz="3900" dirty="0">
                <a:solidFill>
                  <a:srgbClr val="002060"/>
                </a:solidFill>
                <a:latin typeface="Arial" charset="0"/>
                <a:cs typeface="Arial" charset="0"/>
              </a:rPr>
            </a:br>
            <a:r>
              <a:rPr lang="en-US" sz="3900" dirty="0">
                <a:solidFill>
                  <a:srgbClr val="002060"/>
                </a:solidFill>
                <a:latin typeface="Arial" charset="0"/>
                <a:cs typeface="Arial" charset="0"/>
              </a:rPr>
              <a:t>An Overview of Compilation</a:t>
            </a:r>
            <a:br>
              <a:rPr lang="en-US" sz="3900" dirty="0">
                <a:solidFill>
                  <a:srgbClr val="002060"/>
                </a:solidFill>
                <a:latin typeface="Arial" charset="0"/>
                <a:cs typeface="Arial" charset="0"/>
              </a:rPr>
            </a:br>
            <a:r>
              <a:rPr lang="en-US" sz="3900" dirty="0">
                <a:solidFill>
                  <a:srgbClr val="002060"/>
                </a:solidFill>
                <a:latin typeface="Arial" charset="0"/>
                <a:cs typeface="Arial" charset="0"/>
              </a:rPr>
              <a:t>Run time vs. Compile time</a:t>
            </a: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p:txBody>
      </p:sp>
    </p:spTree>
    <p:extLst>
      <p:ext uri="{BB962C8B-B14F-4D97-AF65-F5344CB8AC3E}">
        <p14:creationId xmlns:p14="http://schemas.microsoft.com/office/powerpoint/2010/main" val="141278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441852E5-446D-A682-0AA3-37E8D94ECEA2}"/>
              </a:ext>
            </a:extLst>
          </p:cNvPr>
          <p:cNvSpPr>
            <a:spLocks noGrp="1" noChangeArrowheads="1"/>
          </p:cNvSpPr>
          <p:nvPr>
            <p:ph type="title"/>
          </p:nvPr>
        </p:nvSpPr>
        <p:spPr>
          <a:xfrm>
            <a:off x="457200" y="692695"/>
            <a:ext cx="8229600" cy="597767"/>
          </a:xfrm>
        </p:spPr>
        <p:txBody>
          <a:bodyPr/>
          <a:lstStyle/>
          <a:p>
            <a:r>
              <a:rPr lang="en-US" altLang="en-US" dirty="0">
                <a:latin typeface="Times" pitchFamily="2" charset="0"/>
                <a:ea typeface="ＭＳ Ｐゴシック" panose="020B0600070205080204" pitchFamily="34" charset="-128"/>
              </a:rPr>
              <a:t>What is a compiler?</a:t>
            </a:r>
          </a:p>
        </p:txBody>
      </p:sp>
      <p:sp>
        <p:nvSpPr>
          <p:cNvPr id="51203" name="Rectangle 3">
            <a:extLst>
              <a:ext uri="{FF2B5EF4-FFF2-40B4-BE49-F238E27FC236}">
                <a16:creationId xmlns:a16="http://schemas.microsoft.com/office/drawing/2014/main" id="{C0543529-89B1-AC3D-6834-A926E587E05C}"/>
              </a:ext>
            </a:extLst>
          </p:cNvPr>
          <p:cNvSpPr>
            <a:spLocks noGrp="1" noChangeArrowheads="1"/>
          </p:cNvSpPr>
          <p:nvPr>
            <p:ph type="body" idx="1"/>
          </p:nvPr>
        </p:nvSpPr>
        <p:spPr>
          <a:xfrm>
            <a:off x="457200" y="1412776"/>
            <a:ext cx="8229600" cy="4637111"/>
          </a:xfrm>
        </p:spPr>
        <p:txBody>
          <a:bodyPr>
            <a:normAutofit/>
          </a:bodyPr>
          <a:lstStyle/>
          <a:p>
            <a:pPr marL="533400" indent="-533400">
              <a:buFontTx/>
              <a:buAutoNum type="arabicPeriod"/>
            </a:pPr>
            <a:r>
              <a:rPr lang="en-US" altLang="en-US" dirty="0">
                <a:latin typeface="Times" pitchFamily="2" charset="0"/>
                <a:ea typeface="ＭＳ Ｐゴシック" panose="020B0600070205080204" pitchFamily="34" charset="-128"/>
              </a:rPr>
              <a:t>A compiler is a computer program that takes as input a program in a high-level language (e.g., C++) and converts it into </a:t>
            </a:r>
            <a:r>
              <a:rPr lang="en-US" altLang="en-US" dirty="0">
                <a:solidFill>
                  <a:srgbClr val="FF0000"/>
                </a:solidFill>
                <a:latin typeface="Times" pitchFamily="2" charset="0"/>
                <a:ea typeface="ＭＳ Ｐゴシック" panose="020B0600070205080204" pitchFamily="34" charset="-128"/>
              </a:rPr>
              <a:t>equivalent binary code</a:t>
            </a:r>
          </a:p>
          <a:p>
            <a:pPr marL="533400" indent="-533400">
              <a:buFontTx/>
              <a:buAutoNum type="arabicPeriod"/>
            </a:pPr>
            <a:endParaRPr lang="en-US" altLang="en-US" dirty="0">
              <a:latin typeface="Times" pitchFamily="2" charset="0"/>
              <a:ea typeface="ＭＳ Ｐゴシック" panose="020B0600070205080204" pitchFamily="34" charset="-128"/>
            </a:endParaRPr>
          </a:p>
          <a:p>
            <a:pPr marL="533400" indent="-533400">
              <a:buFontTx/>
              <a:buAutoNum type="arabicPeriod"/>
            </a:pPr>
            <a:r>
              <a:rPr lang="en-US" altLang="en-US" dirty="0">
                <a:solidFill>
                  <a:srgbClr val="FF0000"/>
                </a:solidFill>
                <a:latin typeface="Times" pitchFamily="2" charset="0"/>
                <a:ea typeface="ＭＳ Ｐゴシック" panose="020B0600070205080204" pitchFamily="34" charset="-128"/>
              </a:rPr>
              <a:t>Optimization:</a:t>
            </a:r>
            <a:r>
              <a:rPr lang="en-US" altLang="en-US" dirty="0">
                <a:latin typeface="Times" pitchFamily="2" charset="0"/>
                <a:ea typeface="ＭＳ Ｐゴシック" panose="020B0600070205080204" pitchFamily="34" charset="-128"/>
              </a:rPr>
              <a:t> We expect compilers to produce </a:t>
            </a:r>
            <a:r>
              <a:rPr lang="en-US" altLang="en-US" dirty="0">
                <a:solidFill>
                  <a:srgbClr val="FF0000"/>
                </a:solidFill>
                <a:latin typeface="Times" pitchFamily="2" charset="0"/>
                <a:ea typeface="ＭＳ Ｐゴシック" panose="020B0600070205080204" pitchFamily="34" charset="-128"/>
              </a:rPr>
              <a:t>optimized output code</a:t>
            </a:r>
            <a:r>
              <a:rPr lang="en-US" altLang="en-US" dirty="0">
                <a:latin typeface="Times" pitchFamily="2" charset="0"/>
                <a:ea typeface="ＭＳ Ｐゴシック" panose="020B0600070205080204" pitchFamily="34" charset="-128"/>
              </a:rPr>
              <a:t> (e.g., optimized for time efficiency, memory usage, power consumption, etc.)</a:t>
            </a:r>
          </a:p>
          <a:p>
            <a:pPr marL="533400" indent="-533400">
              <a:buFontTx/>
              <a:buAutoNum type="arabicPeriod"/>
            </a:pPr>
            <a:endParaRPr lang="en-US" altLang="en-US" dirty="0">
              <a:latin typeface="Times" pitchFamily="2" charset="0"/>
              <a:ea typeface="ＭＳ Ｐゴシック" panose="020B0600070205080204" pitchFamily="34" charset="-128"/>
            </a:endParaRPr>
          </a:p>
          <a:p>
            <a:pPr marL="533400" indent="-533400">
              <a:buFontTx/>
              <a:buAutoNum type="arabicPeriod"/>
            </a:pPr>
            <a:r>
              <a:rPr lang="en-US" altLang="en-US" dirty="0">
                <a:solidFill>
                  <a:srgbClr val="FF0000"/>
                </a:solidFill>
                <a:latin typeface="Times" pitchFamily="2" charset="0"/>
                <a:ea typeface="ＭＳ Ｐゴシック" panose="020B0600070205080204" pitchFamily="34" charset="-128"/>
              </a:rPr>
              <a:t>Type checking:</a:t>
            </a:r>
            <a:r>
              <a:rPr lang="en-US" altLang="en-US" dirty="0">
                <a:latin typeface="Times" pitchFamily="2" charset="0"/>
                <a:ea typeface="ＭＳ Ｐゴシック" panose="020B0600070205080204" pitchFamily="34" charset="-128"/>
              </a:rPr>
              <a:t> Checks if the operations performed on data are permitted by the type system of the programming language (implemented as part of the compiler)</a:t>
            </a:r>
          </a:p>
          <a:p>
            <a:pPr marL="533400" indent="-533400">
              <a:buFontTx/>
              <a:buAutoNum type="arabicPeriod"/>
            </a:pPr>
            <a:endParaRPr lang="en-US" altLang="en-US" dirty="0">
              <a:latin typeface="Times" pitchFamily="2" charset="0"/>
              <a:ea typeface="ＭＳ Ｐゴシック" panose="020B0600070205080204" pitchFamily="34" charset="-128"/>
            </a:endParaRPr>
          </a:p>
          <a:p>
            <a:pPr marL="533400" indent="-533400">
              <a:buFontTx/>
              <a:buAutoNum type="arabicPeriod"/>
            </a:pPr>
            <a:r>
              <a:rPr lang="en-US" altLang="en-US" dirty="0">
                <a:latin typeface="Times" pitchFamily="2" charset="0"/>
                <a:ea typeface="ＭＳ Ｐゴシック" panose="020B0600070205080204" pitchFamily="34" charset="-128"/>
              </a:rPr>
              <a:t>Linking libraries (static vs. dynamic), error reporting, automatic parallelization,…</a:t>
            </a:r>
          </a:p>
          <a:p>
            <a:pPr marL="0" indent="0">
              <a:buNone/>
            </a:pPr>
            <a:endParaRPr lang="en-US" altLang="en-US" dirty="0">
              <a:latin typeface="Times New Roman" panose="02020603050405020304" pitchFamily="18" charset="0"/>
              <a:ea typeface="ＭＳ Ｐゴシック" panose="020B0600070205080204" pitchFamily="34" charset="-128"/>
            </a:endParaRPr>
          </a:p>
        </p:txBody>
      </p:sp>
      <p:sp>
        <p:nvSpPr>
          <p:cNvPr id="51204" name="Slide Number Placeholder 1">
            <a:extLst>
              <a:ext uri="{FF2B5EF4-FFF2-40B4-BE49-F238E27FC236}">
                <a16:creationId xmlns:a16="http://schemas.microsoft.com/office/drawing/2014/main" id="{C00699BE-1266-79D6-18AB-96174F6AC174}"/>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15</a:t>
            </a:fld>
            <a:endParaRPr lang="en-US"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161ECA8-5B8B-CDE6-8388-EADBFC57D7DB}"/>
              </a:ext>
            </a:extLst>
          </p:cNvPr>
          <p:cNvSpPr>
            <a:spLocks noGrp="1" noChangeArrowheads="1"/>
          </p:cNvSpPr>
          <p:nvPr>
            <p:ph type="title"/>
          </p:nvPr>
        </p:nvSpPr>
        <p:spPr/>
        <p:txBody>
          <a:bodyPr/>
          <a:lstStyle/>
          <a:p>
            <a:r>
              <a:rPr lang="en-US" altLang="en-US" dirty="0">
                <a:latin typeface="Times New Roman" panose="02020603050405020304" pitchFamily="18" charset="0"/>
                <a:ea typeface="ＭＳ Ｐゴシック" panose="020B0600070205080204" pitchFamily="34" charset="-128"/>
              </a:rPr>
              <a:t>The Structure (Phases) of a typical Compiler</a:t>
            </a:r>
          </a:p>
        </p:txBody>
      </p:sp>
      <p:sp>
        <p:nvSpPr>
          <p:cNvPr id="53251" name="Rounded Rectangle 3">
            <a:extLst>
              <a:ext uri="{FF2B5EF4-FFF2-40B4-BE49-F238E27FC236}">
                <a16:creationId xmlns:a16="http://schemas.microsoft.com/office/drawing/2014/main" id="{AE8DA0D5-D7CA-45EB-7C29-397328F17D4A}"/>
              </a:ext>
            </a:extLst>
          </p:cNvPr>
          <p:cNvSpPr>
            <a:spLocks noChangeArrowheads="1"/>
          </p:cNvSpPr>
          <p:nvPr/>
        </p:nvSpPr>
        <p:spPr bwMode="auto">
          <a:xfrm>
            <a:off x="1600200" y="2133600"/>
            <a:ext cx="1066800" cy="28956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grpSp>
        <p:nvGrpSpPr>
          <p:cNvPr id="53252" name="Group 33">
            <a:extLst>
              <a:ext uri="{FF2B5EF4-FFF2-40B4-BE49-F238E27FC236}">
                <a16:creationId xmlns:a16="http://schemas.microsoft.com/office/drawing/2014/main" id="{D03FA95C-0E5E-BA32-B560-32539B286966}"/>
              </a:ext>
            </a:extLst>
          </p:cNvPr>
          <p:cNvGrpSpPr>
            <a:grpSpLocks/>
          </p:cNvGrpSpPr>
          <p:nvPr/>
        </p:nvGrpSpPr>
        <p:grpSpPr bwMode="auto">
          <a:xfrm>
            <a:off x="914400" y="1905000"/>
            <a:ext cx="7239000" cy="3962400"/>
            <a:chOff x="228600" y="2209800"/>
            <a:chExt cx="7239000" cy="3962400"/>
          </a:xfrm>
        </p:grpSpPr>
        <p:grpSp>
          <p:nvGrpSpPr>
            <p:cNvPr id="53254" name="Group 6">
              <a:extLst>
                <a:ext uri="{FF2B5EF4-FFF2-40B4-BE49-F238E27FC236}">
                  <a16:creationId xmlns:a16="http://schemas.microsoft.com/office/drawing/2014/main" id="{32D775A7-3BBD-52D6-C346-5848A242EA3A}"/>
                </a:ext>
              </a:extLst>
            </p:cNvPr>
            <p:cNvGrpSpPr>
              <a:grpSpLocks/>
            </p:cNvGrpSpPr>
            <p:nvPr/>
          </p:nvGrpSpPr>
          <p:grpSpPr bwMode="auto">
            <a:xfrm>
              <a:off x="1905000" y="4419600"/>
              <a:ext cx="1407695" cy="1752600"/>
              <a:chOff x="5257800" y="2438400"/>
              <a:chExt cx="1371600" cy="1828800"/>
            </a:xfrm>
          </p:grpSpPr>
          <p:sp>
            <p:nvSpPr>
              <p:cNvPr id="53285" name="Rectangle 15">
                <a:extLst>
                  <a:ext uri="{FF2B5EF4-FFF2-40B4-BE49-F238E27FC236}">
                    <a16:creationId xmlns:a16="http://schemas.microsoft.com/office/drawing/2014/main" id="{0A2A3A27-FC8F-1F67-231F-E7D52C171AE1}"/>
                  </a:ext>
                </a:extLst>
              </p:cNvPr>
              <p:cNvSpPr>
                <a:spLocks noChangeArrowheads="1"/>
              </p:cNvSpPr>
              <p:nvPr/>
            </p:nvSpPr>
            <p:spPr bwMode="auto">
              <a:xfrm>
                <a:off x="5257800" y="2438400"/>
                <a:ext cx="1371600" cy="1828800"/>
              </a:xfrm>
              <a:prstGeom prst="rect">
                <a:avLst/>
              </a:prstGeom>
              <a:gradFill rotWithShape="1">
                <a:gsLst>
                  <a:gs pos="0">
                    <a:srgbClr val="FF6600"/>
                  </a:gs>
                  <a:gs pos="100000">
                    <a:srgbClr val="FFFFFF"/>
                  </a:gs>
                </a:gsLst>
                <a:path path="rect">
                  <a:fillToRect l="100000" t="100000"/>
                </a:path>
              </a:gradFill>
              <a:ln w="9525">
                <a:solidFill>
                  <a:schemeClr val="tx1">
                    <a:alpha val="96077"/>
                  </a:schemeClr>
                </a:solidFill>
                <a:round/>
                <a:headEnd/>
                <a:tailEnd/>
              </a:ln>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53286" name="TextBox 20">
                <a:extLst>
                  <a:ext uri="{FF2B5EF4-FFF2-40B4-BE49-F238E27FC236}">
                    <a16:creationId xmlns:a16="http://schemas.microsoft.com/office/drawing/2014/main" id="{7CB9830D-0E1B-46F1-CC52-514B1249FB02}"/>
                  </a:ext>
                </a:extLst>
              </p:cNvPr>
              <p:cNvSpPr txBox="1">
                <a:spLocks noChangeArrowheads="1"/>
              </p:cNvSpPr>
              <p:nvPr/>
            </p:nvSpPr>
            <p:spPr bwMode="auto">
              <a:xfrm>
                <a:off x="5257800" y="3048000"/>
                <a:ext cx="1371600" cy="578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500"/>
                  <a:t>Code</a:t>
                </a:r>
              </a:p>
              <a:p>
                <a:pPr algn="ctr">
                  <a:spcBef>
                    <a:spcPct val="0"/>
                  </a:spcBef>
                  <a:buFontTx/>
                  <a:buNone/>
                </a:pPr>
                <a:r>
                  <a:rPr lang="en-US" altLang="en-US" sz="1500"/>
                  <a:t>Generation</a:t>
                </a:r>
              </a:p>
            </p:txBody>
          </p:sp>
        </p:grpSp>
        <p:grpSp>
          <p:nvGrpSpPr>
            <p:cNvPr id="53255" name="Group 45081">
              <a:extLst>
                <a:ext uri="{FF2B5EF4-FFF2-40B4-BE49-F238E27FC236}">
                  <a16:creationId xmlns:a16="http://schemas.microsoft.com/office/drawing/2014/main" id="{D14777CA-07E8-8E32-8155-35654FFB892B}"/>
                </a:ext>
              </a:extLst>
            </p:cNvPr>
            <p:cNvGrpSpPr>
              <a:grpSpLocks/>
            </p:cNvGrpSpPr>
            <p:nvPr/>
          </p:nvGrpSpPr>
          <p:grpSpPr bwMode="auto">
            <a:xfrm>
              <a:off x="3962400" y="4419600"/>
              <a:ext cx="1407695" cy="1752600"/>
              <a:chOff x="3962400" y="4419600"/>
              <a:chExt cx="1407695" cy="1752600"/>
            </a:xfrm>
          </p:grpSpPr>
          <p:sp>
            <p:nvSpPr>
              <p:cNvPr id="53283" name="Rectangle 16">
                <a:extLst>
                  <a:ext uri="{FF2B5EF4-FFF2-40B4-BE49-F238E27FC236}">
                    <a16:creationId xmlns:a16="http://schemas.microsoft.com/office/drawing/2014/main" id="{00A480B4-EB7D-1D42-FE6E-08EBA97B9CBD}"/>
                  </a:ext>
                </a:extLst>
              </p:cNvPr>
              <p:cNvSpPr>
                <a:spLocks noChangeArrowheads="1"/>
              </p:cNvSpPr>
              <p:nvPr/>
            </p:nvSpPr>
            <p:spPr bwMode="auto">
              <a:xfrm>
                <a:off x="3962400" y="4419600"/>
                <a:ext cx="1407695" cy="1752600"/>
              </a:xfrm>
              <a:prstGeom prst="rect">
                <a:avLst/>
              </a:prstGeom>
              <a:gradFill rotWithShape="1">
                <a:gsLst>
                  <a:gs pos="0">
                    <a:srgbClr val="FF6600"/>
                  </a:gs>
                  <a:gs pos="100000">
                    <a:srgbClr val="FFFFFF"/>
                  </a:gs>
                </a:gsLst>
                <a:path path="rect">
                  <a:fillToRect l="100000" t="100000"/>
                </a:path>
              </a:gradFill>
              <a:ln w="9525">
                <a:solidFill>
                  <a:schemeClr val="tx1">
                    <a:alpha val="96077"/>
                  </a:schemeClr>
                </a:solidFill>
                <a:round/>
                <a:headEnd/>
                <a:tailEnd/>
              </a:ln>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53284" name="TextBox 21">
                <a:extLst>
                  <a:ext uri="{FF2B5EF4-FFF2-40B4-BE49-F238E27FC236}">
                    <a16:creationId xmlns:a16="http://schemas.microsoft.com/office/drawing/2014/main" id="{3131BC43-D14D-B4FC-FA35-A78EBC31FC2D}"/>
                  </a:ext>
                </a:extLst>
              </p:cNvPr>
              <p:cNvSpPr txBox="1">
                <a:spLocks noChangeArrowheads="1"/>
              </p:cNvSpPr>
              <p:nvPr/>
            </p:nvSpPr>
            <p:spPr bwMode="auto">
              <a:xfrm>
                <a:off x="3962400" y="5029200"/>
                <a:ext cx="140769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500"/>
                  <a:t>Code Optimizations</a:t>
                </a:r>
              </a:p>
            </p:txBody>
          </p:sp>
        </p:grpSp>
        <p:sp>
          <p:nvSpPr>
            <p:cNvPr id="53256" name="TextBox 51">
              <a:extLst>
                <a:ext uri="{FF2B5EF4-FFF2-40B4-BE49-F238E27FC236}">
                  <a16:creationId xmlns:a16="http://schemas.microsoft.com/office/drawing/2014/main" id="{349EB8EB-0793-4917-F53A-878B49FD02E6}"/>
                </a:ext>
              </a:extLst>
            </p:cNvPr>
            <p:cNvSpPr txBox="1">
              <a:spLocks noChangeArrowheads="1"/>
            </p:cNvSpPr>
            <p:nvPr/>
          </p:nvSpPr>
          <p:spPr bwMode="auto">
            <a:xfrm>
              <a:off x="228600" y="5029200"/>
              <a:ext cx="1066800" cy="5232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400"/>
                <a:t>Output</a:t>
              </a:r>
            </a:p>
            <a:p>
              <a:pPr algn="ctr">
                <a:spcBef>
                  <a:spcPct val="0"/>
                </a:spcBef>
                <a:buFontTx/>
                <a:buNone/>
              </a:pPr>
              <a:r>
                <a:rPr lang="en-US" altLang="en-US" sz="1400"/>
                <a:t>Program</a:t>
              </a:r>
            </a:p>
          </p:txBody>
        </p:sp>
        <p:grpSp>
          <p:nvGrpSpPr>
            <p:cNvPr id="53257" name="Group 32">
              <a:extLst>
                <a:ext uri="{FF2B5EF4-FFF2-40B4-BE49-F238E27FC236}">
                  <a16:creationId xmlns:a16="http://schemas.microsoft.com/office/drawing/2014/main" id="{B4BE1D2C-92AE-720D-8515-E4065D13A143}"/>
                </a:ext>
              </a:extLst>
            </p:cNvPr>
            <p:cNvGrpSpPr>
              <a:grpSpLocks/>
            </p:cNvGrpSpPr>
            <p:nvPr/>
          </p:nvGrpSpPr>
          <p:grpSpPr bwMode="auto">
            <a:xfrm>
              <a:off x="228600" y="2209800"/>
              <a:ext cx="7239000" cy="3124200"/>
              <a:chOff x="228600" y="2209800"/>
              <a:chExt cx="7239000" cy="3124200"/>
            </a:xfrm>
          </p:grpSpPr>
          <p:grpSp>
            <p:nvGrpSpPr>
              <p:cNvPr id="53261" name="Group 31">
                <a:extLst>
                  <a:ext uri="{FF2B5EF4-FFF2-40B4-BE49-F238E27FC236}">
                    <a16:creationId xmlns:a16="http://schemas.microsoft.com/office/drawing/2014/main" id="{EE79C125-A78F-D730-817A-5581F303F6A9}"/>
                  </a:ext>
                </a:extLst>
              </p:cNvPr>
              <p:cNvGrpSpPr>
                <a:grpSpLocks/>
              </p:cNvGrpSpPr>
              <p:nvPr/>
            </p:nvGrpSpPr>
            <p:grpSpPr bwMode="auto">
              <a:xfrm>
                <a:off x="228600" y="2209800"/>
                <a:ext cx="7086600" cy="3124200"/>
                <a:chOff x="228600" y="2209800"/>
                <a:chExt cx="7086600" cy="3124200"/>
              </a:xfrm>
            </p:grpSpPr>
            <p:grpSp>
              <p:nvGrpSpPr>
                <p:cNvPr id="53264" name="Group 22">
                  <a:extLst>
                    <a:ext uri="{FF2B5EF4-FFF2-40B4-BE49-F238E27FC236}">
                      <a16:creationId xmlns:a16="http://schemas.microsoft.com/office/drawing/2014/main" id="{8F06454F-2AE6-2B50-6F07-E3E8378125AF}"/>
                    </a:ext>
                  </a:extLst>
                </p:cNvPr>
                <p:cNvGrpSpPr>
                  <a:grpSpLocks/>
                </p:cNvGrpSpPr>
                <p:nvPr/>
              </p:nvGrpSpPr>
              <p:grpSpPr bwMode="auto">
                <a:xfrm>
                  <a:off x="5943600" y="2209800"/>
                  <a:ext cx="1371600" cy="1752600"/>
                  <a:chOff x="3907366" y="2438400"/>
                  <a:chExt cx="941071" cy="1679575"/>
                </a:xfrm>
              </p:grpSpPr>
              <p:sp>
                <p:nvSpPr>
                  <p:cNvPr id="53281" name="Rectangle 14">
                    <a:extLst>
                      <a:ext uri="{FF2B5EF4-FFF2-40B4-BE49-F238E27FC236}">
                        <a16:creationId xmlns:a16="http://schemas.microsoft.com/office/drawing/2014/main" id="{A8D15074-4033-5330-772D-02D431ACAE9C}"/>
                      </a:ext>
                    </a:extLst>
                  </p:cNvPr>
                  <p:cNvSpPr>
                    <a:spLocks noChangeArrowheads="1"/>
                  </p:cNvSpPr>
                  <p:nvPr/>
                </p:nvSpPr>
                <p:spPr bwMode="auto">
                  <a:xfrm>
                    <a:off x="3907366" y="2438400"/>
                    <a:ext cx="941070" cy="1679575"/>
                  </a:xfrm>
                  <a:prstGeom prst="rect">
                    <a:avLst/>
                  </a:prstGeom>
                  <a:gradFill rotWithShape="1">
                    <a:gsLst>
                      <a:gs pos="0">
                        <a:srgbClr val="FF6600"/>
                      </a:gs>
                      <a:gs pos="100000">
                        <a:srgbClr val="FFFFFF"/>
                      </a:gs>
                    </a:gsLst>
                    <a:path path="rect">
                      <a:fillToRect l="100000" t="100000"/>
                    </a:path>
                  </a:gradFill>
                  <a:ln w="9525">
                    <a:solidFill>
                      <a:schemeClr val="tx1">
                        <a:alpha val="96077"/>
                      </a:schemeClr>
                    </a:solidFill>
                    <a:round/>
                    <a:headEnd/>
                    <a:tailEnd/>
                  </a:ln>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53282" name="TextBox 19">
                    <a:extLst>
                      <a:ext uri="{FF2B5EF4-FFF2-40B4-BE49-F238E27FC236}">
                        <a16:creationId xmlns:a16="http://schemas.microsoft.com/office/drawing/2014/main" id="{1FB87D4C-3332-5F13-95CE-7AA0FEC4984A}"/>
                      </a:ext>
                    </a:extLst>
                  </p:cNvPr>
                  <p:cNvSpPr txBox="1">
                    <a:spLocks noChangeArrowheads="1"/>
                  </p:cNvSpPr>
                  <p:nvPr/>
                </p:nvSpPr>
                <p:spPr bwMode="auto">
                  <a:xfrm>
                    <a:off x="3907366" y="2730500"/>
                    <a:ext cx="941071" cy="752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500"/>
                      <a:t>Semantic Analysis (Type Checking,…)</a:t>
                    </a:r>
                  </a:p>
                </p:txBody>
              </p:sp>
            </p:grpSp>
            <p:grpSp>
              <p:nvGrpSpPr>
                <p:cNvPr id="53265" name="Group 45086">
                  <a:extLst>
                    <a:ext uri="{FF2B5EF4-FFF2-40B4-BE49-F238E27FC236}">
                      <a16:creationId xmlns:a16="http://schemas.microsoft.com/office/drawing/2014/main" id="{86D12519-6D6B-0A33-C51B-61DD7F40F374}"/>
                    </a:ext>
                  </a:extLst>
                </p:cNvPr>
                <p:cNvGrpSpPr>
                  <a:grpSpLocks/>
                </p:cNvGrpSpPr>
                <p:nvPr/>
              </p:nvGrpSpPr>
              <p:grpSpPr bwMode="auto">
                <a:xfrm>
                  <a:off x="228600" y="2209800"/>
                  <a:ext cx="5105400" cy="3124200"/>
                  <a:chOff x="228600" y="2209800"/>
                  <a:chExt cx="5105400" cy="3124200"/>
                </a:xfrm>
              </p:grpSpPr>
              <p:grpSp>
                <p:nvGrpSpPr>
                  <p:cNvPr id="53269" name="Group 8">
                    <a:extLst>
                      <a:ext uri="{FF2B5EF4-FFF2-40B4-BE49-F238E27FC236}">
                        <a16:creationId xmlns:a16="http://schemas.microsoft.com/office/drawing/2014/main" id="{8EC2C2E3-6AE9-656D-A229-D20C47AEA8B3}"/>
                      </a:ext>
                    </a:extLst>
                  </p:cNvPr>
                  <p:cNvGrpSpPr>
                    <a:grpSpLocks/>
                  </p:cNvGrpSpPr>
                  <p:nvPr/>
                </p:nvGrpSpPr>
                <p:grpSpPr bwMode="auto">
                  <a:xfrm>
                    <a:off x="1905000" y="2209800"/>
                    <a:ext cx="1447800" cy="1752600"/>
                    <a:chOff x="685800" y="2438400"/>
                    <a:chExt cx="1371600" cy="1828800"/>
                  </a:xfrm>
                </p:grpSpPr>
                <p:sp>
                  <p:nvSpPr>
                    <p:cNvPr id="5" name="Rectangle 4">
                      <a:extLst>
                        <a:ext uri="{FF2B5EF4-FFF2-40B4-BE49-F238E27FC236}">
                          <a16:creationId xmlns:a16="http://schemas.microsoft.com/office/drawing/2014/main" id="{A0B91E42-2978-5245-24F6-BC20294E585E}"/>
                        </a:ext>
                      </a:extLst>
                    </p:cNvPr>
                    <p:cNvSpPr/>
                    <p:nvPr/>
                  </p:nvSpPr>
                  <p:spPr bwMode="auto">
                    <a:xfrm>
                      <a:off x="685800" y="2438400"/>
                      <a:ext cx="1371600" cy="1828800"/>
                    </a:xfrm>
                    <a:prstGeom prst="rect">
                      <a:avLst/>
                    </a:prstGeom>
                    <a:gradFill flip="none" rotWithShape="1">
                      <a:gsLst>
                        <a:gs pos="0">
                          <a:srgbClr val="FF6600"/>
                        </a:gs>
                        <a:gs pos="100000">
                          <a:srgbClr val="FFFFFF"/>
                        </a:gs>
                      </a:gsLst>
                      <a:path path="rect">
                        <a:fillToRect l="100000" t="100000"/>
                      </a:path>
                      <a:tileRect r="-100000" b="-100000"/>
                    </a:gradFill>
                    <a:ln w="9525" cap="flat" cmpd="sng" algn="ctr">
                      <a:solidFill>
                        <a:schemeClr val="tx1">
                          <a:alpha val="96000"/>
                        </a:schemeClr>
                      </a:solidFill>
                      <a:prstDash val="solid"/>
                      <a:round/>
                      <a:headEnd type="none" w="med" len="med"/>
                      <a:tailEnd type="none" w="med" len="med"/>
                    </a:ln>
                    <a:effectLst/>
                  </p:spPr>
                  <p:txBody>
                    <a:bodyPr anchor="ctr"/>
                    <a:lstStyle/>
                    <a:p>
                      <a:pPr>
                        <a:defRPr/>
                      </a:pP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ＭＳ Ｐゴシック" charset="0"/>
                        <a:cs typeface="ＭＳ Ｐゴシック" charset="0"/>
                      </a:endParaRPr>
                    </a:p>
                  </p:txBody>
                </p:sp>
                <p:sp>
                  <p:nvSpPr>
                    <p:cNvPr id="53280" name="TextBox 5">
                      <a:extLst>
                        <a:ext uri="{FF2B5EF4-FFF2-40B4-BE49-F238E27FC236}">
                          <a16:creationId xmlns:a16="http://schemas.microsoft.com/office/drawing/2014/main" id="{0EC104E5-DA8B-075D-488E-C2252D1963AF}"/>
                        </a:ext>
                      </a:extLst>
                    </p:cNvPr>
                    <p:cNvSpPr txBox="1">
                      <a:spLocks noChangeArrowheads="1"/>
                    </p:cNvSpPr>
                    <p:nvPr/>
                  </p:nvSpPr>
                  <p:spPr bwMode="auto">
                    <a:xfrm>
                      <a:off x="685800" y="2971800"/>
                      <a:ext cx="13716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dirty="0"/>
                        <a:t>Lexical Analyzer</a:t>
                      </a:r>
                    </a:p>
                  </p:txBody>
                </p:sp>
              </p:grpSp>
              <p:grpSp>
                <p:nvGrpSpPr>
                  <p:cNvPr id="53270" name="Group 17">
                    <a:extLst>
                      <a:ext uri="{FF2B5EF4-FFF2-40B4-BE49-F238E27FC236}">
                        <a16:creationId xmlns:a16="http://schemas.microsoft.com/office/drawing/2014/main" id="{2F7A3CBC-F49D-1C17-0FE8-6983C3C7975C}"/>
                      </a:ext>
                    </a:extLst>
                  </p:cNvPr>
                  <p:cNvGrpSpPr>
                    <a:grpSpLocks/>
                  </p:cNvGrpSpPr>
                  <p:nvPr/>
                </p:nvGrpSpPr>
                <p:grpSpPr bwMode="auto">
                  <a:xfrm>
                    <a:off x="3962400" y="2209800"/>
                    <a:ext cx="1371600" cy="1752600"/>
                    <a:chOff x="2362200" y="2438400"/>
                    <a:chExt cx="1295400" cy="1752600"/>
                  </a:xfrm>
                </p:grpSpPr>
                <p:sp>
                  <p:nvSpPr>
                    <p:cNvPr id="53277" name="Rectangle 13">
                      <a:extLst>
                        <a:ext uri="{FF2B5EF4-FFF2-40B4-BE49-F238E27FC236}">
                          <a16:creationId xmlns:a16="http://schemas.microsoft.com/office/drawing/2014/main" id="{D266AABF-1113-4CC4-E30B-3B05CC97EC84}"/>
                        </a:ext>
                      </a:extLst>
                    </p:cNvPr>
                    <p:cNvSpPr>
                      <a:spLocks noChangeArrowheads="1"/>
                    </p:cNvSpPr>
                    <p:nvPr/>
                  </p:nvSpPr>
                  <p:spPr bwMode="auto">
                    <a:xfrm>
                      <a:off x="2362200" y="2438400"/>
                      <a:ext cx="1295400" cy="1752600"/>
                    </a:xfrm>
                    <a:prstGeom prst="rect">
                      <a:avLst/>
                    </a:prstGeom>
                    <a:gradFill rotWithShape="1">
                      <a:gsLst>
                        <a:gs pos="0">
                          <a:srgbClr val="FF6600"/>
                        </a:gs>
                        <a:gs pos="100000">
                          <a:srgbClr val="FFFFFF"/>
                        </a:gs>
                      </a:gsLst>
                      <a:path path="rect">
                        <a:fillToRect l="100000" t="100000"/>
                      </a:path>
                    </a:gradFill>
                    <a:ln w="9525">
                      <a:solidFill>
                        <a:schemeClr val="tx1">
                          <a:alpha val="96077"/>
                        </a:schemeClr>
                      </a:solidFill>
                      <a:round/>
                      <a:headEnd/>
                      <a:tailEnd/>
                    </a:ln>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53278" name="TextBox 18">
                      <a:extLst>
                        <a:ext uri="{FF2B5EF4-FFF2-40B4-BE49-F238E27FC236}">
                          <a16:creationId xmlns:a16="http://schemas.microsoft.com/office/drawing/2014/main" id="{06910ED6-2505-9DA9-6817-4259E0473165}"/>
                        </a:ext>
                      </a:extLst>
                    </p:cNvPr>
                    <p:cNvSpPr txBox="1">
                      <a:spLocks noChangeArrowheads="1"/>
                    </p:cNvSpPr>
                    <p:nvPr/>
                  </p:nvSpPr>
                  <p:spPr bwMode="auto">
                    <a:xfrm>
                      <a:off x="2362200" y="3048000"/>
                      <a:ext cx="1295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a:t>Parser</a:t>
                      </a:r>
                    </a:p>
                  </p:txBody>
                </p:sp>
              </p:grpSp>
              <p:cxnSp>
                <p:nvCxnSpPr>
                  <p:cNvPr id="53271" name="Straight Arrow Connector 45055">
                    <a:extLst>
                      <a:ext uri="{FF2B5EF4-FFF2-40B4-BE49-F238E27FC236}">
                        <a16:creationId xmlns:a16="http://schemas.microsoft.com/office/drawing/2014/main" id="{4C96B791-1C81-A61E-FCF2-8F8402FA99E1}"/>
                      </a:ext>
                    </a:extLst>
                  </p:cNvPr>
                  <p:cNvCxnSpPr>
                    <a:cxnSpLocks noChangeShapeType="1"/>
                  </p:cNvCxnSpPr>
                  <p:nvPr/>
                </p:nvCxnSpPr>
                <p:spPr bwMode="auto">
                  <a:xfrm>
                    <a:off x="1295400" y="3048000"/>
                    <a:ext cx="609600" cy="0"/>
                  </a:xfrm>
                  <a:prstGeom prst="straightConnector1">
                    <a:avLst/>
                  </a:prstGeom>
                  <a:noFill/>
                  <a:ln w="15875">
                    <a:solidFill>
                      <a:schemeClr val="tx1"/>
                    </a:solidFill>
                    <a:round/>
                    <a:headEnd/>
                    <a:tailEnd type="arrow" w="med" len="med"/>
                  </a:ln>
                  <a:extLst>
                    <a:ext uri="{909E8E84-426E-40DD-AFC4-6F175D3DCCD1}">
                      <a14:hiddenFill xmlns:a14="http://schemas.microsoft.com/office/drawing/2010/main">
                        <a:noFill/>
                      </a14:hiddenFill>
                    </a:ext>
                  </a:extLst>
                </p:spPr>
              </p:cxnSp>
              <p:sp>
                <p:nvSpPr>
                  <p:cNvPr id="53272" name="TextBox 45067">
                    <a:extLst>
                      <a:ext uri="{FF2B5EF4-FFF2-40B4-BE49-F238E27FC236}">
                        <a16:creationId xmlns:a16="http://schemas.microsoft.com/office/drawing/2014/main" id="{12C46765-DBD7-61E1-0C36-682DCDF6980A}"/>
                      </a:ext>
                    </a:extLst>
                  </p:cNvPr>
                  <p:cNvSpPr txBox="1">
                    <a:spLocks noChangeArrowheads="1"/>
                  </p:cNvSpPr>
                  <p:nvPr/>
                </p:nvSpPr>
                <p:spPr bwMode="auto">
                  <a:xfrm>
                    <a:off x="228600" y="2819400"/>
                    <a:ext cx="1066800" cy="5232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400"/>
                      <a:t>Input Program</a:t>
                    </a:r>
                  </a:p>
                </p:txBody>
              </p:sp>
              <p:cxnSp>
                <p:nvCxnSpPr>
                  <p:cNvPr id="53273" name="Straight Arrow Connector 50">
                    <a:extLst>
                      <a:ext uri="{FF2B5EF4-FFF2-40B4-BE49-F238E27FC236}">
                        <a16:creationId xmlns:a16="http://schemas.microsoft.com/office/drawing/2014/main" id="{CF56B938-49FC-C343-6E46-7302623CF92A}"/>
                      </a:ext>
                    </a:extLst>
                  </p:cNvPr>
                  <p:cNvCxnSpPr>
                    <a:cxnSpLocks noChangeShapeType="1"/>
                  </p:cNvCxnSpPr>
                  <p:nvPr/>
                </p:nvCxnSpPr>
                <p:spPr bwMode="auto">
                  <a:xfrm>
                    <a:off x="1295400" y="5334000"/>
                    <a:ext cx="609600" cy="0"/>
                  </a:xfrm>
                  <a:prstGeom prst="straightConnector1">
                    <a:avLst/>
                  </a:prstGeom>
                  <a:noFill/>
                  <a:ln w="15875">
                    <a:solidFill>
                      <a:schemeClr val="tx1"/>
                    </a:solidFill>
                    <a:round/>
                    <a:headEnd type="triangle" w="med" len="med"/>
                    <a:tailEnd/>
                  </a:ln>
                  <a:extLst>
                    <a:ext uri="{909E8E84-426E-40DD-AFC4-6F175D3DCCD1}">
                      <a14:hiddenFill xmlns:a14="http://schemas.microsoft.com/office/drawing/2010/main">
                        <a:noFill/>
                      </a14:hiddenFill>
                    </a:ext>
                  </a:extLst>
                </p:spPr>
              </p:cxnSp>
              <p:grpSp>
                <p:nvGrpSpPr>
                  <p:cNvPr id="53274" name="Group 45071">
                    <a:extLst>
                      <a:ext uri="{FF2B5EF4-FFF2-40B4-BE49-F238E27FC236}">
                        <a16:creationId xmlns:a16="http://schemas.microsoft.com/office/drawing/2014/main" id="{FD5199AF-C002-0ADD-57C0-AE6C93630372}"/>
                      </a:ext>
                    </a:extLst>
                  </p:cNvPr>
                  <p:cNvGrpSpPr>
                    <a:grpSpLocks/>
                  </p:cNvGrpSpPr>
                  <p:nvPr/>
                </p:nvGrpSpPr>
                <p:grpSpPr bwMode="auto">
                  <a:xfrm>
                    <a:off x="3352800" y="2743200"/>
                    <a:ext cx="626944" cy="304800"/>
                    <a:chOff x="3352800" y="2743200"/>
                    <a:chExt cx="626944" cy="304800"/>
                  </a:xfrm>
                </p:grpSpPr>
                <p:cxnSp>
                  <p:nvCxnSpPr>
                    <p:cNvPr id="53275" name="Straight Arrow Connector 46">
                      <a:extLst>
                        <a:ext uri="{FF2B5EF4-FFF2-40B4-BE49-F238E27FC236}">
                          <a16:creationId xmlns:a16="http://schemas.microsoft.com/office/drawing/2014/main" id="{9A789A96-F914-061E-840A-F647AA1E4317}"/>
                        </a:ext>
                      </a:extLst>
                    </p:cNvPr>
                    <p:cNvCxnSpPr>
                      <a:cxnSpLocks noChangeShapeType="1"/>
                    </p:cNvCxnSpPr>
                    <p:nvPr/>
                  </p:nvCxnSpPr>
                  <p:spPr bwMode="auto">
                    <a:xfrm>
                      <a:off x="3352800" y="3048000"/>
                      <a:ext cx="609600" cy="0"/>
                    </a:xfrm>
                    <a:prstGeom prst="straightConnector1">
                      <a:avLst/>
                    </a:prstGeom>
                    <a:noFill/>
                    <a:ln w="15875">
                      <a:solidFill>
                        <a:schemeClr val="tx1"/>
                      </a:solidFill>
                      <a:round/>
                      <a:headEnd/>
                      <a:tailEnd type="arrow" w="med" len="med"/>
                    </a:ln>
                    <a:extLst>
                      <a:ext uri="{909E8E84-426E-40DD-AFC4-6F175D3DCCD1}">
                        <a14:hiddenFill xmlns:a14="http://schemas.microsoft.com/office/drawing/2010/main">
                          <a:noFill/>
                        </a14:hiddenFill>
                      </a:ext>
                    </a:extLst>
                  </p:spPr>
                </p:cxnSp>
                <p:sp>
                  <p:nvSpPr>
                    <p:cNvPr id="53276" name="TextBox 45070">
                      <a:extLst>
                        <a:ext uri="{FF2B5EF4-FFF2-40B4-BE49-F238E27FC236}">
                          <a16:creationId xmlns:a16="http://schemas.microsoft.com/office/drawing/2014/main" id="{BE8C1BC3-ABED-A38A-A7AD-8634EDBB7D04}"/>
                        </a:ext>
                      </a:extLst>
                    </p:cNvPr>
                    <p:cNvSpPr txBox="1">
                      <a:spLocks noChangeArrowheads="1"/>
                    </p:cNvSpPr>
                    <p:nvPr/>
                  </p:nvSpPr>
                  <p:spPr bwMode="auto">
                    <a:xfrm>
                      <a:off x="3352800" y="2743200"/>
                      <a:ext cx="6269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t>Tokens</a:t>
                      </a:r>
                    </a:p>
                  </p:txBody>
                </p:sp>
              </p:grpSp>
            </p:grpSp>
            <p:grpSp>
              <p:nvGrpSpPr>
                <p:cNvPr id="53266" name="Group 54">
                  <a:extLst>
                    <a:ext uri="{FF2B5EF4-FFF2-40B4-BE49-F238E27FC236}">
                      <a16:creationId xmlns:a16="http://schemas.microsoft.com/office/drawing/2014/main" id="{50FCB6E4-9C1F-F26F-7588-C013C49000C9}"/>
                    </a:ext>
                  </a:extLst>
                </p:cNvPr>
                <p:cNvGrpSpPr>
                  <a:grpSpLocks/>
                </p:cNvGrpSpPr>
                <p:nvPr/>
              </p:nvGrpSpPr>
              <p:grpSpPr bwMode="auto">
                <a:xfrm>
                  <a:off x="5334000" y="2743200"/>
                  <a:ext cx="609600" cy="304800"/>
                  <a:chOff x="3352800" y="2743200"/>
                  <a:chExt cx="609600" cy="304800"/>
                </a:xfrm>
              </p:grpSpPr>
              <p:cxnSp>
                <p:nvCxnSpPr>
                  <p:cNvPr id="53267" name="Straight Arrow Connector 55">
                    <a:extLst>
                      <a:ext uri="{FF2B5EF4-FFF2-40B4-BE49-F238E27FC236}">
                        <a16:creationId xmlns:a16="http://schemas.microsoft.com/office/drawing/2014/main" id="{E1529DF7-8E79-1427-30B0-2B7A74DD49BA}"/>
                      </a:ext>
                    </a:extLst>
                  </p:cNvPr>
                  <p:cNvCxnSpPr>
                    <a:cxnSpLocks noChangeShapeType="1"/>
                  </p:cNvCxnSpPr>
                  <p:nvPr/>
                </p:nvCxnSpPr>
                <p:spPr bwMode="auto">
                  <a:xfrm>
                    <a:off x="3352800" y="3048000"/>
                    <a:ext cx="609600" cy="0"/>
                  </a:xfrm>
                  <a:prstGeom prst="straightConnector1">
                    <a:avLst/>
                  </a:prstGeom>
                  <a:noFill/>
                  <a:ln w="15875">
                    <a:solidFill>
                      <a:schemeClr val="tx1"/>
                    </a:solidFill>
                    <a:round/>
                    <a:headEnd/>
                    <a:tailEnd type="arrow" w="med" len="med"/>
                  </a:ln>
                  <a:extLst>
                    <a:ext uri="{909E8E84-426E-40DD-AFC4-6F175D3DCCD1}">
                      <a14:hiddenFill xmlns:a14="http://schemas.microsoft.com/office/drawing/2010/main">
                        <a:noFill/>
                      </a14:hiddenFill>
                    </a:ext>
                  </a:extLst>
                </p:spPr>
              </p:cxnSp>
              <p:sp>
                <p:nvSpPr>
                  <p:cNvPr id="53268" name="TextBox 56">
                    <a:extLst>
                      <a:ext uri="{FF2B5EF4-FFF2-40B4-BE49-F238E27FC236}">
                        <a16:creationId xmlns:a16="http://schemas.microsoft.com/office/drawing/2014/main" id="{BB17565B-6073-9A07-020F-C901FAFC3FE4}"/>
                      </a:ext>
                    </a:extLst>
                  </p:cNvPr>
                  <p:cNvSpPr txBox="1">
                    <a:spLocks noChangeArrowheads="1"/>
                  </p:cNvSpPr>
                  <p:nvPr/>
                </p:nvSpPr>
                <p:spPr bwMode="auto">
                  <a:xfrm>
                    <a:off x="3352800" y="2743200"/>
                    <a:ext cx="4854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t>AST</a:t>
                    </a:r>
                  </a:p>
                </p:txBody>
              </p:sp>
            </p:grpSp>
          </p:grpSp>
          <p:cxnSp>
            <p:nvCxnSpPr>
              <p:cNvPr id="53262" name="Elbow Connector 45076">
                <a:extLst>
                  <a:ext uri="{FF2B5EF4-FFF2-40B4-BE49-F238E27FC236}">
                    <a16:creationId xmlns:a16="http://schemas.microsoft.com/office/drawing/2014/main" id="{D7C6A8F9-2B61-3D49-F150-7FFABFA92AAC}"/>
                  </a:ext>
                </a:extLst>
              </p:cNvPr>
              <p:cNvCxnSpPr>
                <a:cxnSpLocks noChangeShapeType="1"/>
                <a:stCxn id="53281" idx="3"/>
                <a:endCxn id="53284" idx="3"/>
              </p:cNvCxnSpPr>
              <p:nvPr/>
            </p:nvCxnSpPr>
            <p:spPr bwMode="auto">
              <a:xfrm flipH="1">
                <a:off x="5370095" y="3086100"/>
                <a:ext cx="1945104" cy="2220099"/>
              </a:xfrm>
              <a:prstGeom prst="bentConnector3">
                <a:avLst>
                  <a:gd name="adj1" fmla="val -11755"/>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53263" name="TextBox 65">
                <a:extLst>
                  <a:ext uri="{FF2B5EF4-FFF2-40B4-BE49-F238E27FC236}">
                    <a16:creationId xmlns:a16="http://schemas.microsoft.com/office/drawing/2014/main" id="{3A08A619-483D-CE00-4419-902D643CE1E5}"/>
                  </a:ext>
                </a:extLst>
              </p:cNvPr>
              <p:cNvSpPr txBox="1">
                <a:spLocks noChangeArrowheads="1"/>
              </p:cNvSpPr>
              <p:nvPr/>
            </p:nvSpPr>
            <p:spPr bwMode="auto">
              <a:xfrm>
                <a:off x="6019800" y="4724400"/>
                <a:ext cx="1447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t>Intermediate Representation (IR)</a:t>
                </a:r>
              </a:p>
            </p:txBody>
          </p:sp>
        </p:grpSp>
        <p:grpSp>
          <p:nvGrpSpPr>
            <p:cNvPr id="53258" name="Group 45085">
              <a:extLst>
                <a:ext uri="{FF2B5EF4-FFF2-40B4-BE49-F238E27FC236}">
                  <a16:creationId xmlns:a16="http://schemas.microsoft.com/office/drawing/2014/main" id="{A6A861E4-A22D-F4D8-02D2-8F878447A570}"/>
                </a:ext>
              </a:extLst>
            </p:cNvPr>
            <p:cNvGrpSpPr>
              <a:grpSpLocks/>
            </p:cNvGrpSpPr>
            <p:nvPr/>
          </p:nvGrpSpPr>
          <p:grpSpPr bwMode="auto">
            <a:xfrm>
              <a:off x="3276601" y="4648201"/>
              <a:ext cx="685800" cy="685799"/>
              <a:chOff x="3276601" y="4648201"/>
              <a:chExt cx="685800" cy="685799"/>
            </a:xfrm>
          </p:grpSpPr>
          <p:cxnSp>
            <p:nvCxnSpPr>
              <p:cNvPr id="53259" name="Straight Arrow Connector 68">
                <a:extLst>
                  <a:ext uri="{FF2B5EF4-FFF2-40B4-BE49-F238E27FC236}">
                    <a16:creationId xmlns:a16="http://schemas.microsoft.com/office/drawing/2014/main" id="{1F808517-6678-FC41-7E32-6D7574612634}"/>
                  </a:ext>
                </a:extLst>
              </p:cNvPr>
              <p:cNvCxnSpPr>
                <a:cxnSpLocks noChangeShapeType="1"/>
              </p:cNvCxnSpPr>
              <p:nvPr/>
            </p:nvCxnSpPr>
            <p:spPr bwMode="auto">
              <a:xfrm>
                <a:off x="3352800" y="5334000"/>
                <a:ext cx="609600" cy="0"/>
              </a:xfrm>
              <a:prstGeom prst="straightConnector1">
                <a:avLst/>
              </a:prstGeom>
              <a:noFill/>
              <a:ln w="15875">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53260" name="TextBox 69">
                <a:extLst>
                  <a:ext uri="{FF2B5EF4-FFF2-40B4-BE49-F238E27FC236}">
                    <a16:creationId xmlns:a16="http://schemas.microsoft.com/office/drawing/2014/main" id="{582C8870-2113-EF85-D8B6-0B5BFB00823E}"/>
                  </a:ext>
                </a:extLst>
              </p:cNvPr>
              <p:cNvSpPr txBox="1">
                <a:spLocks noChangeArrowheads="1"/>
              </p:cNvSpPr>
              <p:nvPr/>
            </p:nvSpPr>
            <p:spPr bwMode="auto">
              <a:xfrm>
                <a:off x="3276601" y="4648201"/>
                <a:ext cx="685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200"/>
                  <a:t>Three</a:t>
                </a:r>
              </a:p>
              <a:p>
                <a:pPr algn="ctr">
                  <a:spcBef>
                    <a:spcPct val="0"/>
                  </a:spcBef>
                  <a:buFontTx/>
                  <a:buNone/>
                </a:pPr>
                <a:r>
                  <a:rPr lang="en-US" altLang="en-US" sz="1200"/>
                  <a:t>Address</a:t>
                </a:r>
              </a:p>
              <a:p>
                <a:pPr algn="ctr">
                  <a:spcBef>
                    <a:spcPct val="0"/>
                  </a:spcBef>
                  <a:buFontTx/>
                  <a:buNone/>
                </a:pPr>
                <a:r>
                  <a:rPr lang="en-US" altLang="en-US" sz="1200"/>
                  <a:t>Format</a:t>
                </a:r>
              </a:p>
            </p:txBody>
          </p:sp>
        </p:grpSp>
      </p:grpSp>
      <p:sp>
        <p:nvSpPr>
          <p:cNvPr id="53253" name="Slide Number Placeholder 1">
            <a:extLst>
              <a:ext uri="{FF2B5EF4-FFF2-40B4-BE49-F238E27FC236}">
                <a16:creationId xmlns:a16="http://schemas.microsoft.com/office/drawing/2014/main" id="{4220109C-7196-6CF9-45D3-29DFB09952FF}"/>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16</a:t>
            </a:fld>
            <a:endParaRPr lang="en-US" altLang="en-US"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E42F58FD-3483-5524-A916-DF6362787B77}"/>
              </a:ext>
            </a:extLst>
          </p:cNvPr>
          <p:cNvSpPr>
            <a:spLocks noGrp="1" noChangeArrowheads="1"/>
          </p:cNvSpPr>
          <p:nvPr>
            <p:ph type="title"/>
          </p:nvPr>
        </p:nvSpPr>
        <p:spPr/>
        <p:txBody>
          <a:bodyPr/>
          <a:lstStyle/>
          <a:p>
            <a:r>
              <a:rPr lang="en-US" altLang="en-US" dirty="0">
                <a:latin typeface="Times New Roman" panose="02020603050405020304" pitchFamily="18" charset="0"/>
                <a:ea typeface="ＭＳ Ｐゴシック" panose="020B0600070205080204" pitchFamily="34" charset="-128"/>
              </a:rPr>
              <a:t>Lexical Analyzer</a:t>
            </a:r>
          </a:p>
        </p:txBody>
      </p:sp>
      <p:sp>
        <p:nvSpPr>
          <p:cNvPr id="55299" name="Rectangle 3">
            <a:extLst>
              <a:ext uri="{FF2B5EF4-FFF2-40B4-BE49-F238E27FC236}">
                <a16:creationId xmlns:a16="http://schemas.microsoft.com/office/drawing/2014/main" id="{CC398674-F98D-8B82-0FB0-939DE16D1CAB}"/>
              </a:ext>
            </a:extLst>
          </p:cNvPr>
          <p:cNvSpPr>
            <a:spLocks noGrp="1" noChangeArrowheads="1"/>
          </p:cNvSpPr>
          <p:nvPr>
            <p:ph type="body" idx="1"/>
          </p:nvPr>
        </p:nvSpPr>
        <p:spPr/>
        <p:txBody>
          <a:bodyPr/>
          <a:lstStyle/>
          <a:p>
            <a:r>
              <a:rPr lang="en-US" altLang="en-US" dirty="0">
                <a:latin typeface="Times New Roman" panose="02020603050405020304" pitchFamily="18" charset="0"/>
                <a:ea typeface="ＭＳ Ｐゴシック" panose="020B0600070205080204" pitchFamily="34" charset="-128"/>
              </a:rPr>
              <a:t>A lexical analyzer is a computer program that takes as input a string, and outputs the following:</a:t>
            </a:r>
          </a:p>
          <a:p>
            <a:pPr lvl="1"/>
            <a:r>
              <a:rPr lang="en-US" altLang="en-US" dirty="0">
                <a:solidFill>
                  <a:srgbClr val="9900CC"/>
                </a:solidFill>
                <a:latin typeface="Times New Roman" panose="02020603050405020304" pitchFamily="18" charset="0"/>
                <a:ea typeface="ＭＳ Ｐゴシック" panose="020B0600070205080204" pitchFamily="34" charset="-128"/>
              </a:rPr>
              <a:t>A sequence of tokens. A token denotes a category of string. </a:t>
            </a:r>
            <a:r>
              <a:rPr lang="en-US" altLang="en-US" dirty="0">
                <a:solidFill>
                  <a:srgbClr val="9900CC"/>
                </a:solidFill>
                <a:highlight>
                  <a:srgbClr val="FFFF00"/>
                </a:highlight>
                <a:latin typeface="Times New Roman" panose="02020603050405020304" pitchFamily="18" charset="0"/>
                <a:ea typeface="ＭＳ Ｐゴシック" panose="020B0600070205080204" pitchFamily="34" charset="-128"/>
              </a:rPr>
              <a:t>Tokenization of strings is usually represented using “regular expressions”.</a:t>
            </a:r>
            <a:br>
              <a:rPr lang="en-US" altLang="en-US" dirty="0">
                <a:solidFill>
                  <a:srgbClr val="9900CC"/>
                </a:solidFill>
                <a:latin typeface="Times New Roman" panose="02020603050405020304" pitchFamily="18" charset="0"/>
                <a:ea typeface="ＭＳ Ｐゴシック" panose="020B0600070205080204" pitchFamily="34" charset="-128"/>
              </a:rPr>
            </a:br>
            <a:endParaRPr lang="en-US" altLang="en-US" dirty="0">
              <a:solidFill>
                <a:srgbClr val="9900CC"/>
              </a:solidFill>
              <a:latin typeface="Times New Roman" panose="02020603050405020304" pitchFamily="18" charset="0"/>
              <a:ea typeface="ＭＳ Ｐゴシック" panose="020B0600070205080204" pitchFamily="34" charset="-128"/>
            </a:endParaRPr>
          </a:p>
          <a:p>
            <a:pPr lvl="1"/>
            <a:r>
              <a:rPr lang="en-US" altLang="en-US" dirty="0">
                <a:solidFill>
                  <a:srgbClr val="9900CC"/>
                </a:solidFill>
                <a:latin typeface="Times New Roman" panose="02020603050405020304" pitchFamily="18" charset="0"/>
                <a:ea typeface="ＭＳ Ｐゴシック" panose="020B0600070205080204" pitchFamily="34" charset="-128"/>
              </a:rPr>
              <a:t>If the input string does not adhere to/belongs to the regular expression of a lexical analyzer, then the analyzer typically outputs an error message.</a:t>
            </a:r>
          </a:p>
          <a:p>
            <a:pPr lvl="1"/>
            <a:endParaRPr lang="en-US" altLang="en-US" dirty="0">
              <a:solidFill>
                <a:srgbClr val="9900CC"/>
              </a:solidFill>
              <a:latin typeface="Times New Roman" panose="02020603050405020304" pitchFamily="18" charset="0"/>
              <a:ea typeface="ＭＳ Ｐゴシック" panose="020B0600070205080204" pitchFamily="34" charset="-128"/>
            </a:endParaRPr>
          </a:p>
          <a:p>
            <a:pPr>
              <a:buFontTx/>
              <a:buNone/>
            </a:pPr>
            <a:endParaRPr lang="en-US" altLang="en-US" dirty="0">
              <a:latin typeface="Times New Roman" panose="02020603050405020304" pitchFamily="18" charset="0"/>
              <a:ea typeface="ＭＳ Ｐゴシック" panose="020B0600070205080204" pitchFamily="34" charset="-128"/>
            </a:endParaRPr>
          </a:p>
          <a:p>
            <a:pPr lvl="1"/>
            <a:endParaRPr lang="en-US" altLang="en-US" dirty="0">
              <a:latin typeface="Times New Roman" panose="02020603050405020304" pitchFamily="18" charset="0"/>
              <a:ea typeface="ＭＳ Ｐゴシック" panose="020B0600070205080204" pitchFamily="34" charset="-128"/>
            </a:endParaRPr>
          </a:p>
          <a:p>
            <a:pPr lvl="1"/>
            <a:endParaRPr lang="en-US" altLang="en-US" dirty="0">
              <a:latin typeface="Times New Roman" panose="02020603050405020304" pitchFamily="18" charset="0"/>
              <a:ea typeface="ＭＳ Ｐゴシック" panose="020B0600070205080204" pitchFamily="34" charset="-128"/>
            </a:endParaRPr>
          </a:p>
        </p:txBody>
      </p:sp>
      <p:sp>
        <p:nvSpPr>
          <p:cNvPr id="55300" name="Slide Number Placeholder 1">
            <a:extLst>
              <a:ext uri="{FF2B5EF4-FFF2-40B4-BE49-F238E27FC236}">
                <a16:creationId xmlns:a16="http://schemas.microsoft.com/office/drawing/2014/main" id="{84C4EF4E-2D4D-6809-6AB2-2FBF29CA575C}"/>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17</a:t>
            </a:fld>
            <a:endParaRPr lang="en-US" altLang="en-US"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E42F58FD-3483-5524-A916-DF6362787B77}"/>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Lexical Analysis</a:t>
            </a:r>
          </a:p>
        </p:txBody>
      </p:sp>
      <p:sp>
        <p:nvSpPr>
          <p:cNvPr id="55299" name="Rectangle 3">
            <a:extLst>
              <a:ext uri="{FF2B5EF4-FFF2-40B4-BE49-F238E27FC236}">
                <a16:creationId xmlns:a16="http://schemas.microsoft.com/office/drawing/2014/main" id="{CC398674-F98D-8B82-0FB0-939DE16D1CAB}"/>
              </a:ext>
            </a:extLst>
          </p:cNvPr>
          <p:cNvSpPr>
            <a:spLocks noGrp="1" noChangeArrowheads="1"/>
          </p:cNvSpPr>
          <p:nvPr>
            <p:ph type="body" idx="1"/>
          </p:nvPr>
        </p:nvSpPr>
        <p:spPr/>
        <p:txBody>
          <a:bodyPr/>
          <a:lstStyle/>
          <a:p>
            <a:r>
              <a:rPr lang="en-US" altLang="en-US">
                <a:latin typeface="Times New Roman" panose="02020603050405020304" pitchFamily="18" charset="0"/>
                <a:ea typeface="ＭＳ Ｐゴシック" panose="020B0600070205080204" pitchFamily="34" charset="-128"/>
              </a:rPr>
              <a:t>First step: recognize words.</a:t>
            </a:r>
          </a:p>
          <a:p>
            <a:pPr lvl="1"/>
            <a:r>
              <a:rPr lang="en-US" altLang="en-US">
                <a:latin typeface="Times New Roman" panose="02020603050405020304" pitchFamily="18" charset="0"/>
                <a:ea typeface="ＭＳ Ｐゴシック" panose="020B0600070205080204" pitchFamily="34" charset="-128"/>
              </a:rPr>
              <a:t>Smallest unit above letters</a:t>
            </a:r>
          </a:p>
          <a:p>
            <a:pPr algn="ctr">
              <a:buFontTx/>
              <a:buNone/>
            </a:pPr>
            <a:endParaRPr lang="en-US" altLang="en-US">
              <a:latin typeface="Times New Roman" panose="02020603050405020304" pitchFamily="18" charset="0"/>
              <a:ea typeface="ＭＳ Ｐゴシック" panose="020B0600070205080204" pitchFamily="34" charset="-128"/>
            </a:endParaRPr>
          </a:p>
          <a:p>
            <a:pPr algn="ctr">
              <a:buFontTx/>
              <a:buNone/>
            </a:pPr>
            <a:r>
              <a:rPr lang="en-US" altLang="en-US">
                <a:solidFill>
                  <a:srgbClr val="9900CC"/>
                </a:solidFill>
                <a:latin typeface="Times New Roman" panose="02020603050405020304" pitchFamily="18" charset="0"/>
                <a:ea typeface="ＭＳ Ｐゴシック" panose="020B0600070205080204" pitchFamily="34" charset="-128"/>
              </a:rPr>
              <a:t>This is a sentence.</a:t>
            </a:r>
          </a:p>
          <a:p>
            <a:pPr>
              <a:buFontTx/>
              <a:buNone/>
            </a:pPr>
            <a:endParaRPr lang="en-US" altLang="en-US">
              <a:latin typeface="Times New Roman" panose="02020603050405020304" pitchFamily="18" charset="0"/>
              <a:ea typeface="ＭＳ Ｐゴシック" panose="020B0600070205080204" pitchFamily="34" charset="-128"/>
            </a:endParaRPr>
          </a:p>
          <a:p>
            <a:pPr lvl="1"/>
            <a:endParaRPr lang="en-US" altLang="en-US">
              <a:latin typeface="Times New Roman" panose="02020603050405020304" pitchFamily="18" charset="0"/>
              <a:ea typeface="ＭＳ Ｐゴシック" panose="020B0600070205080204" pitchFamily="34" charset="-128"/>
            </a:endParaRPr>
          </a:p>
          <a:p>
            <a:pPr lvl="1"/>
            <a:endParaRPr lang="en-US" altLang="en-US">
              <a:latin typeface="Times New Roman" panose="02020603050405020304" pitchFamily="18" charset="0"/>
              <a:ea typeface="ＭＳ Ｐゴシック" panose="020B0600070205080204" pitchFamily="34" charset="-128"/>
            </a:endParaRPr>
          </a:p>
        </p:txBody>
      </p:sp>
      <p:sp>
        <p:nvSpPr>
          <p:cNvPr id="55300" name="Slide Number Placeholder 1">
            <a:extLst>
              <a:ext uri="{FF2B5EF4-FFF2-40B4-BE49-F238E27FC236}">
                <a16:creationId xmlns:a16="http://schemas.microsoft.com/office/drawing/2014/main" id="{84C4EF4E-2D4D-6809-6AB2-2FBF29CA575C}"/>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18</a:t>
            </a:fld>
            <a:endParaRPr lang="en-US" altLang="en-US" sz="1400"/>
          </a:p>
        </p:txBody>
      </p:sp>
    </p:spTree>
    <p:extLst>
      <p:ext uri="{BB962C8B-B14F-4D97-AF65-F5344CB8AC3E}">
        <p14:creationId xmlns:p14="http://schemas.microsoft.com/office/powerpoint/2010/main" val="1894823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D8688617-091F-B3BC-D893-4ECB06E5646F}"/>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And More Lexical Analysis</a:t>
            </a:r>
          </a:p>
        </p:txBody>
      </p:sp>
      <p:sp>
        <p:nvSpPr>
          <p:cNvPr id="57347" name="Rectangle 3">
            <a:extLst>
              <a:ext uri="{FF2B5EF4-FFF2-40B4-BE49-F238E27FC236}">
                <a16:creationId xmlns:a16="http://schemas.microsoft.com/office/drawing/2014/main" id="{7FCAEABE-58E6-283E-D1A7-886A9DB31B7E}"/>
              </a:ext>
            </a:extLst>
          </p:cNvPr>
          <p:cNvSpPr>
            <a:spLocks noGrp="1" noChangeArrowheads="1"/>
          </p:cNvSpPr>
          <p:nvPr>
            <p:ph type="body" idx="1"/>
          </p:nvPr>
        </p:nvSpPr>
        <p:spPr/>
        <p:txBody>
          <a:bodyPr/>
          <a:lstStyle/>
          <a:p>
            <a:r>
              <a:rPr lang="en-US" altLang="en-US" sz="2200">
                <a:latin typeface="Times New Roman" panose="02020603050405020304" pitchFamily="18" charset="0"/>
                <a:ea typeface="ＭＳ Ｐゴシック" panose="020B0600070205080204" pitchFamily="34" charset="-128"/>
              </a:rPr>
              <a:t>Lexical analyzer divides program text into </a:t>
            </a:r>
            <a:r>
              <a:rPr lang="ja-JP" altLang="en-US" sz="2200">
                <a:latin typeface="Times New Roman" panose="02020603050405020304" pitchFamily="18" charset="0"/>
                <a:ea typeface="ＭＳ Ｐゴシック" panose="020B0600070205080204" pitchFamily="34" charset="-128"/>
              </a:rPr>
              <a:t>“</a:t>
            </a:r>
            <a:r>
              <a:rPr lang="en-US" altLang="ja-JP" sz="2200">
                <a:latin typeface="Times New Roman" panose="02020603050405020304" pitchFamily="18" charset="0"/>
                <a:ea typeface="ＭＳ Ｐゴシック" panose="020B0600070205080204" pitchFamily="34" charset="-128"/>
              </a:rPr>
              <a:t>words</a:t>
            </a:r>
            <a:r>
              <a:rPr lang="ja-JP" altLang="en-US" sz="2200">
                <a:latin typeface="Times New Roman" panose="02020603050405020304" pitchFamily="18" charset="0"/>
                <a:ea typeface="ＭＳ Ｐゴシック" panose="020B0600070205080204" pitchFamily="34" charset="-128"/>
              </a:rPr>
              <a:t>”</a:t>
            </a:r>
            <a:r>
              <a:rPr lang="en-US" altLang="ja-JP" sz="2200">
                <a:latin typeface="Times New Roman" panose="02020603050405020304" pitchFamily="18" charset="0"/>
                <a:ea typeface="ＭＳ Ｐゴシック" panose="020B0600070205080204" pitchFamily="34" charset="-128"/>
              </a:rPr>
              <a:t> or </a:t>
            </a:r>
            <a:r>
              <a:rPr lang="ja-JP" altLang="en-US" sz="2200">
                <a:latin typeface="Times New Roman" panose="02020603050405020304" pitchFamily="18" charset="0"/>
                <a:ea typeface="ＭＳ Ｐゴシック" panose="020B0600070205080204" pitchFamily="34" charset="-128"/>
              </a:rPr>
              <a:t>“</a:t>
            </a:r>
            <a:r>
              <a:rPr lang="en-US" altLang="ja-JP" sz="2200">
                <a:latin typeface="Times New Roman" panose="02020603050405020304" pitchFamily="18" charset="0"/>
                <a:ea typeface="ＭＳ Ｐゴシック" panose="020B0600070205080204" pitchFamily="34" charset="-128"/>
              </a:rPr>
              <a:t>tokens</a:t>
            </a:r>
            <a:r>
              <a:rPr lang="ja-JP" altLang="en-US" sz="2200">
                <a:latin typeface="Times New Roman" panose="02020603050405020304" pitchFamily="18" charset="0"/>
                <a:ea typeface="ＭＳ Ｐゴシック" panose="020B0600070205080204" pitchFamily="34" charset="-128"/>
              </a:rPr>
              <a:t>”</a:t>
            </a:r>
            <a:endParaRPr lang="en-US" altLang="ja-JP" sz="2200">
              <a:latin typeface="Times New Roman" panose="02020603050405020304" pitchFamily="18" charset="0"/>
              <a:ea typeface="ＭＳ Ｐゴシック" panose="020B0600070205080204" pitchFamily="34" charset="-128"/>
            </a:endParaRPr>
          </a:p>
          <a:p>
            <a:pPr algn="ctr">
              <a:buFontTx/>
              <a:buNone/>
            </a:pPr>
            <a:r>
              <a:rPr lang="en-US" altLang="en-US" sz="2200">
                <a:solidFill>
                  <a:srgbClr val="9900CC"/>
                </a:solidFill>
                <a:latin typeface="Times New Roman" panose="02020603050405020304" pitchFamily="18" charset="0"/>
                <a:ea typeface="ＭＳ Ｐゴシック" panose="020B0600070205080204" pitchFamily="34" charset="-128"/>
              </a:rPr>
              <a:t>If x == y then z = 1; else z = 2;</a:t>
            </a:r>
          </a:p>
          <a:p>
            <a:endParaRPr lang="en-US" altLang="en-US" sz="2200">
              <a:solidFill>
                <a:srgbClr val="9900CC"/>
              </a:solidFill>
              <a:latin typeface="Times New Roman" panose="02020603050405020304" pitchFamily="18" charset="0"/>
              <a:ea typeface="ＭＳ Ｐゴシック" panose="020B0600070205080204" pitchFamily="34" charset="-128"/>
            </a:endParaRPr>
          </a:p>
          <a:p>
            <a:r>
              <a:rPr lang="en-US" altLang="en-US" sz="2200">
                <a:latin typeface="Times New Roman" panose="02020603050405020304" pitchFamily="18" charset="0"/>
                <a:ea typeface="ＭＳ Ｐゴシック" panose="020B0600070205080204" pitchFamily="34" charset="-128"/>
              </a:rPr>
              <a:t>Units:</a:t>
            </a:r>
          </a:p>
          <a:p>
            <a:pPr lvl="1"/>
            <a:r>
              <a:rPr lang="en-US" altLang="en-US" sz="2200">
                <a:latin typeface="Times New Roman" panose="02020603050405020304" pitchFamily="18" charset="0"/>
                <a:ea typeface="ＭＳ Ｐゴシック" panose="020B0600070205080204" pitchFamily="34" charset="-128"/>
              </a:rPr>
              <a:t>Keywords</a:t>
            </a:r>
          </a:p>
          <a:p>
            <a:pPr lvl="1"/>
            <a:r>
              <a:rPr lang="en-US" altLang="en-US" sz="2200">
                <a:latin typeface="Times New Roman" panose="02020603050405020304" pitchFamily="18" charset="0"/>
                <a:ea typeface="ＭＳ Ｐゴシック" panose="020B0600070205080204" pitchFamily="34" charset="-128"/>
              </a:rPr>
              <a:t>Variables</a:t>
            </a:r>
          </a:p>
          <a:p>
            <a:pPr lvl="1"/>
            <a:r>
              <a:rPr lang="en-US" altLang="en-US" sz="2200">
                <a:latin typeface="Times New Roman" panose="02020603050405020304" pitchFamily="18" charset="0"/>
                <a:ea typeface="ＭＳ Ｐゴシック" panose="020B0600070205080204" pitchFamily="34" charset="-128"/>
              </a:rPr>
              <a:t>Operators</a:t>
            </a:r>
          </a:p>
          <a:p>
            <a:pPr lvl="1"/>
            <a:r>
              <a:rPr lang="en-US" altLang="en-US" sz="2200">
                <a:latin typeface="Times New Roman" panose="02020603050405020304" pitchFamily="18" charset="0"/>
                <a:ea typeface="ＭＳ Ｐゴシック" panose="020B0600070205080204" pitchFamily="34" charset="-128"/>
              </a:rPr>
              <a:t>Constants</a:t>
            </a:r>
          </a:p>
          <a:p>
            <a:pPr lvl="1"/>
            <a:r>
              <a:rPr lang="en-US" altLang="en-US" sz="2200">
                <a:latin typeface="Times New Roman" panose="02020603050405020304" pitchFamily="18" charset="0"/>
                <a:ea typeface="ＭＳ Ｐゴシック" panose="020B0600070205080204" pitchFamily="34" charset="-128"/>
              </a:rPr>
              <a:t>Punctuations</a:t>
            </a:r>
          </a:p>
          <a:p>
            <a:pPr lvl="1"/>
            <a:r>
              <a:rPr lang="en-US" altLang="en-US" sz="2200">
                <a:latin typeface="Times New Roman" panose="02020603050405020304" pitchFamily="18" charset="0"/>
                <a:ea typeface="ＭＳ Ｐゴシック" panose="020B0600070205080204" pitchFamily="34" charset="-128"/>
              </a:rPr>
              <a:t>White spaces</a:t>
            </a:r>
          </a:p>
        </p:txBody>
      </p:sp>
      <p:sp>
        <p:nvSpPr>
          <p:cNvPr id="57348" name="Slide Number Placeholder 1">
            <a:extLst>
              <a:ext uri="{FF2B5EF4-FFF2-40B4-BE49-F238E27FC236}">
                <a16:creationId xmlns:a16="http://schemas.microsoft.com/office/drawing/2014/main" id="{4DB7F99E-2718-E58C-F494-66CDCC04D923}"/>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19</a:t>
            </a:fld>
            <a:endParaRPr lang="en-US" altLang="en-US"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2E0D6F-7D2A-45B7-A6D9-C476D2E8FCDF}"/>
              </a:ext>
            </a:extLst>
          </p:cNvPr>
          <p:cNvSpPr>
            <a:spLocks noGrp="1"/>
          </p:cNvSpPr>
          <p:nvPr>
            <p:ph type="title"/>
          </p:nvPr>
        </p:nvSpPr>
        <p:spPr/>
        <p:txBody>
          <a:bodyPr/>
          <a:lstStyle/>
          <a:p>
            <a:endParaRPr lang="en-US"/>
          </a:p>
        </p:txBody>
      </p:sp>
      <p:pic>
        <p:nvPicPr>
          <p:cNvPr id="6" name="Picture 5" descr="Text&#10;&#10;Description automatically generated">
            <a:extLst>
              <a:ext uri="{FF2B5EF4-FFF2-40B4-BE49-F238E27FC236}">
                <a16:creationId xmlns:a16="http://schemas.microsoft.com/office/drawing/2014/main" id="{558D655A-3B4F-429D-B30F-D468FFEF86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43"/>
            <a:ext cx="9144000" cy="6855314"/>
          </a:xfrm>
          <a:prstGeom prst="rect">
            <a:avLst/>
          </a:prstGeom>
        </p:spPr>
      </p:pic>
    </p:spTree>
    <p:extLst>
      <p:ext uri="{BB962C8B-B14F-4D97-AF65-F5344CB8AC3E}">
        <p14:creationId xmlns:p14="http://schemas.microsoft.com/office/powerpoint/2010/main" val="1394628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D3578765-9B98-CCEA-ADFD-D98C5521946D}"/>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Parsing</a:t>
            </a:r>
          </a:p>
        </p:txBody>
      </p:sp>
      <p:sp>
        <p:nvSpPr>
          <p:cNvPr id="59395" name="Rectangle 3">
            <a:extLst>
              <a:ext uri="{FF2B5EF4-FFF2-40B4-BE49-F238E27FC236}">
                <a16:creationId xmlns:a16="http://schemas.microsoft.com/office/drawing/2014/main" id="{E14EEB80-4670-A4E0-A72D-9AFC901F6C1D}"/>
              </a:ext>
            </a:extLst>
          </p:cNvPr>
          <p:cNvSpPr>
            <a:spLocks noGrp="1" noChangeArrowheads="1"/>
          </p:cNvSpPr>
          <p:nvPr>
            <p:ph type="body" idx="1"/>
          </p:nvPr>
        </p:nvSpPr>
        <p:spPr>
          <a:xfrm>
            <a:off x="509752" y="1124744"/>
            <a:ext cx="8382000" cy="4853136"/>
          </a:xfrm>
        </p:spPr>
        <p:txBody>
          <a:bodyPr>
            <a:normAutofit fontScale="92500" lnSpcReduction="10000"/>
          </a:bodyPr>
          <a:lstStyle/>
          <a:p>
            <a:r>
              <a:rPr lang="en-US" altLang="en-US" dirty="0">
                <a:latin typeface="Times New Roman" panose="02020603050405020304" pitchFamily="18" charset="0"/>
                <a:ea typeface="ＭＳ Ｐゴシック" panose="020B0600070205080204" pitchFamily="34" charset="-128"/>
              </a:rPr>
              <a:t>Once words are understood, the next step is to understand sentence or grammatical structure</a:t>
            </a:r>
          </a:p>
          <a:p>
            <a:endParaRPr lang="en-US" altLang="en-US"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Parsing = Diagramming Sentences</a:t>
            </a:r>
          </a:p>
          <a:p>
            <a:pPr lvl="1"/>
            <a:r>
              <a:rPr lang="en-US" altLang="en-US" dirty="0">
                <a:latin typeface="Times New Roman" panose="02020603050405020304" pitchFamily="18" charset="0"/>
                <a:ea typeface="ＭＳ Ｐゴシック" panose="020B0600070205080204" pitchFamily="34" charset="-128"/>
              </a:rPr>
              <a:t>The diagram is a tree</a:t>
            </a:r>
          </a:p>
          <a:p>
            <a:pPr lvl="1"/>
            <a:endParaRPr lang="en-US" altLang="en-US"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A</a:t>
            </a:r>
            <a:r>
              <a:rPr lang="en-US" altLang="en-US" dirty="0">
                <a:solidFill>
                  <a:srgbClr val="FF0000"/>
                </a:solidFill>
                <a:latin typeface="Times New Roman" panose="02020603050405020304" pitchFamily="18" charset="0"/>
                <a:ea typeface="ＭＳ Ｐゴシック" panose="020B0600070205080204" pitchFamily="34" charset="-128"/>
              </a:rPr>
              <a:t> parser P is a computer program</a:t>
            </a:r>
            <a:r>
              <a:rPr lang="en-US" altLang="en-US" dirty="0">
                <a:latin typeface="Times New Roman" panose="02020603050405020304" pitchFamily="18" charset="0"/>
                <a:ea typeface="ＭＳ Ｐゴシック" panose="020B0600070205080204" pitchFamily="34" charset="-128"/>
              </a:rPr>
              <a:t> that takes as input a string S, and does the following:</a:t>
            </a:r>
          </a:p>
          <a:p>
            <a:pPr lvl="1"/>
            <a:r>
              <a:rPr lang="en-US" altLang="en-US" dirty="0">
                <a:solidFill>
                  <a:srgbClr val="FF0000"/>
                </a:solidFill>
                <a:latin typeface="Times New Roman" panose="02020603050405020304" pitchFamily="18" charset="0"/>
                <a:ea typeface="ＭＳ Ｐゴシック" panose="020B0600070205080204" pitchFamily="34" charset="-128"/>
              </a:rPr>
              <a:t>Checks if the input string S belongs to the Context Free Grammar (CFG) implemented as part of the parser P. If not, then the parser P outputs an error</a:t>
            </a:r>
            <a:br>
              <a:rPr lang="en-US" altLang="en-US" dirty="0">
                <a:solidFill>
                  <a:srgbClr val="FF0000"/>
                </a:solidFill>
                <a:latin typeface="Times New Roman" panose="02020603050405020304" pitchFamily="18" charset="0"/>
                <a:ea typeface="ＭＳ Ｐゴシック" panose="020B0600070205080204" pitchFamily="34" charset="-128"/>
              </a:rPr>
            </a:br>
            <a:endParaRPr lang="en-US" altLang="en-US" dirty="0">
              <a:solidFill>
                <a:srgbClr val="FF0000"/>
              </a:solidFill>
              <a:latin typeface="Times New Roman" panose="02020603050405020304" pitchFamily="18" charset="0"/>
              <a:ea typeface="ＭＳ Ｐゴシック" panose="020B0600070205080204" pitchFamily="34" charset="-128"/>
            </a:endParaRPr>
          </a:p>
          <a:p>
            <a:pPr lvl="1"/>
            <a:r>
              <a:rPr lang="en-US" altLang="en-US" dirty="0">
                <a:solidFill>
                  <a:srgbClr val="FF0000"/>
                </a:solidFill>
                <a:latin typeface="Times New Roman" panose="02020603050405020304" pitchFamily="18" charset="0"/>
                <a:ea typeface="ＭＳ Ｐゴシック" panose="020B0600070205080204" pitchFamily="34" charset="-128"/>
              </a:rPr>
              <a:t>If S belongs to the CFG of P, then P outputs an Abstract Syntax Tree (AST) that “diagrammatically captures” S</a:t>
            </a:r>
          </a:p>
          <a:p>
            <a:pPr lvl="1">
              <a:buFontTx/>
              <a:buNone/>
            </a:pPr>
            <a:endParaRPr lang="en-US" altLang="en-US"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Context Free Grammars are </a:t>
            </a:r>
            <a:r>
              <a:rPr lang="en-US" altLang="en-US" dirty="0">
                <a:highlight>
                  <a:srgbClr val="FFFF00"/>
                </a:highlight>
                <a:latin typeface="Times New Roman" panose="02020603050405020304" pitchFamily="18" charset="0"/>
                <a:ea typeface="ＭＳ Ｐゴシック" panose="020B0600070205080204" pitchFamily="34" charset="-128"/>
              </a:rPr>
              <a:t>finite set of recursive rules</a:t>
            </a:r>
            <a:r>
              <a:rPr lang="en-US" altLang="en-US" dirty="0">
                <a:latin typeface="Times New Roman" panose="02020603050405020304" pitchFamily="18" charset="0"/>
                <a:ea typeface="ＭＳ Ｐゴシック" panose="020B0600070205080204" pitchFamily="34" charset="-128"/>
              </a:rPr>
              <a:t> (objects) that characterize </a:t>
            </a:r>
            <a:r>
              <a:rPr lang="en-US" altLang="en-US" dirty="0">
                <a:highlight>
                  <a:srgbClr val="FFFF00"/>
                </a:highlight>
                <a:latin typeface="Times New Roman" panose="02020603050405020304" pitchFamily="18" charset="0"/>
                <a:ea typeface="ＭＳ Ｐゴシック" panose="020B0600070205080204" pitchFamily="34" charset="-128"/>
              </a:rPr>
              <a:t>possibly infinite set of sentences.</a:t>
            </a:r>
            <a:r>
              <a:rPr lang="en-US" altLang="en-US" dirty="0">
                <a:latin typeface="Times New Roman" panose="02020603050405020304" pitchFamily="18" charset="0"/>
                <a:ea typeface="ＭＳ Ｐゴシック" panose="020B0600070205080204" pitchFamily="34" charset="-128"/>
              </a:rPr>
              <a:t> Every programming language has a CFG that characterizes syntactically correct programs in that language.</a:t>
            </a:r>
          </a:p>
        </p:txBody>
      </p:sp>
      <p:sp>
        <p:nvSpPr>
          <p:cNvPr id="59396" name="Slide Number Placeholder 1">
            <a:extLst>
              <a:ext uri="{FF2B5EF4-FFF2-40B4-BE49-F238E27FC236}">
                <a16:creationId xmlns:a16="http://schemas.microsoft.com/office/drawing/2014/main" id="{D49C09F1-67CB-4314-620C-15C722132461}"/>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20</a:t>
            </a:fld>
            <a:endParaRPr lang="en-US" altLang="en-US" sz="1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E8D5A32-EAC5-BEE6-609F-CFFE76654C3D}"/>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Diagramming a Sentence</a:t>
            </a:r>
          </a:p>
        </p:txBody>
      </p:sp>
      <p:grpSp>
        <p:nvGrpSpPr>
          <p:cNvPr id="2" name="Group 41">
            <a:extLst>
              <a:ext uri="{FF2B5EF4-FFF2-40B4-BE49-F238E27FC236}">
                <a16:creationId xmlns:a16="http://schemas.microsoft.com/office/drawing/2014/main" id="{DB5F7766-F4F9-0C0B-F5F8-8D1F9A0C0289}"/>
              </a:ext>
            </a:extLst>
          </p:cNvPr>
          <p:cNvGrpSpPr>
            <a:grpSpLocks/>
          </p:cNvGrpSpPr>
          <p:nvPr/>
        </p:nvGrpSpPr>
        <p:grpSpPr bwMode="auto">
          <a:xfrm>
            <a:off x="381000" y="1676400"/>
            <a:ext cx="8534400" cy="523875"/>
            <a:chOff x="240" y="1056"/>
            <a:chExt cx="5376" cy="330"/>
          </a:xfrm>
        </p:grpSpPr>
        <p:sp>
          <p:nvSpPr>
            <p:cNvPr id="61472" name="Text Box 3">
              <a:extLst>
                <a:ext uri="{FF2B5EF4-FFF2-40B4-BE49-F238E27FC236}">
                  <a16:creationId xmlns:a16="http://schemas.microsoft.com/office/drawing/2014/main" id="{7B3E0B77-8144-71FB-EFE8-272D0DEB2AE2}"/>
                </a:ext>
              </a:extLst>
            </p:cNvPr>
            <p:cNvSpPr txBox="1">
              <a:spLocks noChangeArrowheads="1"/>
            </p:cNvSpPr>
            <p:nvPr/>
          </p:nvSpPr>
          <p:spPr bwMode="auto">
            <a:xfrm>
              <a:off x="240" y="1056"/>
              <a:ext cx="57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9900CC"/>
                  </a:solidFill>
                </a:rPr>
                <a:t>This</a:t>
              </a:r>
            </a:p>
          </p:txBody>
        </p:sp>
        <p:sp>
          <p:nvSpPr>
            <p:cNvPr id="61473" name="Text Box 4">
              <a:extLst>
                <a:ext uri="{FF2B5EF4-FFF2-40B4-BE49-F238E27FC236}">
                  <a16:creationId xmlns:a16="http://schemas.microsoft.com/office/drawing/2014/main" id="{6AA82BB6-5F68-3FFE-F5E0-39B1C2E71175}"/>
                </a:ext>
              </a:extLst>
            </p:cNvPr>
            <p:cNvSpPr txBox="1">
              <a:spLocks noChangeArrowheads="1"/>
            </p:cNvSpPr>
            <p:nvPr/>
          </p:nvSpPr>
          <p:spPr bwMode="auto">
            <a:xfrm>
              <a:off x="1008" y="1056"/>
              <a:ext cx="6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9900CC"/>
                  </a:solidFill>
                </a:rPr>
                <a:t>line</a:t>
              </a:r>
            </a:p>
          </p:txBody>
        </p:sp>
        <p:sp>
          <p:nvSpPr>
            <p:cNvPr id="61474" name="Text Box 5">
              <a:extLst>
                <a:ext uri="{FF2B5EF4-FFF2-40B4-BE49-F238E27FC236}">
                  <a16:creationId xmlns:a16="http://schemas.microsoft.com/office/drawing/2014/main" id="{C7C3C9FE-5CFD-7D2E-C158-CF0307B50ECD}"/>
                </a:ext>
              </a:extLst>
            </p:cNvPr>
            <p:cNvSpPr txBox="1">
              <a:spLocks noChangeArrowheads="1"/>
            </p:cNvSpPr>
            <p:nvPr/>
          </p:nvSpPr>
          <p:spPr bwMode="auto">
            <a:xfrm>
              <a:off x="1872" y="1056"/>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9900CC"/>
                  </a:solidFill>
                </a:rPr>
                <a:t>is</a:t>
              </a:r>
            </a:p>
          </p:txBody>
        </p:sp>
        <p:sp>
          <p:nvSpPr>
            <p:cNvPr id="61475" name="Text Box 6">
              <a:extLst>
                <a:ext uri="{FF2B5EF4-FFF2-40B4-BE49-F238E27FC236}">
                  <a16:creationId xmlns:a16="http://schemas.microsoft.com/office/drawing/2014/main" id="{444EEF48-CBA1-ABE4-CD24-7629E2AA6946}"/>
                </a:ext>
              </a:extLst>
            </p:cNvPr>
            <p:cNvSpPr txBox="1">
              <a:spLocks noChangeArrowheads="1"/>
            </p:cNvSpPr>
            <p:nvPr/>
          </p:nvSpPr>
          <p:spPr bwMode="auto">
            <a:xfrm>
              <a:off x="2592" y="1056"/>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9900CC"/>
                  </a:solidFill>
                </a:rPr>
                <a:t>a</a:t>
              </a:r>
            </a:p>
          </p:txBody>
        </p:sp>
        <p:sp>
          <p:nvSpPr>
            <p:cNvPr id="61476" name="Text Box 7">
              <a:extLst>
                <a:ext uri="{FF2B5EF4-FFF2-40B4-BE49-F238E27FC236}">
                  <a16:creationId xmlns:a16="http://schemas.microsoft.com/office/drawing/2014/main" id="{CDEBDC8E-5E83-43C1-984F-0BC7DC1EE950}"/>
                </a:ext>
              </a:extLst>
            </p:cNvPr>
            <p:cNvSpPr txBox="1">
              <a:spLocks noChangeArrowheads="1"/>
            </p:cNvSpPr>
            <p:nvPr/>
          </p:nvSpPr>
          <p:spPr bwMode="auto">
            <a:xfrm>
              <a:off x="3312" y="1056"/>
              <a:ext cx="10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9900CC"/>
                  </a:solidFill>
                </a:rPr>
                <a:t>long</a:t>
              </a:r>
            </a:p>
          </p:txBody>
        </p:sp>
        <p:sp>
          <p:nvSpPr>
            <p:cNvPr id="61477" name="Text Box 8">
              <a:extLst>
                <a:ext uri="{FF2B5EF4-FFF2-40B4-BE49-F238E27FC236}">
                  <a16:creationId xmlns:a16="http://schemas.microsoft.com/office/drawing/2014/main" id="{F0259B7B-A995-6480-8800-EECC8202FCC2}"/>
                </a:ext>
              </a:extLst>
            </p:cNvPr>
            <p:cNvSpPr txBox="1">
              <a:spLocks noChangeArrowheads="1"/>
            </p:cNvSpPr>
            <p:nvPr/>
          </p:nvSpPr>
          <p:spPr bwMode="auto">
            <a:xfrm>
              <a:off x="4272" y="1056"/>
              <a:ext cx="13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9900CC"/>
                  </a:solidFill>
                </a:rPr>
                <a:t>sentence</a:t>
              </a:r>
            </a:p>
          </p:txBody>
        </p:sp>
      </p:grpSp>
      <p:grpSp>
        <p:nvGrpSpPr>
          <p:cNvPr id="3" name="Group 38">
            <a:extLst>
              <a:ext uri="{FF2B5EF4-FFF2-40B4-BE49-F238E27FC236}">
                <a16:creationId xmlns:a16="http://schemas.microsoft.com/office/drawing/2014/main" id="{022FD80A-EEA1-A394-0534-5B2152C0C5BB}"/>
              </a:ext>
            </a:extLst>
          </p:cNvPr>
          <p:cNvGrpSpPr>
            <a:grpSpLocks/>
          </p:cNvGrpSpPr>
          <p:nvPr/>
        </p:nvGrpSpPr>
        <p:grpSpPr bwMode="auto">
          <a:xfrm>
            <a:off x="76200" y="2195513"/>
            <a:ext cx="8382000" cy="1233487"/>
            <a:chOff x="48" y="1383"/>
            <a:chExt cx="5280" cy="777"/>
          </a:xfrm>
        </p:grpSpPr>
        <p:sp>
          <p:nvSpPr>
            <p:cNvPr id="61459" name="Text Box 13">
              <a:extLst>
                <a:ext uri="{FF2B5EF4-FFF2-40B4-BE49-F238E27FC236}">
                  <a16:creationId xmlns:a16="http://schemas.microsoft.com/office/drawing/2014/main" id="{7442E895-FC76-DCFD-2C36-90E5D09F03B5}"/>
                </a:ext>
              </a:extLst>
            </p:cNvPr>
            <p:cNvSpPr txBox="1">
              <a:spLocks noChangeArrowheads="1"/>
            </p:cNvSpPr>
            <p:nvPr/>
          </p:nvSpPr>
          <p:spPr bwMode="auto">
            <a:xfrm>
              <a:off x="1680" y="1833"/>
              <a:ext cx="7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FF0000"/>
                  </a:solidFill>
                </a:rPr>
                <a:t>verb</a:t>
              </a:r>
            </a:p>
          </p:txBody>
        </p:sp>
        <p:sp>
          <p:nvSpPr>
            <p:cNvPr id="61460" name="Text Box 14">
              <a:extLst>
                <a:ext uri="{FF2B5EF4-FFF2-40B4-BE49-F238E27FC236}">
                  <a16:creationId xmlns:a16="http://schemas.microsoft.com/office/drawing/2014/main" id="{9CF5522F-436D-EC1C-D0C1-3615FACEFB9D}"/>
                </a:ext>
              </a:extLst>
            </p:cNvPr>
            <p:cNvSpPr txBox="1">
              <a:spLocks noChangeArrowheads="1"/>
            </p:cNvSpPr>
            <p:nvPr/>
          </p:nvSpPr>
          <p:spPr bwMode="auto">
            <a:xfrm>
              <a:off x="48" y="1833"/>
              <a:ext cx="8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FF0000"/>
                  </a:solidFill>
                </a:rPr>
                <a:t>article</a:t>
              </a:r>
            </a:p>
          </p:txBody>
        </p:sp>
        <p:sp>
          <p:nvSpPr>
            <p:cNvPr id="61461" name="Text Box 17">
              <a:extLst>
                <a:ext uri="{FF2B5EF4-FFF2-40B4-BE49-F238E27FC236}">
                  <a16:creationId xmlns:a16="http://schemas.microsoft.com/office/drawing/2014/main" id="{752C7E44-B4C1-A393-5374-93E95AC15667}"/>
                </a:ext>
              </a:extLst>
            </p:cNvPr>
            <p:cNvSpPr txBox="1">
              <a:spLocks noChangeArrowheads="1"/>
            </p:cNvSpPr>
            <p:nvPr/>
          </p:nvSpPr>
          <p:spPr bwMode="auto">
            <a:xfrm>
              <a:off x="960" y="1833"/>
              <a:ext cx="7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FF0000"/>
                  </a:solidFill>
                </a:rPr>
                <a:t>noun</a:t>
              </a:r>
            </a:p>
          </p:txBody>
        </p:sp>
        <p:sp>
          <p:nvSpPr>
            <p:cNvPr id="61462" name="Text Box 18">
              <a:extLst>
                <a:ext uri="{FF2B5EF4-FFF2-40B4-BE49-F238E27FC236}">
                  <a16:creationId xmlns:a16="http://schemas.microsoft.com/office/drawing/2014/main" id="{91EF7665-4903-692C-B770-0C2457B7BF91}"/>
                </a:ext>
              </a:extLst>
            </p:cNvPr>
            <p:cNvSpPr txBox="1">
              <a:spLocks noChangeArrowheads="1"/>
            </p:cNvSpPr>
            <p:nvPr/>
          </p:nvSpPr>
          <p:spPr bwMode="auto">
            <a:xfrm>
              <a:off x="2352" y="1833"/>
              <a:ext cx="8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FF0000"/>
                  </a:solidFill>
                </a:rPr>
                <a:t>article</a:t>
              </a:r>
            </a:p>
          </p:txBody>
        </p:sp>
        <p:sp>
          <p:nvSpPr>
            <p:cNvPr id="61463" name="Text Box 19">
              <a:extLst>
                <a:ext uri="{FF2B5EF4-FFF2-40B4-BE49-F238E27FC236}">
                  <a16:creationId xmlns:a16="http://schemas.microsoft.com/office/drawing/2014/main" id="{CA3CCB55-585B-0F66-AC7C-6ECB6683463D}"/>
                </a:ext>
              </a:extLst>
            </p:cNvPr>
            <p:cNvSpPr txBox="1">
              <a:spLocks noChangeArrowheads="1"/>
            </p:cNvSpPr>
            <p:nvPr/>
          </p:nvSpPr>
          <p:spPr bwMode="auto">
            <a:xfrm>
              <a:off x="3168" y="1833"/>
              <a:ext cx="12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FF0000"/>
                  </a:solidFill>
                </a:rPr>
                <a:t>adjective</a:t>
              </a:r>
            </a:p>
          </p:txBody>
        </p:sp>
        <p:sp>
          <p:nvSpPr>
            <p:cNvPr id="61464" name="Text Box 20">
              <a:extLst>
                <a:ext uri="{FF2B5EF4-FFF2-40B4-BE49-F238E27FC236}">
                  <a16:creationId xmlns:a16="http://schemas.microsoft.com/office/drawing/2014/main" id="{5E5FCE3B-7804-7054-1922-A87E5936C4A0}"/>
                </a:ext>
              </a:extLst>
            </p:cNvPr>
            <p:cNvSpPr txBox="1">
              <a:spLocks noChangeArrowheads="1"/>
            </p:cNvSpPr>
            <p:nvPr/>
          </p:nvSpPr>
          <p:spPr bwMode="auto">
            <a:xfrm>
              <a:off x="4560" y="1833"/>
              <a:ext cx="7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FF0000"/>
                  </a:solidFill>
                </a:rPr>
                <a:t>noun</a:t>
              </a:r>
            </a:p>
          </p:txBody>
        </p:sp>
        <p:grpSp>
          <p:nvGrpSpPr>
            <p:cNvPr id="61465" name="Group 37">
              <a:extLst>
                <a:ext uri="{FF2B5EF4-FFF2-40B4-BE49-F238E27FC236}">
                  <a16:creationId xmlns:a16="http://schemas.microsoft.com/office/drawing/2014/main" id="{B990213B-D3DA-4FFB-3A2E-3A9E667120B4}"/>
                </a:ext>
              </a:extLst>
            </p:cNvPr>
            <p:cNvGrpSpPr>
              <a:grpSpLocks/>
            </p:cNvGrpSpPr>
            <p:nvPr/>
          </p:nvGrpSpPr>
          <p:grpSpPr bwMode="auto">
            <a:xfrm>
              <a:off x="480" y="1383"/>
              <a:ext cx="4464" cy="450"/>
              <a:chOff x="480" y="1383"/>
              <a:chExt cx="4464" cy="450"/>
            </a:xfrm>
          </p:grpSpPr>
          <p:cxnSp>
            <p:nvCxnSpPr>
              <p:cNvPr id="61466" name="AutoShape 21">
                <a:extLst>
                  <a:ext uri="{FF2B5EF4-FFF2-40B4-BE49-F238E27FC236}">
                    <a16:creationId xmlns:a16="http://schemas.microsoft.com/office/drawing/2014/main" id="{9B83113D-BE6C-18EC-411E-FC833C11ED6A}"/>
                  </a:ext>
                </a:extLst>
              </p:cNvPr>
              <p:cNvCxnSpPr>
                <a:cxnSpLocks noChangeShapeType="1"/>
                <a:stCxn id="61472" idx="2"/>
                <a:endCxn id="61460" idx="0"/>
              </p:cNvCxnSpPr>
              <p:nvPr/>
            </p:nvCxnSpPr>
            <p:spPr bwMode="auto">
              <a:xfrm flipH="1">
                <a:off x="480" y="1386"/>
                <a:ext cx="48" cy="44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467" name="AutoShape 22">
                <a:extLst>
                  <a:ext uri="{FF2B5EF4-FFF2-40B4-BE49-F238E27FC236}">
                    <a16:creationId xmlns:a16="http://schemas.microsoft.com/office/drawing/2014/main" id="{E58569AA-6C0D-C522-CC42-A3D5E30E2DD4}"/>
                  </a:ext>
                </a:extLst>
              </p:cNvPr>
              <p:cNvCxnSpPr>
                <a:cxnSpLocks noChangeShapeType="1"/>
                <a:stCxn id="61473" idx="2"/>
                <a:endCxn id="61461" idx="0"/>
              </p:cNvCxnSpPr>
              <p:nvPr/>
            </p:nvCxnSpPr>
            <p:spPr bwMode="auto">
              <a:xfrm>
                <a:off x="1344" y="1383"/>
                <a:ext cx="0" cy="4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468" name="AutoShape 23">
                <a:extLst>
                  <a:ext uri="{FF2B5EF4-FFF2-40B4-BE49-F238E27FC236}">
                    <a16:creationId xmlns:a16="http://schemas.microsoft.com/office/drawing/2014/main" id="{6F37A58E-8F20-9F44-EC3B-43982685B9E0}"/>
                  </a:ext>
                </a:extLst>
              </p:cNvPr>
              <p:cNvCxnSpPr>
                <a:cxnSpLocks noChangeShapeType="1"/>
                <a:stCxn id="61474" idx="2"/>
                <a:endCxn id="61459" idx="0"/>
              </p:cNvCxnSpPr>
              <p:nvPr/>
            </p:nvCxnSpPr>
            <p:spPr bwMode="auto">
              <a:xfrm>
                <a:off x="2040" y="1383"/>
                <a:ext cx="0" cy="4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469" name="AutoShape 24">
                <a:extLst>
                  <a:ext uri="{FF2B5EF4-FFF2-40B4-BE49-F238E27FC236}">
                    <a16:creationId xmlns:a16="http://schemas.microsoft.com/office/drawing/2014/main" id="{F0518908-9249-5F21-0AAC-95FC988F81EF}"/>
                  </a:ext>
                </a:extLst>
              </p:cNvPr>
              <p:cNvCxnSpPr>
                <a:cxnSpLocks noChangeShapeType="1"/>
                <a:stCxn id="61462" idx="0"/>
                <a:endCxn id="61475" idx="2"/>
              </p:cNvCxnSpPr>
              <p:nvPr/>
            </p:nvCxnSpPr>
            <p:spPr bwMode="auto">
              <a:xfrm flipH="1" flipV="1">
                <a:off x="2760" y="1383"/>
                <a:ext cx="24" cy="4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470" name="AutoShape 25">
                <a:extLst>
                  <a:ext uri="{FF2B5EF4-FFF2-40B4-BE49-F238E27FC236}">
                    <a16:creationId xmlns:a16="http://schemas.microsoft.com/office/drawing/2014/main" id="{00F1A7D8-440D-28B8-226D-BEFFC4C4D889}"/>
                  </a:ext>
                </a:extLst>
              </p:cNvPr>
              <p:cNvCxnSpPr>
                <a:cxnSpLocks noChangeShapeType="1"/>
                <a:stCxn id="61463" idx="0"/>
                <a:endCxn id="61476" idx="2"/>
              </p:cNvCxnSpPr>
              <p:nvPr/>
            </p:nvCxnSpPr>
            <p:spPr bwMode="auto">
              <a:xfrm flipV="1">
                <a:off x="3816" y="1383"/>
                <a:ext cx="0" cy="4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471" name="AutoShape 26">
                <a:extLst>
                  <a:ext uri="{FF2B5EF4-FFF2-40B4-BE49-F238E27FC236}">
                    <a16:creationId xmlns:a16="http://schemas.microsoft.com/office/drawing/2014/main" id="{F6BB0CE3-28D4-828D-4926-5424766DEA2F}"/>
                  </a:ext>
                </a:extLst>
              </p:cNvPr>
              <p:cNvCxnSpPr>
                <a:cxnSpLocks noChangeShapeType="1"/>
                <a:stCxn id="61464" idx="0"/>
                <a:endCxn id="61477" idx="2"/>
              </p:cNvCxnSpPr>
              <p:nvPr/>
            </p:nvCxnSpPr>
            <p:spPr bwMode="auto">
              <a:xfrm flipV="1">
                <a:off x="4944" y="1383"/>
                <a:ext cx="0" cy="4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grpSp>
        <p:nvGrpSpPr>
          <p:cNvPr id="5" name="Group 43">
            <a:extLst>
              <a:ext uri="{FF2B5EF4-FFF2-40B4-BE49-F238E27FC236}">
                <a16:creationId xmlns:a16="http://schemas.microsoft.com/office/drawing/2014/main" id="{BCB5DF4D-CE1E-71E7-B4DC-F849B72E6084}"/>
              </a:ext>
            </a:extLst>
          </p:cNvPr>
          <p:cNvGrpSpPr>
            <a:grpSpLocks/>
          </p:cNvGrpSpPr>
          <p:nvPr/>
        </p:nvGrpSpPr>
        <p:grpSpPr bwMode="auto">
          <a:xfrm>
            <a:off x="762000" y="3429000"/>
            <a:ext cx="7086600" cy="1281113"/>
            <a:chOff x="480" y="2160"/>
            <a:chExt cx="4464" cy="807"/>
          </a:xfrm>
        </p:grpSpPr>
        <p:sp>
          <p:nvSpPr>
            <p:cNvPr id="61452" name="Text Box 27">
              <a:extLst>
                <a:ext uri="{FF2B5EF4-FFF2-40B4-BE49-F238E27FC236}">
                  <a16:creationId xmlns:a16="http://schemas.microsoft.com/office/drawing/2014/main" id="{46B52E12-2E95-3D7B-C301-5DCD42BD7CE4}"/>
                </a:ext>
              </a:extLst>
            </p:cNvPr>
            <p:cNvSpPr txBox="1">
              <a:spLocks noChangeArrowheads="1"/>
            </p:cNvSpPr>
            <p:nvPr/>
          </p:nvSpPr>
          <p:spPr bwMode="auto">
            <a:xfrm>
              <a:off x="576" y="2640"/>
              <a:ext cx="11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FF0000"/>
                  </a:solidFill>
                </a:rPr>
                <a:t>subject</a:t>
              </a:r>
            </a:p>
          </p:txBody>
        </p:sp>
        <p:sp>
          <p:nvSpPr>
            <p:cNvPr id="61453" name="Text Box 28">
              <a:extLst>
                <a:ext uri="{FF2B5EF4-FFF2-40B4-BE49-F238E27FC236}">
                  <a16:creationId xmlns:a16="http://schemas.microsoft.com/office/drawing/2014/main" id="{7C9AD05D-02B9-C5C5-4E70-63F9E9E11A78}"/>
                </a:ext>
              </a:extLst>
            </p:cNvPr>
            <p:cNvSpPr txBox="1">
              <a:spLocks noChangeArrowheads="1"/>
            </p:cNvSpPr>
            <p:nvPr/>
          </p:nvSpPr>
          <p:spPr bwMode="auto">
            <a:xfrm>
              <a:off x="3456" y="2640"/>
              <a:ext cx="9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FF0000"/>
                  </a:solidFill>
                </a:rPr>
                <a:t>object</a:t>
              </a:r>
            </a:p>
          </p:txBody>
        </p:sp>
        <p:cxnSp>
          <p:nvCxnSpPr>
            <p:cNvPr id="61454" name="AutoShape 30">
              <a:extLst>
                <a:ext uri="{FF2B5EF4-FFF2-40B4-BE49-F238E27FC236}">
                  <a16:creationId xmlns:a16="http://schemas.microsoft.com/office/drawing/2014/main" id="{E9E30B45-14F9-2A95-9997-F8202B019058}"/>
                </a:ext>
              </a:extLst>
            </p:cNvPr>
            <p:cNvCxnSpPr>
              <a:cxnSpLocks noChangeShapeType="1"/>
              <a:stCxn id="61460" idx="2"/>
              <a:endCxn id="61452" idx="0"/>
            </p:cNvCxnSpPr>
            <p:nvPr/>
          </p:nvCxnSpPr>
          <p:spPr bwMode="auto">
            <a:xfrm>
              <a:off x="480" y="2160"/>
              <a:ext cx="672" cy="48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455" name="AutoShape 31">
              <a:extLst>
                <a:ext uri="{FF2B5EF4-FFF2-40B4-BE49-F238E27FC236}">
                  <a16:creationId xmlns:a16="http://schemas.microsoft.com/office/drawing/2014/main" id="{1B9069F1-F040-B857-9992-4C2A6D87F3B3}"/>
                </a:ext>
              </a:extLst>
            </p:cNvPr>
            <p:cNvCxnSpPr>
              <a:cxnSpLocks noChangeShapeType="1"/>
              <a:stCxn id="61461" idx="2"/>
              <a:endCxn id="61452" idx="0"/>
            </p:cNvCxnSpPr>
            <p:nvPr/>
          </p:nvCxnSpPr>
          <p:spPr bwMode="auto">
            <a:xfrm flipH="1">
              <a:off x="1152" y="2160"/>
              <a:ext cx="192" cy="48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456" name="AutoShape 32">
              <a:extLst>
                <a:ext uri="{FF2B5EF4-FFF2-40B4-BE49-F238E27FC236}">
                  <a16:creationId xmlns:a16="http://schemas.microsoft.com/office/drawing/2014/main" id="{AB0B6C84-C51B-8EBE-32F6-7766D5A8F388}"/>
                </a:ext>
              </a:extLst>
            </p:cNvPr>
            <p:cNvCxnSpPr>
              <a:cxnSpLocks noChangeShapeType="1"/>
              <a:stCxn id="61462" idx="2"/>
              <a:endCxn id="61453" idx="0"/>
            </p:cNvCxnSpPr>
            <p:nvPr/>
          </p:nvCxnSpPr>
          <p:spPr bwMode="auto">
            <a:xfrm>
              <a:off x="2784" y="2160"/>
              <a:ext cx="1152" cy="48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457" name="AutoShape 33">
              <a:extLst>
                <a:ext uri="{FF2B5EF4-FFF2-40B4-BE49-F238E27FC236}">
                  <a16:creationId xmlns:a16="http://schemas.microsoft.com/office/drawing/2014/main" id="{5E1CA7BD-D9B5-97ED-3371-400D75932190}"/>
                </a:ext>
              </a:extLst>
            </p:cNvPr>
            <p:cNvCxnSpPr>
              <a:cxnSpLocks noChangeShapeType="1"/>
              <a:stCxn id="61463" idx="2"/>
              <a:endCxn id="61453" idx="0"/>
            </p:cNvCxnSpPr>
            <p:nvPr/>
          </p:nvCxnSpPr>
          <p:spPr bwMode="auto">
            <a:xfrm>
              <a:off x="3816" y="2160"/>
              <a:ext cx="120" cy="48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458" name="AutoShape 34">
              <a:extLst>
                <a:ext uri="{FF2B5EF4-FFF2-40B4-BE49-F238E27FC236}">
                  <a16:creationId xmlns:a16="http://schemas.microsoft.com/office/drawing/2014/main" id="{CDAF1946-2532-F20B-A448-F9926659A566}"/>
                </a:ext>
              </a:extLst>
            </p:cNvPr>
            <p:cNvCxnSpPr>
              <a:cxnSpLocks noChangeShapeType="1"/>
              <a:stCxn id="61464" idx="2"/>
              <a:endCxn id="61453" idx="0"/>
            </p:cNvCxnSpPr>
            <p:nvPr/>
          </p:nvCxnSpPr>
          <p:spPr bwMode="auto">
            <a:xfrm flipH="1">
              <a:off x="3936" y="2160"/>
              <a:ext cx="1008" cy="48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6" name="Group 45">
            <a:extLst>
              <a:ext uri="{FF2B5EF4-FFF2-40B4-BE49-F238E27FC236}">
                <a16:creationId xmlns:a16="http://schemas.microsoft.com/office/drawing/2014/main" id="{C54A47C6-14FD-4209-A36B-48AFF6347BA6}"/>
              </a:ext>
            </a:extLst>
          </p:cNvPr>
          <p:cNvGrpSpPr>
            <a:grpSpLocks/>
          </p:cNvGrpSpPr>
          <p:nvPr/>
        </p:nvGrpSpPr>
        <p:grpSpPr bwMode="auto">
          <a:xfrm>
            <a:off x="1828800" y="3429000"/>
            <a:ext cx="4419600" cy="2195513"/>
            <a:chOff x="1152" y="2160"/>
            <a:chExt cx="2784" cy="1383"/>
          </a:xfrm>
        </p:grpSpPr>
        <p:sp>
          <p:nvSpPr>
            <p:cNvPr id="61448" name="Text Box 29">
              <a:extLst>
                <a:ext uri="{FF2B5EF4-FFF2-40B4-BE49-F238E27FC236}">
                  <a16:creationId xmlns:a16="http://schemas.microsoft.com/office/drawing/2014/main" id="{28E8D1E8-118F-AEF5-3B92-766BE91C2FD0}"/>
                </a:ext>
              </a:extLst>
            </p:cNvPr>
            <p:cNvSpPr txBox="1">
              <a:spLocks noChangeArrowheads="1"/>
            </p:cNvSpPr>
            <p:nvPr/>
          </p:nvSpPr>
          <p:spPr bwMode="auto">
            <a:xfrm>
              <a:off x="1968" y="3216"/>
              <a:ext cx="13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FF0000"/>
                  </a:solidFill>
                </a:rPr>
                <a:t>sentence</a:t>
              </a:r>
            </a:p>
          </p:txBody>
        </p:sp>
        <p:cxnSp>
          <p:nvCxnSpPr>
            <p:cNvPr id="61449" name="AutoShape 35">
              <a:extLst>
                <a:ext uri="{FF2B5EF4-FFF2-40B4-BE49-F238E27FC236}">
                  <a16:creationId xmlns:a16="http://schemas.microsoft.com/office/drawing/2014/main" id="{73191B8E-042F-6354-9E25-0E94C21E6164}"/>
                </a:ext>
              </a:extLst>
            </p:cNvPr>
            <p:cNvCxnSpPr>
              <a:cxnSpLocks noChangeShapeType="1"/>
              <a:stCxn id="61452" idx="2"/>
              <a:endCxn id="61448" idx="0"/>
            </p:cNvCxnSpPr>
            <p:nvPr/>
          </p:nvCxnSpPr>
          <p:spPr bwMode="auto">
            <a:xfrm>
              <a:off x="1152" y="2967"/>
              <a:ext cx="1512" cy="24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450" name="AutoShape 36">
              <a:extLst>
                <a:ext uri="{FF2B5EF4-FFF2-40B4-BE49-F238E27FC236}">
                  <a16:creationId xmlns:a16="http://schemas.microsoft.com/office/drawing/2014/main" id="{8D71DF2E-B1EF-2B5C-B3E3-501EF90F06FD}"/>
                </a:ext>
              </a:extLst>
            </p:cNvPr>
            <p:cNvCxnSpPr>
              <a:cxnSpLocks noChangeShapeType="1"/>
              <a:stCxn id="61453" idx="2"/>
              <a:endCxn id="61448" idx="0"/>
            </p:cNvCxnSpPr>
            <p:nvPr/>
          </p:nvCxnSpPr>
          <p:spPr bwMode="auto">
            <a:xfrm flipH="1">
              <a:off x="2664" y="2967"/>
              <a:ext cx="1272" cy="24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451" name="AutoShape 44">
              <a:extLst>
                <a:ext uri="{FF2B5EF4-FFF2-40B4-BE49-F238E27FC236}">
                  <a16:creationId xmlns:a16="http://schemas.microsoft.com/office/drawing/2014/main" id="{01C7E696-3547-D9FD-DBF6-2F1831982F0B}"/>
                </a:ext>
              </a:extLst>
            </p:cNvPr>
            <p:cNvCxnSpPr>
              <a:cxnSpLocks noChangeShapeType="1"/>
              <a:stCxn id="61459" idx="2"/>
              <a:endCxn id="61448" idx="0"/>
            </p:cNvCxnSpPr>
            <p:nvPr/>
          </p:nvCxnSpPr>
          <p:spPr bwMode="auto">
            <a:xfrm>
              <a:off x="2040" y="2160"/>
              <a:ext cx="624" cy="105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61447" name="Slide Number Placeholder 3">
            <a:extLst>
              <a:ext uri="{FF2B5EF4-FFF2-40B4-BE49-F238E27FC236}">
                <a16:creationId xmlns:a16="http://schemas.microsoft.com/office/drawing/2014/main" id="{31220C04-559F-8829-3FA6-42C5A8E3C81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798444B0-C084-234A-A194-7B111AE1D9B3}" type="slidenum">
              <a:rPr lang="en-US" altLang="en-US" sz="1400"/>
              <a:pPr>
                <a:spcBef>
                  <a:spcPct val="0"/>
                </a:spcBef>
                <a:buFontTx/>
                <a:buNone/>
              </a:pPr>
              <a:t>21</a:t>
            </a:fld>
            <a:endParaRPr lang="en-US"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2F662DDD-AA91-0DEC-DEDA-AB79C207BD73}"/>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Parsing Programs</a:t>
            </a:r>
          </a:p>
        </p:txBody>
      </p:sp>
      <p:sp>
        <p:nvSpPr>
          <p:cNvPr id="63491" name="Rectangle 3">
            <a:extLst>
              <a:ext uri="{FF2B5EF4-FFF2-40B4-BE49-F238E27FC236}">
                <a16:creationId xmlns:a16="http://schemas.microsoft.com/office/drawing/2014/main" id="{6A67A68A-8867-4448-A2BF-051D1706940E}"/>
              </a:ext>
            </a:extLst>
          </p:cNvPr>
          <p:cNvSpPr>
            <a:spLocks noGrp="1" noChangeArrowheads="1"/>
          </p:cNvSpPr>
          <p:nvPr>
            <p:ph type="body" idx="1"/>
          </p:nvPr>
        </p:nvSpPr>
        <p:spPr>
          <a:xfrm>
            <a:off x="381000" y="1600200"/>
            <a:ext cx="8382000" cy="2209800"/>
          </a:xfrm>
        </p:spPr>
        <p:txBody>
          <a:bodyPr/>
          <a:lstStyle/>
          <a:p>
            <a:r>
              <a:rPr lang="en-US" altLang="en-US">
                <a:latin typeface="Times New Roman" panose="02020603050405020304" pitchFamily="18" charset="0"/>
                <a:ea typeface="ＭＳ Ｐゴシック" panose="020B0600070205080204" pitchFamily="34" charset="-128"/>
              </a:rPr>
              <a:t>Parsing program expressions is similar</a:t>
            </a:r>
          </a:p>
          <a:p>
            <a:r>
              <a:rPr lang="en-US" altLang="en-US">
                <a:latin typeface="Times New Roman" panose="02020603050405020304" pitchFamily="18" charset="0"/>
                <a:ea typeface="ＭＳ Ｐゴシック" panose="020B0600070205080204" pitchFamily="34" charset="-128"/>
              </a:rPr>
              <a:t>Consider:</a:t>
            </a:r>
          </a:p>
          <a:p>
            <a:pPr algn="ctr">
              <a:buFontTx/>
              <a:buNone/>
            </a:pPr>
            <a:r>
              <a:rPr lang="en-US" altLang="en-US">
                <a:solidFill>
                  <a:srgbClr val="9900CC"/>
                </a:solidFill>
                <a:latin typeface="Times New Roman" panose="02020603050405020304" pitchFamily="18" charset="0"/>
                <a:ea typeface="ＭＳ Ｐゴシック" panose="020B0600070205080204" pitchFamily="34" charset="-128"/>
              </a:rPr>
              <a:t>If x == y then z = 1; else z = 2;</a:t>
            </a:r>
          </a:p>
          <a:p>
            <a:r>
              <a:rPr lang="en-US" altLang="en-US">
                <a:latin typeface="Times New Roman" panose="02020603050405020304" pitchFamily="18" charset="0"/>
                <a:ea typeface="ＭＳ Ｐゴシック" panose="020B0600070205080204" pitchFamily="34" charset="-128"/>
              </a:rPr>
              <a:t>Diagrammed:</a:t>
            </a:r>
          </a:p>
          <a:p>
            <a:pPr>
              <a:buFontTx/>
              <a:buNone/>
            </a:pPr>
            <a:endParaRPr lang="en-US" altLang="en-US">
              <a:latin typeface="Times New Roman" panose="02020603050405020304" pitchFamily="18" charset="0"/>
              <a:ea typeface="ＭＳ Ｐゴシック" panose="020B0600070205080204" pitchFamily="34" charset="-128"/>
            </a:endParaRPr>
          </a:p>
        </p:txBody>
      </p:sp>
      <p:grpSp>
        <p:nvGrpSpPr>
          <p:cNvPr id="2" name="Group 35">
            <a:extLst>
              <a:ext uri="{FF2B5EF4-FFF2-40B4-BE49-F238E27FC236}">
                <a16:creationId xmlns:a16="http://schemas.microsoft.com/office/drawing/2014/main" id="{75D7EBD6-C941-09BC-83DC-390BAD23FB7B}"/>
              </a:ext>
            </a:extLst>
          </p:cNvPr>
          <p:cNvGrpSpPr>
            <a:grpSpLocks/>
          </p:cNvGrpSpPr>
          <p:nvPr/>
        </p:nvGrpSpPr>
        <p:grpSpPr bwMode="auto">
          <a:xfrm>
            <a:off x="990600" y="3657600"/>
            <a:ext cx="7162800" cy="2657475"/>
            <a:chOff x="624" y="2304"/>
            <a:chExt cx="4512" cy="1674"/>
          </a:xfrm>
        </p:grpSpPr>
        <p:cxnSp>
          <p:nvCxnSpPr>
            <p:cNvPr id="63494" name="AutoShape 5">
              <a:extLst>
                <a:ext uri="{FF2B5EF4-FFF2-40B4-BE49-F238E27FC236}">
                  <a16:creationId xmlns:a16="http://schemas.microsoft.com/office/drawing/2014/main" id="{8DAE0AF5-0D2F-7230-B04D-93E42FEA9FCE}"/>
                </a:ext>
              </a:extLst>
            </p:cNvPr>
            <p:cNvCxnSpPr>
              <a:cxnSpLocks noChangeShapeType="1"/>
              <a:stCxn id="63515" idx="2"/>
              <a:endCxn id="63511" idx="0"/>
            </p:cNvCxnSpPr>
            <p:nvPr/>
          </p:nvCxnSpPr>
          <p:spPr bwMode="auto">
            <a:xfrm>
              <a:off x="1296" y="3072"/>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495" name="AutoShape 6">
              <a:extLst>
                <a:ext uri="{FF2B5EF4-FFF2-40B4-BE49-F238E27FC236}">
                  <a16:creationId xmlns:a16="http://schemas.microsoft.com/office/drawing/2014/main" id="{00E6BEBC-2298-59A5-808B-2A2F6262D20C}"/>
                </a:ext>
              </a:extLst>
            </p:cNvPr>
            <p:cNvCxnSpPr>
              <a:cxnSpLocks noChangeShapeType="1"/>
              <a:stCxn id="63516" idx="2"/>
              <a:endCxn id="63512" idx="0"/>
            </p:cNvCxnSpPr>
            <p:nvPr/>
          </p:nvCxnSpPr>
          <p:spPr bwMode="auto">
            <a:xfrm>
              <a:off x="4464" y="3072"/>
              <a:ext cx="2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3496" name="Text Box 7">
              <a:extLst>
                <a:ext uri="{FF2B5EF4-FFF2-40B4-BE49-F238E27FC236}">
                  <a16:creationId xmlns:a16="http://schemas.microsoft.com/office/drawing/2014/main" id="{1D1FBBBB-0AE2-10ED-8D04-CFB160B88A37}"/>
                </a:ext>
              </a:extLst>
            </p:cNvPr>
            <p:cNvSpPr txBox="1">
              <a:spLocks noChangeArrowheads="1"/>
            </p:cNvSpPr>
            <p:nvPr/>
          </p:nvSpPr>
          <p:spPr bwMode="auto">
            <a:xfrm>
              <a:off x="1824" y="3648"/>
              <a:ext cx="216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buFontTx/>
                <a:buNone/>
              </a:pPr>
              <a:r>
                <a:rPr lang="en-US" altLang="en-US">
                  <a:solidFill>
                    <a:srgbClr val="FF0000"/>
                  </a:solidFill>
                </a:rPr>
                <a:t>if-then-else-stmt</a:t>
              </a:r>
            </a:p>
          </p:txBody>
        </p:sp>
        <p:cxnSp>
          <p:nvCxnSpPr>
            <p:cNvPr id="63497" name="AutoShape 8">
              <a:extLst>
                <a:ext uri="{FF2B5EF4-FFF2-40B4-BE49-F238E27FC236}">
                  <a16:creationId xmlns:a16="http://schemas.microsoft.com/office/drawing/2014/main" id="{6C869712-5151-52B5-1B05-1E96B78BAB2F}"/>
                </a:ext>
              </a:extLst>
            </p:cNvPr>
            <p:cNvCxnSpPr>
              <a:cxnSpLocks noChangeShapeType="1"/>
              <a:stCxn id="63511" idx="2"/>
              <a:endCxn id="63496" idx="0"/>
            </p:cNvCxnSpPr>
            <p:nvPr/>
          </p:nvCxnSpPr>
          <p:spPr bwMode="auto">
            <a:xfrm>
              <a:off x="1296" y="3552"/>
              <a:ext cx="1608" cy="9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498" name="AutoShape 9">
              <a:extLst>
                <a:ext uri="{FF2B5EF4-FFF2-40B4-BE49-F238E27FC236}">
                  <a16:creationId xmlns:a16="http://schemas.microsoft.com/office/drawing/2014/main" id="{BD829C5E-E948-3A0D-C6D5-3BDF79033194}"/>
                </a:ext>
              </a:extLst>
            </p:cNvPr>
            <p:cNvCxnSpPr>
              <a:cxnSpLocks noChangeShapeType="1"/>
              <a:stCxn id="63512" idx="2"/>
              <a:endCxn id="63496" idx="0"/>
            </p:cNvCxnSpPr>
            <p:nvPr/>
          </p:nvCxnSpPr>
          <p:spPr bwMode="auto">
            <a:xfrm flipH="1">
              <a:off x="2904" y="3552"/>
              <a:ext cx="1584" cy="9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63499" name="Group 10">
              <a:extLst>
                <a:ext uri="{FF2B5EF4-FFF2-40B4-BE49-F238E27FC236}">
                  <a16:creationId xmlns:a16="http://schemas.microsoft.com/office/drawing/2014/main" id="{50FE6B84-924E-C8A0-53E0-165A906E441C}"/>
                </a:ext>
              </a:extLst>
            </p:cNvPr>
            <p:cNvGrpSpPr>
              <a:grpSpLocks/>
            </p:cNvGrpSpPr>
            <p:nvPr/>
          </p:nvGrpSpPr>
          <p:grpSpPr bwMode="auto">
            <a:xfrm>
              <a:off x="624" y="2304"/>
              <a:ext cx="4320" cy="327"/>
              <a:chOff x="384" y="1104"/>
              <a:chExt cx="4320" cy="327"/>
            </a:xfrm>
          </p:grpSpPr>
          <p:sp>
            <p:nvSpPr>
              <p:cNvPr id="63517" name="Text Box 11">
                <a:extLst>
                  <a:ext uri="{FF2B5EF4-FFF2-40B4-BE49-F238E27FC236}">
                    <a16:creationId xmlns:a16="http://schemas.microsoft.com/office/drawing/2014/main" id="{1659165B-A534-8E99-CB93-53F1F387B37B}"/>
                  </a:ext>
                </a:extLst>
              </p:cNvPr>
              <p:cNvSpPr txBox="1">
                <a:spLocks noChangeArrowheads="1"/>
              </p:cNvSpPr>
              <p:nvPr/>
            </p:nvSpPr>
            <p:spPr bwMode="auto">
              <a:xfrm>
                <a:off x="384" y="1104"/>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9900CC"/>
                    </a:solidFill>
                  </a:rPr>
                  <a:t>x</a:t>
                </a:r>
              </a:p>
            </p:txBody>
          </p:sp>
          <p:sp>
            <p:nvSpPr>
              <p:cNvPr id="63518" name="Text Box 12">
                <a:extLst>
                  <a:ext uri="{FF2B5EF4-FFF2-40B4-BE49-F238E27FC236}">
                    <a16:creationId xmlns:a16="http://schemas.microsoft.com/office/drawing/2014/main" id="{85403907-70FF-F2DE-2A54-ED994092ED4D}"/>
                  </a:ext>
                </a:extLst>
              </p:cNvPr>
              <p:cNvSpPr txBox="1">
                <a:spLocks noChangeArrowheads="1"/>
              </p:cNvSpPr>
              <p:nvPr/>
            </p:nvSpPr>
            <p:spPr bwMode="auto">
              <a:xfrm>
                <a:off x="1344" y="1104"/>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9900CC"/>
                    </a:solidFill>
                  </a:rPr>
                  <a:t>y</a:t>
                </a:r>
              </a:p>
            </p:txBody>
          </p:sp>
          <p:sp>
            <p:nvSpPr>
              <p:cNvPr id="63519" name="Text Box 13">
                <a:extLst>
                  <a:ext uri="{FF2B5EF4-FFF2-40B4-BE49-F238E27FC236}">
                    <a16:creationId xmlns:a16="http://schemas.microsoft.com/office/drawing/2014/main" id="{5373F1EC-09C0-79E7-7910-F93CC84AB36E}"/>
                  </a:ext>
                </a:extLst>
              </p:cNvPr>
              <p:cNvSpPr txBox="1">
                <a:spLocks noChangeArrowheads="1"/>
              </p:cNvSpPr>
              <p:nvPr/>
            </p:nvSpPr>
            <p:spPr bwMode="auto">
              <a:xfrm>
                <a:off x="2064" y="1104"/>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9900CC"/>
                    </a:solidFill>
                  </a:rPr>
                  <a:t>z</a:t>
                </a:r>
              </a:p>
            </p:txBody>
          </p:sp>
          <p:sp>
            <p:nvSpPr>
              <p:cNvPr id="63520" name="Text Box 14">
                <a:extLst>
                  <a:ext uri="{FF2B5EF4-FFF2-40B4-BE49-F238E27FC236}">
                    <a16:creationId xmlns:a16="http://schemas.microsoft.com/office/drawing/2014/main" id="{14813150-266A-5874-9BD8-650110C8E2CF}"/>
                  </a:ext>
                </a:extLst>
              </p:cNvPr>
              <p:cNvSpPr txBox="1">
                <a:spLocks noChangeArrowheads="1"/>
              </p:cNvSpPr>
              <p:nvPr/>
            </p:nvSpPr>
            <p:spPr bwMode="auto">
              <a:xfrm>
                <a:off x="2880" y="1104"/>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9900CC"/>
                    </a:solidFill>
                  </a:rPr>
                  <a:t>1</a:t>
                </a:r>
              </a:p>
            </p:txBody>
          </p:sp>
          <p:sp>
            <p:nvSpPr>
              <p:cNvPr id="63521" name="Text Box 15">
                <a:extLst>
                  <a:ext uri="{FF2B5EF4-FFF2-40B4-BE49-F238E27FC236}">
                    <a16:creationId xmlns:a16="http://schemas.microsoft.com/office/drawing/2014/main" id="{9D93B11F-5D2B-898F-7ACE-C468D8272157}"/>
                  </a:ext>
                </a:extLst>
              </p:cNvPr>
              <p:cNvSpPr txBox="1">
                <a:spLocks noChangeArrowheads="1"/>
              </p:cNvSpPr>
              <p:nvPr/>
            </p:nvSpPr>
            <p:spPr bwMode="auto">
              <a:xfrm>
                <a:off x="3792" y="1104"/>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9900CC"/>
                    </a:solidFill>
                  </a:rPr>
                  <a:t>z</a:t>
                </a:r>
              </a:p>
            </p:txBody>
          </p:sp>
          <p:sp>
            <p:nvSpPr>
              <p:cNvPr id="63522" name="Text Box 16">
                <a:extLst>
                  <a:ext uri="{FF2B5EF4-FFF2-40B4-BE49-F238E27FC236}">
                    <a16:creationId xmlns:a16="http://schemas.microsoft.com/office/drawing/2014/main" id="{DBA47A54-E594-4A8D-8E05-571D55BAA499}"/>
                  </a:ext>
                </a:extLst>
              </p:cNvPr>
              <p:cNvSpPr txBox="1">
                <a:spLocks noChangeArrowheads="1"/>
              </p:cNvSpPr>
              <p:nvPr/>
            </p:nvSpPr>
            <p:spPr bwMode="auto">
              <a:xfrm>
                <a:off x="4416" y="1104"/>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9900CC"/>
                    </a:solidFill>
                  </a:rPr>
                  <a:t>2</a:t>
                </a:r>
              </a:p>
            </p:txBody>
          </p:sp>
          <p:sp>
            <p:nvSpPr>
              <p:cNvPr id="63523" name="Text Box 17">
                <a:extLst>
                  <a:ext uri="{FF2B5EF4-FFF2-40B4-BE49-F238E27FC236}">
                    <a16:creationId xmlns:a16="http://schemas.microsoft.com/office/drawing/2014/main" id="{69EA0E46-1C86-F101-72D4-6BB258B84404}"/>
                  </a:ext>
                </a:extLst>
              </p:cNvPr>
              <p:cNvSpPr txBox="1">
                <a:spLocks noChangeArrowheads="1"/>
              </p:cNvSpPr>
              <p:nvPr/>
            </p:nvSpPr>
            <p:spPr bwMode="auto">
              <a:xfrm>
                <a:off x="816" y="1104"/>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9900CC"/>
                    </a:solidFill>
                  </a:rPr>
                  <a:t>==</a:t>
                </a:r>
              </a:p>
            </p:txBody>
          </p:sp>
        </p:grpSp>
        <p:grpSp>
          <p:nvGrpSpPr>
            <p:cNvPr id="63500" name="Group 18">
              <a:extLst>
                <a:ext uri="{FF2B5EF4-FFF2-40B4-BE49-F238E27FC236}">
                  <a16:creationId xmlns:a16="http://schemas.microsoft.com/office/drawing/2014/main" id="{CC6FF45C-8ED9-0576-F81A-3F7E8F35D7B9}"/>
                </a:ext>
              </a:extLst>
            </p:cNvPr>
            <p:cNvGrpSpPr>
              <a:grpSpLocks/>
            </p:cNvGrpSpPr>
            <p:nvPr/>
          </p:nvGrpSpPr>
          <p:grpSpPr bwMode="auto">
            <a:xfrm>
              <a:off x="768" y="2745"/>
              <a:ext cx="4176" cy="327"/>
              <a:chOff x="528" y="1920"/>
              <a:chExt cx="4176" cy="327"/>
            </a:xfrm>
          </p:grpSpPr>
          <p:sp>
            <p:nvSpPr>
              <p:cNvPr id="63514" name="Text Box 19">
                <a:extLst>
                  <a:ext uri="{FF2B5EF4-FFF2-40B4-BE49-F238E27FC236}">
                    <a16:creationId xmlns:a16="http://schemas.microsoft.com/office/drawing/2014/main" id="{06BF59BD-5415-7960-3E46-5C318A91A0C8}"/>
                  </a:ext>
                </a:extLst>
              </p:cNvPr>
              <p:cNvSpPr txBox="1">
                <a:spLocks noChangeArrowheads="1"/>
              </p:cNvSpPr>
              <p:nvPr/>
            </p:nvSpPr>
            <p:spPr bwMode="auto">
              <a:xfrm>
                <a:off x="2160" y="192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FF0000"/>
                    </a:solidFill>
                  </a:rPr>
                  <a:t>assign</a:t>
                </a:r>
              </a:p>
            </p:txBody>
          </p:sp>
          <p:sp>
            <p:nvSpPr>
              <p:cNvPr id="63515" name="Text Box 20">
                <a:extLst>
                  <a:ext uri="{FF2B5EF4-FFF2-40B4-BE49-F238E27FC236}">
                    <a16:creationId xmlns:a16="http://schemas.microsoft.com/office/drawing/2014/main" id="{2BBB85E7-13FA-1CE1-D7B2-C329E386048F}"/>
                  </a:ext>
                </a:extLst>
              </p:cNvPr>
              <p:cNvSpPr txBox="1">
                <a:spLocks noChangeArrowheads="1"/>
              </p:cNvSpPr>
              <p:nvPr/>
            </p:nvSpPr>
            <p:spPr bwMode="auto">
              <a:xfrm>
                <a:off x="528" y="1920"/>
                <a:ext cx="10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FF0000"/>
                    </a:solidFill>
                  </a:rPr>
                  <a:t>relation</a:t>
                </a:r>
              </a:p>
            </p:txBody>
          </p:sp>
          <p:sp>
            <p:nvSpPr>
              <p:cNvPr id="63516" name="Text Box 21">
                <a:extLst>
                  <a:ext uri="{FF2B5EF4-FFF2-40B4-BE49-F238E27FC236}">
                    <a16:creationId xmlns:a16="http://schemas.microsoft.com/office/drawing/2014/main" id="{966CFCB2-1948-1466-FADD-85571A3B4128}"/>
                  </a:ext>
                </a:extLst>
              </p:cNvPr>
              <p:cNvSpPr txBox="1">
                <a:spLocks noChangeArrowheads="1"/>
              </p:cNvSpPr>
              <p:nvPr/>
            </p:nvSpPr>
            <p:spPr bwMode="auto">
              <a:xfrm>
                <a:off x="3744" y="1920"/>
                <a:ext cx="9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FF0000"/>
                    </a:solidFill>
                  </a:rPr>
                  <a:t>assign</a:t>
                </a:r>
              </a:p>
            </p:txBody>
          </p:sp>
        </p:grpSp>
        <p:cxnSp>
          <p:nvCxnSpPr>
            <p:cNvPr id="63501" name="AutoShape 22">
              <a:extLst>
                <a:ext uri="{FF2B5EF4-FFF2-40B4-BE49-F238E27FC236}">
                  <a16:creationId xmlns:a16="http://schemas.microsoft.com/office/drawing/2014/main" id="{A782D2CC-F6CA-6BAB-3FC1-7D778D804E37}"/>
                </a:ext>
              </a:extLst>
            </p:cNvPr>
            <p:cNvCxnSpPr>
              <a:cxnSpLocks noChangeShapeType="1"/>
              <a:stCxn id="63517" idx="2"/>
              <a:endCxn id="63515" idx="0"/>
            </p:cNvCxnSpPr>
            <p:nvPr/>
          </p:nvCxnSpPr>
          <p:spPr bwMode="auto">
            <a:xfrm>
              <a:off x="768" y="2631"/>
              <a:ext cx="528"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502" name="AutoShape 23">
              <a:extLst>
                <a:ext uri="{FF2B5EF4-FFF2-40B4-BE49-F238E27FC236}">
                  <a16:creationId xmlns:a16="http://schemas.microsoft.com/office/drawing/2014/main" id="{BC81ECD1-1817-17A8-339F-B6C02D7450D0}"/>
                </a:ext>
              </a:extLst>
            </p:cNvPr>
            <p:cNvCxnSpPr>
              <a:cxnSpLocks noChangeShapeType="1"/>
              <a:stCxn id="63518" idx="2"/>
              <a:endCxn id="63515" idx="0"/>
            </p:cNvCxnSpPr>
            <p:nvPr/>
          </p:nvCxnSpPr>
          <p:spPr bwMode="auto">
            <a:xfrm flipH="1">
              <a:off x="1296" y="2631"/>
              <a:ext cx="456"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503" name="AutoShape 24">
              <a:extLst>
                <a:ext uri="{FF2B5EF4-FFF2-40B4-BE49-F238E27FC236}">
                  <a16:creationId xmlns:a16="http://schemas.microsoft.com/office/drawing/2014/main" id="{9D95AC4C-7206-F554-1A46-22F6A9999F0F}"/>
                </a:ext>
              </a:extLst>
            </p:cNvPr>
            <p:cNvCxnSpPr>
              <a:cxnSpLocks noChangeShapeType="1"/>
              <a:stCxn id="63519" idx="2"/>
              <a:endCxn id="63514" idx="0"/>
            </p:cNvCxnSpPr>
            <p:nvPr/>
          </p:nvCxnSpPr>
          <p:spPr bwMode="auto">
            <a:xfrm>
              <a:off x="2472" y="2631"/>
              <a:ext cx="384"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504" name="AutoShape 25">
              <a:extLst>
                <a:ext uri="{FF2B5EF4-FFF2-40B4-BE49-F238E27FC236}">
                  <a16:creationId xmlns:a16="http://schemas.microsoft.com/office/drawing/2014/main" id="{1DF96302-26D0-E0C2-B92A-1316EF57BC6D}"/>
                </a:ext>
              </a:extLst>
            </p:cNvPr>
            <p:cNvCxnSpPr>
              <a:cxnSpLocks noChangeShapeType="1"/>
              <a:stCxn id="63514" idx="0"/>
              <a:endCxn id="63520" idx="2"/>
            </p:cNvCxnSpPr>
            <p:nvPr/>
          </p:nvCxnSpPr>
          <p:spPr bwMode="auto">
            <a:xfrm flipV="1">
              <a:off x="2856" y="2631"/>
              <a:ext cx="384"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505" name="AutoShape 26">
              <a:extLst>
                <a:ext uri="{FF2B5EF4-FFF2-40B4-BE49-F238E27FC236}">
                  <a16:creationId xmlns:a16="http://schemas.microsoft.com/office/drawing/2014/main" id="{D9A3ADF4-F0E1-39AB-66BF-E46BBD402FE5}"/>
                </a:ext>
              </a:extLst>
            </p:cNvPr>
            <p:cNvCxnSpPr>
              <a:cxnSpLocks noChangeShapeType="1"/>
              <a:stCxn id="63516" idx="0"/>
              <a:endCxn id="63521" idx="2"/>
            </p:cNvCxnSpPr>
            <p:nvPr/>
          </p:nvCxnSpPr>
          <p:spPr bwMode="auto">
            <a:xfrm flipH="1" flipV="1">
              <a:off x="4200" y="2631"/>
              <a:ext cx="264"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506" name="AutoShape 27">
              <a:extLst>
                <a:ext uri="{FF2B5EF4-FFF2-40B4-BE49-F238E27FC236}">
                  <a16:creationId xmlns:a16="http://schemas.microsoft.com/office/drawing/2014/main" id="{52DADD93-F707-D33E-AA77-F0549840970D}"/>
                </a:ext>
              </a:extLst>
            </p:cNvPr>
            <p:cNvCxnSpPr>
              <a:cxnSpLocks noChangeShapeType="1"/>
              <a:stCxn id="63516" idx="0"/>
              <a:endCxn id="63522" idx="2"/>
            </p:cNvCxnSpPr>
            <p:nvPr/>
          </p:nvCxnSpPr>
          <p:spPr bwMode="auto">
            <a:xfrm flipV="1">
              <a:off x="4464" y="2631"/>
              <a:ext cx="336"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507" name="AutoShape 28">
              <a:extLst>
                <a:ext uri="{FF2B5EF4-FFF2-40B4-BE49-F238E27FC236}">
                  <a16:creationId xmlns:a16="http://schemas.microsoft.com/office/drawing/2014/main" id="{CE9D6578-66B8-4CDE-63C4-D5E9F0FFB84E}"/>
                </a:ext>
              </a:extLst>
            </p:cNvPr>
            <p:cNvCxnSpPr>
              <a:cxnSpLocks noChangeShapeType="1"/>
              <a:stCxn id="63523" idx="2"/>
              <a:endCxn id="63515" idx="0"/>
            </p:cNvCxnSpPr>
            <p:nvPr/>
          </p:nvCxnSpPr>
          <p:spPr bwMode="auto">
            <a:xfrm>
              <a:off x="1296" y="2631"/>
              <a:ext cx="0"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63508" name="Group 29">
              <a:extLst>
                <a:ext uri="{FF2B5EF4-FFF2-40B4-BE49-F238E27FC236}">
                  <a16:creationId xmlns:a16="http://schemas.microsoft.com/office/drawing/2014/main" id="{089D0248-8DF9-5EB8-126A-11035E87F4A5}"/>
                </a:ext>
              </a:extLst>
            </p:cNvPr>
            <p:cNvGrpSpPr>
              <a:grpSpLocks/>
            </p:cNvGrpSpPr>
            <p:nvPr/>
          </p:nvGrpSpPr>
          <p:grpSpPr bwMode="auto">
            <a:xfrm>
              <a:off x="624" y="3225"/>
              <a:ext cx="4512" cy="327"/>
              <a:chOff x="384" y="2640"/>
              <a:chExt cx="4512" cy="327"/>
            </a:xfrm>
          </p:grpSpPr>
          <p:sp>
            <p:nvSpPr>
              <p:cNvPr id="63511" name="Text Box 30">
                <a:extLst>
                  <a:ext uri="{FF2B5EF4-FFF2-40B4-BE49-F238E27FC236}">
                    <a16:creationId xmlns:a16="http://schemas.microsoft.com/office/drawing/2014/main" id="{305758B8-2F99-0F80-6A75-B8BDD85610AE}"/>
                  </a:ext>
                </a:extLst>
              </p:cNvPr>
              <p:cNvSpPr txBox="1">
                <a:spLocks noChangeArrowheads="1"/>
              </p:cNvSpPr>
              <p:nvPr/>
            </p:nvSpPr>
            <p:spPr bwMode="auto">
              <a:xfrm>
                <a:off x="384" y="2640"/>
                <a:ext cx="13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FF0000"/>
                    </a:solidFill>
                  </a:rPr>
                  <a:t>predicate</a:t>
                </a:r>
              </a:p>
            </p:txBody>
          </p:sp>
          <p:sp>
            <p:nvSpPr>
              <p:cNvPr id="63512" name="Text Box 31">
                <a:extLst>
                  <a:ext uri="{FF2B5EF4-FFF2-40B4-BE49-F238E27FC236}">
                    <a16:creationId xmlns:a16="http://schemas.microsoft.com/office/drawing/2014/main" id="{DDCBDA14-7601-EB8D-BED4-FD79159D38C3}"/>
                  </a:ext>
                </a:extLst>
              </p:cNvPr>
              <p:cNvSpPr txBox="1">
                <a:spLocks noChangeArrowheads="1"/>
              </p:cNvSpPr>
              <p:nvPr/>
            </p:nvSpPr>
            <p:spPr bwMode="auto">
              <a:xfrm>
                <a:off x="3600" y="2640"/>
                <a:ext cx="12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FF0000"/>
                    </a:solidFill>
                  </a:rPr>
                  <a:t>else-stmt</a:t>
                </a:r>
              </a:p>
            </p:txBody>
          </p:sp>
          <p:sp>
            <p:nvSpPr>
              <p:cNvPr id="63513" name="Text Box 32">
                <a:extLst>
                  <a:ext uri="{FF2B5EF4-FFF2-40B4-BE49-F238E27FC236}">
                    <a16:creationId xmlns:a16="http://schemas.microsoft.com/office/drawing/2014/main" id="{0B12C05B-F55D-E05C-B9FB-037D5DC82055}"/>
                  </a:ext>
                </a:extLst>
              </p:cNvPr>
              <p:cNvSpPr txBox="1">
                <a:spLocks noChangeArrowheads="1"/>
              </p:cNvSpPr>
              <p:nvPr/>
            </p:nvSpPr>
            <p:spPr bwMode="auto">
              <a:xfrm>
                <a:off x="1968" y="2640"/>
                <a:ext cx="12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FF0000"/>
                    </a:solidFill>
                  </a:rPr>
                  <a:t>then-stmt</a:t>
                </a:r>
              </a:p>
            </p:txBody>
          </p:sp>
        </p:grpSp>
        <p:cxnSp>
          <p:nvCxnSpPr>
            <p:cNvPr id="63509" name="AutoShape 33">
              <a:extLst>
                <a:ext uri="{FF2B5EF4-FFF2-40B4-BE49-F238E27FC236}">
                  <a16:creationId xmlns:a16="http://schemas.microsoft.com/office/drawing/2014/main" id="{E7F42556-4437-8B30-705B-A8ED66EC3BE6}"/>
                </a:ext>
              </a:extLst>
            </p:cNvPr>
            <p:cNvCxnSpPr>
              <a:cxnSpLocks noChangeShapeType="1"/>
              <a:stCxn id="63514" idx="2"/>
              <a:endCxn id="63513" idx="0"/>
            </p:cNvCxnSpPr>
            <p:nvPr/>
          </p:nvCxnSpPr>
          <p:spPr bwMode="auto">
            <a:xfrm>
              <a:off x="2856" y="3072"/>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510" name="AutoShape 34">
              <a:extLst>
                <a:ext uri="{FF2B5EF4-FFF2-40B4-BE49-F238E27FC236}">
                  <a16:creationId xmlns:a16="http://schemas.microsoft.com/office/drawing/2014/main" id="{E0DCC4C9-1AA9-065A-9B6F-6D181EC3319F}"/>
                </a:ext>
              </a:extLst>
            </p:cNvPr>
            <p:cNvCxnSpPr>
              <a:cxnSpLocks noChangeShapeType="1"/>
              <a:stCxn id="63496" idx="0"/>
              <a:endCxn id="63513" idx="2"/>
            </p:cNvCxnSpPr>
            <p:nvPr/>
          </p:nvCxnSpPr>
          <p:spPr bwMode="auto">
            <a:xfrm flipH="1" flipV="1">
              <a:off x="2856" y="3552"/>
              <a:ext cx="48" cy="9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63493" name="Slide Number Placeholder 2">
            <a:extLst>
              <a:ext uri="{FF2B5EF4-FFF2-40B4-BE49-F238E27FC236}">
                <a16:creationId xmlns:a16="http://schemas.microsoft.com/office/drawing/2014/main" id="{1BB3427E-DEBC-FC8C-FCFA-F07026779C06}"/>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22</a:t>
            </a:fld>
            <a:endParaRPr lang="en-US"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A6DFF3A7-D3E2-1C43-F86B-F5A525FFF002}"/>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The Structure (Phases) of a Compiler</a:t>
            </a:r>
          </a:p>
        </p:txBody>
      </p:sp>
      <p:sp>
        <p:nvSpPr>
          <p:cNvPr id="65539" name="Rounded Rectangle 3">
            <a:extLst>
              <a:ext uri="{FF2B5EF4-FFF2-40B4-BE49-F238E27FC236}">
                <a16:creationId xmlns:a16="http://schemas.microsoft.com/office/drawing/2014/main" id="{58EC0BFD-2534-2720-6803-7B2094AC434C}"/>
              </a:ext>
            </a:extLst>
          </p:cNvPr>
          <p:cNvSpPr>
            <a:spLocks noChangeArrowheads="1"/>
          </p:cNvSpPr>
          <p:nvPr/>
        </p:nvSpPr>
        <p:spPr bwMode="auto">
          <a:xfrm>
            <a:off x="1600200" y="2133600"/>
            <a:ext cx="1066800" cy="28956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grpSp>
        <p:nvGrpSpPr>
          <p:cNvPr id="65540" name="Group 33">
            <a:extLst>
              <a:ext uri="{FF2B5EF4-FFF2-40B4-BE49-F238E27FC236}">
                <a16:creationId xmlns:a16="http://schemas.microsoft.com/office/drawing/2014/main" id="{60030E1B-0099-9FE4-91F4-138E78F16108}"/>
              </a:ext>
            </a:extLst>
          </p:cNvPr>
          <p:cNvGrpSpPr>
            <a:grpSpLocks/>
          </p:cNvGrpSpPr>
          <p:nvPr/>
        </p:nvGrpSpPr>
        <p:grpSpPr bwMode="auto">
          <a:xfrm>
            <a:off x="914400" y="1905000"/>
            <a:ext cx="7239000" cy="3962400"/>
            <a:chOff x="228600" y="2209800"/>
            <a:chExt cx="7239000" cy="3962400"/>
          </a:xfrm>
        </p:grpSpPr>
        <p:grpSp>
          <p:nvGrpSpPr>
            <p:cNvPr id="65542" name="Group 6">
              <a:extLst>
                <a:ext uri="{FF2B5EF4-FFF2-40B4-BE49-F238E27FC236}">
                  <a16:creationId xmlns:a16="http://schemas.microsoft.com/office/drawing/2014/main" id="{9306267F-03AB-2758-002C-1B40DF2B906E}"/>
                </a:ext>
              </a:extLst>
            </p:cNvPr>
            <p:cNvGrpSpPr>
              <a:grpSpLocks/>
            </p:cNvGrpSpPr>
            <p:nvPr/>
          </p:nvGrpSpPr>
          <p:grpSpPr bwMode="auto">
            <a:xfrm>
              <a:off x="1905000" y="4419600"/>
              <a:ext cx="1407695" cy="1752600"/>
              <a:chOff x="5257800" y="2438400"/>
              <a:chExt cx="1371600" cy="1828800"/>
            </a:xfrm>
          </p:grpSpPr>
          <p:sp>
            <p:nvSpPr>
              <p:cNvPr id="65573" name="Rectangle 15">
                <a:extLst>
                  <a:ext uri="{FF2B5EF4-FFF2-40B4-BE49-F238E27FC236}">
                    <a16:creationId xmlns:a16="http://schemas.microsoft.com/office/drawing/2014/main" id="{CCA20FD1-15BE-AE51-118C-62E30C4F0A5F}"/>
                  </a:ext>
                </a:extLst>
              </p:cNvPr>
              <p:cNvSpPr>
                <a:spLocks noChangeArrowheads="1"/>
              </p:cNvSpPr>
              <p:nvPr/>
            </p:nvSpPr>
            <p:spPr bwMode="auto">
              <a:xfrm>
                <a:off x="5257800" y="2438400"/>
                <a:ext cx="1371600" cy="1828800"/>
              </a:xfrm>
              <a:prstGeom prst="rect">
                <a:avLst/>
              </a:prstGeom>
              <a:gradFill rotWithShape="1">
                <a:gsLst>
                  <a:gs pos="0">
                    <a:srgbClr val="FF6600"/>
                  </a:gs>
                  <a:gs pos="100000">
                    <a:srgbClr val="FFFFFF"/>
                  </a:gs>
                </a:gsLst>
                <a:path path="rect">
                  <a:fillToRect l="100000" t="100000"/>
                </a:path>
              </a:gradFill>
              <a:ln w="9525">
                <a:solidFill>
                  <a:schemeClr val="tx1">
                    <a:alpha val="96077"/>
                  </a:schemeClr>
                </a:solidFill>
                <a:round/>
                <a:headEnd/>
                <a:tailEnd/>
              </a:ln>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65574" name="TextBox 20">
                <a:extLst>
                  <a:ext uri="{FF2B5EF4-FFF2-40B4-BE49-F238E27FC236}">
                    <a16:creationId xmlns:a16="http://schemas.microsoft.com/office/drawing/2014/main" id="{2793C699-943C-B57E-F482-36010D2B2979}"/>
                  </a:ext>
                </a:extLst>
              </p:cNvPr>
              <p:cNvSpPr txBox="1">
                <a:spLocks noChangeArrowheads="1"/>
              </p:cNvSpPr>
              <p:nvPr/>
            </p:nvSpPr>
            <p:spPr bwMode="auto">
              <a:xfrm>
                <a:off x="5257800" y="3048000"/>
                <a:ext cx="1371600" cy="578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500"/>
                  <a:t>Code</a:t>
                </a:r>
              </a:p>
              <a:p>
                <a:pPr algn="ctr">
                  <a:spcBef>
                    <a:spcPct val="0"/>
                  </a:spcBef>
                  <a:buFontTx/>
                  <a:buNone/>
                </a:pPr>
                <a:r>
                  <a:rPr lang="en-US" altLang="en-US" sz="1500"/>
                  <a:t>Generation</a:t>
                </a:r>
              </a:p>
            </p:txBody>
          </p:sp>
        </p:grpSp>
        <p:grpSp>
          <p:nvGrpSpPr>
            <p:cNvPr id="65543" name="Group 45081">
              <a:extLst>
                <a:ext uri="{FF2B5EF4-FFF2-40B4-BE49-F238E27FC236}">
                  <a16:creationId xmlns:a16="http://schemas.microsoft.com/office/drawing/2014/main" id="{B0A05BB9-5EEA-2A58-80DF-4BE620D99E77}"/>
                </a:ext>
              </a:extLst>
            </p:cNvPr>
            <p:cNvGrpSpPr>
              <a:grpSpLocks/>
            </p:cNvGrpSpPr>
            <p:nvPr/>
          </p:nvGrpSpPr>
          <p:grpSpPr bwMode="auto">
            <a:xfrm>
              <a:off x="3962400" y="4419600"/>
              <a:ext cx="1407695" cy="1752600"/>
              <a:chOff x="3962400" y="4419600"/>
              <a:chExt cx="1407695" cy="1752600"/>
            </a:xfrm>
          </p:grpSpPr>
          <p:sp>
            <p:nvSpPr>
              <p:cNvPr id="65571" name="Rectangle 16">
                <a:extLst>
                  <a:ext uri="{FF2B5EF4-FFF2-40B4-BE49-F238E27FC236}">
                    <a16:creationId xmlns:a16="http://schemas.microsoft.com/office/drawing/2014/main" id="{09E11120-2EDD-CB07-9AA5-74389E66AE0E}"/>
                  </a:ext>
                </a:extLst>
              </p:cNvPr>
              <p:cNvSpPr>
                <a:spLocks noChangeArrowheads="1"/>
              </p:cNvSpPr>
              <p:nvPr/>
            </p:nvSpPr>
            <p:spPr bwMode="auto">
              <a:xfrm>
                <a:off x="3962400" y="4419600"/>
                <a:ext cx="1407695" cy="1752600"/>
              </a:xfrm>
              <a:prstGeom prst="rect">
                <a:avLst/>
              </a:prstGeom>
              <a:gradFill rotWithShape="1">
                <a:gsLst>
                  <a:gs pos="0">
                    <a:srgbClr val="FF6600"/>
                  </a:gs>
                  <a:gs pos="100000">
                    <a:srgbClr val="FFFFFF"/>
                  </a:gs>
                </a:gsLst>
                <a:path path="rect">
                  <a:fillToRect l="100000" t="100000"/>
                </a:path>
              </a:gradFill>
              <a:ln w="9525">
                <a:solidFill>
                  <a:schemeClr val="tx1">
                    <a:alpha val="96077"/>
                  </a:schemeClr>
                </a:solidFill>
                <a:round/>
                <a:headEnd/>
                <a:tailEnd/>
              </a:ln>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65572" name="TextBox 21">
                <a:extLst>
                  <a:ext uri="{FF2B5EF4-FFF2-40B4-BE49-F238E27FC236}">
                    <a16:creationId xmlns:a16="http://schemas.microsoft.com/office/drawing/2014/main" id="{A1E74E65-B67E-61CA-F12D-2F348549B56D}"/>
                  </a:ext>
                </a:extLst>
              </p:cNvPr>
              <p:cNvSpPr txBox="1">
                <a:spLocks noChangeArrowheads="1"/>
              </p:cNvSpPr>
              <p:nvPr/>
            </p:nvSpPr>
            <p:spPr bwMode="auto">
              <a:xfrm>
                <a:off x="3962400" y="5029200"/>
                <a:ext cx="140769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500"/>
                  <a:t>Code Optimizations</a:t>
                </a:r>
              </a:p>
            </p:txBody>
          </p:sp>
        </p:grpSp>
        <p:sp>
          <p:nvSpPr>
            <p:cNvPr id="65544" name="TextBox 51">
              <a:extLst>
                <a:ext uri="{FF2B5EF4-FFF2-40B4-BE49-F238E27FC236}">
                  <a16:creationId xmlns:a16="http://schemas.microsoft.com/office/drawing/2014/main" id="{67B1692E-C32F-B466-5539-4F10D23378A2}"/>
                </a:ext>
              </a:extLst>
            </p:cNvPr>
            <p:cNvSpPr txBox="1">
              <a:spLocks noChangeArrowheads="1"/>
            </p:cNvSpPr>
            <p:nvPr/>
          </p:nvSpPr>
          <p:spPr bwMode="auto">
            <a:xfrm>
              <a:off x="228600" y="5029200"/>
              <a:ext cx="1066800" cy="5232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400"/>
                <a:t>Output</a:t>
              </a:r>
            </a:p>
            <a:p>
              <a:pPr algn="ctr">
                <a:spcBef>
                  <a:spcPct val="0"/>
                </a:spcBef>
                <a:buFontTx/>
                <a:buNone/>
              </a:pPr>
              <a:r>
                <a:rPr lang="en-US" altLang="en-US" sz="1400"/>
                <a:t>Program</a:t>
              </a:r>
            </a:p>
          </p:txBody>
        </p:sp>
        <p:grpSp>
          <p:nvGrpSpPr>
            <p:cNvPr id="65545" name="Group 32">
              <a:extLst>
                <a:ext uri="{FF2B5EF4-FFF2-40B4-BE49-F238E27FC236}">
                  <a16:creationId xmlns:a16="http://schemas.microsoft.com/office/drawing/2014/main" id="{ED4CBE83-5D9E-D81B-CE52-295E80B07A93}"/>
                </a:ext>
              </a:extLst>
            </p:cNvPr>
            <p:cNvGrpSpPr>
              <a:grpSpLocks/>
            </p:cNvGrpSpPr>
            <p:nvPr/>
          </p:nvGrpSpPr>
          <p:grpSpPr bwMode="auto">
            <a:xfrm>
              <a:off x="228600" y="2209800"/>
              <a:ext cx="7239000" cy="3124200"/>
              <a:chOff x="228600" y="2209800"/>
              <a:chExt cx="7239000" cy="3124200"/>
            </a:xfrm>
          </p:grpSpPr>
          <p:grpSp>
            <p:nvGrpSpPr>
              <p:cNvPr id="65549" name="Group 31">
                <a:extLst>
                  <a:ext uri="{FF2B5EF4-FFF2-40B4-BE49-F238E27FC236}">
                    <a16:creationId xmlns:a16="http://schemas.microsoft.com/office/drawing/2014/main" id="{C932C553-A048-BA38-E373-69031FC390E4}"/>
                  </a:ext>
                </a:extLst>
              </p:cNvPr>
              <p:cNvGrpSpPr>
                <a:grpSpLocks/>
              </p:cNvGrpSpPr>
              <p:nvPr/>
            </p:nvGrpSpPr>
            <p:grpSpPr bwMode="auto">
              <a:xfrm>
                <a:off x="228600" y="2209800"/>
                <a:ext cx="7086600" cy="3124200"/>
                <a:chOff x="228600" y="2209800"/>
                <a:chExt cx="7086600" cy="3124200"/>
              </a:xfrm>
            </p:grpSpPr>
            <p:grpSp>
              <p:nvGrpSpPr>
                <p:cNvPr id="65552" name="Group 22">
                  <a:extLst>
                    <a:ext uri="{FF2B5EF4-FFF2-40B4-BE49-F238E27FC236}">
                      <a16:creationId xmlns:a16="http://schemas.microsoft.com/office/drawing/2014/main" id="{8DF7F907-03D0-F89F-29DD-903DEE8E5A2A}"/>
                    </a:ext>
                  </a:extLst>
                </p:cNvPr>
                <p:cNvGrpSpPr>
                  <a:grpSpLocks/>
                </p:cNvGrpSpPr>
                <p:nvPr/>
              </p:nvGrpSpPr>
              <p:grpSpPr bwMode="auto">
                <a:xfrm>
                  <a:off x="5943600" y="2209800"/>
                  <a:ext cx="1371600" cy="1752600"/>
                  <a:chOff x="3907366" y="2438400"/>
                  <a:chExt cx="941071" cy="1679575"/>
                </a:xfrm>
              </p:grpSpPr>
              <p:sp>
                <p:nvSpPr>
                  <p:cNvPr id="65569" name="Rectangle 14">
                    <a:extLst>
                      <a:ext uri="{FF2B5EF4-FFF2-40B4-BE49-F238E27FC236}">
                        <a16:creationId xmlns:a16="http://schemas.microsoft.com/office/drawing/2014/main" id="{BF7DDCD0-39EA-B266-8708-57178875388D}"/>
                      </a:ext>
                    </a:extLst>
                  </p:cNvPr>
                  <p:cNvSpPr>
                    <a:spLocks noChangeArrowheads="1"/>
                  </p:cNvSpPr>
                  <p:nvPr/>
                </p:nvSpPr>
                <p:spPr bwMode="auto">
                  <a:xfrm>
                    <a:off x="3907366" y="2438400"/>
                    <a:ext cx="941070" cy="1679575"/>
                  </a:xfrm>
                  <a:prstGeom prst="rect">
                    <a:avLst/>
                  </a:prstGeom>
                  <a:gradFill rotWithShape="1">
                    <a:gsLst>
                      <a:gs pos="0">
                        <a:srgbClr val="FF6600"/>
                      </a:gs>
                      <a:gs pos="100000">
                        <a:srgbClr val="FFFFFF"/>
                      </a:gs>
                    </a:gsLst>
                    <a:path path="rect">
                      <a:fillToRect l="100000" t="100000"/>
                    </a:path>
                  </a:gradFill>
                  <a:ln w="9525">
                    <a:solidFill>
                      <a:schemeClr val="tx1">
                        <a:alpha val="96077"/>
                      </a:schemeClr>
                    </a:solidFill>
                    <a:round/>
                    <a:headEnd/>
                    <a:tailEnd/>
                  </a:ln>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65570" name="TextBox 19">
                    <a:extLst>
                      <a:ext uri="{FF2B5EF4-FFF2-40B4-BE49-F238E27FC236}">
                        <a16:creationId xmlns:a16="http://schemas.microsoft.com/office/drawing/2014/main" id="{A1C4C487-D166-72EE-EF0A-A6A6BE2C1A5B}"/>
                      </a:ext>
                    </a:extLst>
                  </p:cNvPr>
                  <p:cNvSpPr txBox="1">
                    <a:spLocks noChangeArrowheads="1"/>
                  </p:cNvSpPr>
                  <p:nvPr/>
                </p:nvSpPr>
                <p:spPr bwMode="auto">
                  <a:xfrm>
                    <a:off x="3907366" y="2730500"/>
                    <a:ext cx="941071" cy="752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500"/>
                      <a:t>Semantic Analysis (Type Checking,…)</a:t>
                    </a:r>
                  </a:p>
                </p:txBody>
              </p:sp>
            </p:grpSp>
            <p:grpSp>
              <p:nvGrpSpPr>
                <p:cNvPr id="65553" name="Group 45086">
                  <a:extLst>
                    <a:ext uri="{FF2B5EF4-FFF2-40B4-BE49-F238E27FC236}">
                      <a16:creationId xmlns:a16="http://schemas.microsoft.com/office/drawing/2014/main" id="{41496ABC-B7E1-9AB5-55F4-45ADD656BFC6}"/>
                    </a:ext>
                  </a:extLst>
                </p:cNvPr>
                <p:cNvGrpSpPr>
                  <a:grpSpLocks/>
                </p:cNvGrpSpPr>
                <p:nvPr/>
              </p:nvGrpSpPr>
              <p:grpSpPr bwMode="auto">
                <a:xfrm>
                  <a:off x="228600" y="2209800"/>
                  <a:ext cx="5105400" cy="3124200"/>
                  <a:chOff x="228600" y="2209800"/>
                  <a:chExt cx="5105400" cy="3124200"/>
                </a:xfrm>
              </p:grpSpPr>
              <p:grpSp>
                <p:nvGrpSpPr>
                  <p:cNvPr id="65557" name="Group 8">
                    <a:extLst>
                      <a:ext uri="{FF2B5EF4-FFF2-40B4-BE49-F238E27FC236}">
                        <a16:creationId xmlns:a16="http://schemas.microsoft.com/office/drawing/2014/main" id="{69B30784-2104-1726-380C-FED682F9DA60}"/>
                      </a:ext>
                    </a:extLst>
                  </p:cNvPr>
                  <p:cNvGrpSpPr>
                    <a:grpSpLocks/>
                  </p:cNvGrpSpPr>
                  <p:nvPr/>
                </p:nvGrpSpPr>
                <p:grpSpPr bwMode="auto">
                  <a:xfrm>
                    <a:off x="1905000" y="2209800"/>
                    <a:ext cx="1447800" cy="1752600"/>
                    <a:chOff x="685800" y="2438400"/>
                    <a:chExt cx="1371600" cy="1828800"/>
                  </a:xfrm>
                </p:grpSpPr>
                <p:sp>
                  <p:nvSpPr>
                    <p:cNvPr id="5" name="Rectangle 4">
                      <a:extLst>
                        <a:ext uri="{FF2B5EF4-FFF2-40B4-BE49-F238E27FC236}">
                          <a16:creationId xmlns:a16="http://schemas.microsoft.com/office/drawing/2014/main" id="{B433D276-D0CE-295C-35F4-B73549FC75D1}"/>
                        </a:ext>
                      </a:extLst>
                    </p:cNvPr>
                    <p:cNvSpPr/>
                    <p:nvPr/>
                  </p:nvSpPr>
                  <p:spPr bwMode="auto">
                    <a:xfrm>
                      <a:off x="685800" y="2438400"/>
                      <a:ext cx="1371600" cy="1828800"/>
                    </a:xfrm>
                    <a:prstGeom prst="rect">
                      <a:avLst/>
                    </a:prstGeom>
                    <a:gradFill flip="none" rotWithShape="1">
                      <a:gsLst>
                        <a:gs pos="0">
                          <a:srgbClr val="FF6600"/>
                        </a:gs>
                        <a:gs pos="100000">
                          <a:srgbClr val="FFFFFF"/>
                        </a:gs>
                      </a:gsLst>
                      <a:path path="rect">
                        <a:fillToRect l="100000" t="100000"/>
                      </a:path>
                      <a:tileRect r="-100000" b="-100000"/>
                    </a:gradFill>
                    <a:ln w="9525" cap="flat" cmpd="sng" algn="ctr">
                      <a:solidFill>
                        <a:schemeClr val="tx1">
                          <a:alpha val="96000"/>
                        </a:schemeClr>
                      </a:solidFill>
                      <a:prstDash val="solid"/>
                      <a:round/>
                      <a:headEnd type="none" w="med" len="med"/>
                      <a:tailEnd type="none" w="med" len="med"/>
                    </a:ln>
                    <a:effectLst/>
                  </p:spPr>
                  <p:txBody>
                    <a:bodyPr anchor="ctr"/>
                    <a:lstStyle/>
                    <a:p>
                      <a:pPr>
                        <a:defRPr/>
                      </a:pP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ＭＳ Ｐゴシック" charset="0"/>
                        <a:cs typeface="ＭＳ Ｐゴシック" charset="0"/>
                      </a:endParaRPr>
                    </a:p>
                  </p:txBody>
                </p:sp>
                <p:sp>
                  <p:nvSpPr>
                    <p:cNvPr id="65568" name="TextBox 5">
                      <a:extLst>
                        <a:ext uri="{FF2B5EF4-FFF2-40B4-BE49-F238E27FC236}">
                          <a16:creationId xmlns:a16="http://schemas.microsoft.com/office/drawing/2014/main" id="{19868037-BFE3-59B8-9B94-7CF99EB2DE7A}"/>
                        </a:ext>
                      </a:extLst>
                    </p:cNvPr>
                    <p:cNvSpPr txBox="1">
                      <a:spLocks noChangeArrowheads="1"/>
                    </p:cNvSpPr>
                    <p:nvPr/>
                  </p:nvSpPr>
                  <p:spPr bwMode="auto">
                    <a:xfrm>
                      <a:off x="685800" y="2971800"/>
                      <a:ext cx="13716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a:t>Lexical Analyzer</a:t>
                      </a:r>
                    </a:p>
                  </p:txBody>
                </p:sp>
              </p:grpSp>
              <p:grpSp>
                <p:nvGrpSpPr>
                  <p:cNvPr id="65558" name="Group 17">
                    <a:extLst>
                      <a:ext uri="{FF2B5EF4-FFF2-40B4-BE49-F238E27FC236}">
                        <a16:creationId xmlns:a16="http://schemas.microsoft.com/office/drawing/2014/main" id="{0F367BB9-10E2-E58B-28C8-A11742299137}"/>
                      </a:ext>
                    </a:extLst>
                  </p:cNvPr>
                  <p:cNvGrpSpPr>
                    <a:grpSpLocks/>
                  </p:cNvGrpSpPr>
                  <p:nvPr/>
                </p:nvGrpSpPr>
                <p:grpSpPr bwMode="auto">
                  <a:xfrm>
                    <a:off x="3962400" y="2209800"/>
                    <a:ext cx="1371600" cy="1752600"/>
                    <a:chOff x="2362200" y="2438400"/>
                    <a:chExt cx="1295400" cy="1752600"/>
                  </a:xfrm>
                </p:grpSpPr>
                <p:sp>
                  <p:nvSpPr>
                    <p:cNvPr id="65565" name="Rectangle 13">
                      <a:extLst>
                        <a:ext uri="{FF2B5EF4-FFF2-40B4-BE49-F238E27FC236}">
                          <a16:creationId xmlns:a16="http://schemas.microsoft.com/office/drawing/2014/main" id="{BE348BF2-2B01-9C85-3DE7-18E14A4C8390}"/>
                        </a:ext>
                      </a:extLst>
                    </p:cNvPr>
                    <p:cNvSpPr>
                      <a:spLocks noChangeArrowheads="1"/>
                    </p:cNvSpPr>
                    <p:nvPr/>
                  </p:nvSpPr>
                  <p:spPr bwMode="auto">
                    <a:xfrm>
                      <a:off x="2362200" y="2438400"/>
                      <a:ext cx="1295400" cy="1752600"/>
                    </a:xfrm>
                    <a:prstGeom prst="rect">
                      <a:avLst/>
                    </a:prstGeom>
                    <a:gradFill rotWithShape="1">
                      <a:gsLst>
                        <a:gs pos="0">
                          <a:srgbClr val="FF6600"/>
                        </a:gs>
                        <a:gs pos="100000">
                          <a:srgbClr val="FFFFFF"/>
                        </a:gs>
                      </a:gsLst>
                      <a:path path="rect">
                        <a:fillToRect l="100000" t="100000"/>
                      </a:path>
                    </a:gradFill>
                    <a:ln w="9525">
                      <a:solidFill>
                        <a:schemeClr val="tx1">
                          <a:alpha val="96077"/>
                        </a:schemeClr>
                      </a:solidFill>
                      <a:round/>
                      <a:headEnd/>
                      <a:tailEnd/>
                    </a:ln>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65566" name="TextBox 18">
                      <a:extLst>
                        <a:ext uri="{FF2B5EF4-FFF2-40B4-BE49-F238E27FC236}">
                          <a16:creationId xmlns:a16="http://schemas.microsoft.com/office/drawing/2014/main" id="{ADDC8883-3C1D-C81D-A5DB-4D986F5C702C}"/>
                        </a:ext>
                      </a:extLst>
                    </p:cNvPr>
                    <p:cNvSpPr txBox="1">
                      <a:spLocks noChangeArrowheads="1"/>
                    </p:cNvSpPr>
                    <p:nvPr/>
                  </p:nvSpPr>
                  <p:spPr bwMode="auto">
                    <a:xfrm>
                      <a:off x="2362200" y="3048000"/>
                      <a:ext cx="1295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a:t>Parser</a:t>
                      </a:r>
                    </a:p>
                  </p:txBody>
                </p:sp>
              </p:grpSp>
              <p:cxnSp>
                <p:nvCxnSpPr>
                  <p:cNvPr id="65559" name="Straight Arrow Connector 45055">
                    <a:extLst>
                      <a:ext uri="{FF2B5EF4-FFF2-40B4-BE49-F238E27FC236}">
                        <a16:creationId xmlns:a16="http://schemas.microsoft.com/office/drawing/2014/main" id="{7E10C202-5410-C2E0-C415-FC190CC2F4FB}"/>
                      </a:ext>
                    </a:extLst>
                  </p:cNvPr>
                  <p:cNvCxnSpPr>
                    <a:cxnSpLocks noChangeShapeType="1"/>
                  </p:cNvCxnSpPr>
                  <p:nvPr/>
                </p:nvCxnSpPr>
                <p:spPr bwMode="auto">
                  <a:xfrm>
                    <a:off x="1295400" y="3048000"/>
                    <a:ext cx="609600" cy="0"/>
                  </a:xfrm>
                  <a:prstGeom prst="straightConnector1">
                    <a:avLst/>
                  </a:prstGeom>
                  <a:noFill/>
                  <a:ln w="15875">
                    <a:solidFill>
                      <a:schemeClr val="tx1"/>
                    </a:solidFill>
                    <a:round/>
                    <a:headEnd/>
                    <a:tailEnd type="arrow" w="med" len="med"/>
                  </a:ln>
                  <a:extLst>
                    <a:ext uri="{909E8E84-426E-40DD-AFC4-6F175D3DCCD1}">
                      <a14:hiddenFill xmlns:a14="http://schemas.microsoft.com/office/drawing/2010/main">
                        <a:noFill/>
                      </a14:hiddenFill>
                    </a:ext>
                  </a:extLst>
                </p:spPr>
              </p:cxnSp>
              <p:sp>
                <p:nvSpPr>
                  <p:cNvPr id="65560" name="TextBox 45067">
                    <a:extLst>
                      <a:ext uri="{FF2B5EF4-FFF2-40B4-BE49-F238E27FC236}">
                        <a16:creationId xmlns:a16="http://schemas.microsoft.com/office/drawing/2014/main" id="{7BDF89AC-265F-2F32-2FE4-F32DD645EBB8}"/>
                      </a:ext>
                    </a:extLst>
                  </p:cNvPr>
                  <p:cNvSpPr txBox="1">
                    <a:spLocks noChangeArrowheads="1"/>
                  </p:cNvSpPr>
                  <p:nvPr/>
                </p:nvSpPr>
                <p:spPr bwMode="auto">
                  <a:xfrm>
                    <a:off x="228600" y="2819400"/>
                    <a:ext cx="1066800" cy="5232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400"/>
                      <a:t>Input Program</a:t>
                    </a:r>
                  </a:p>
                </p:txBody>
              </p:sp>
              <p:cxnSp>
                <p:nvCxnSpPr>
                  <p:cNvPr id="65561" name="Straight Arrow Connector 50">
                    <a:extLst>
                      <a:ext uri="{FF2B5EF4-FFF2-40B4-BE49-F238E27FC236}">
                        <a16:creationId xmlns:a16="http://schemas.microsoft.com/office/drawing/2014/main" id="{C26F8C4D-E898-FAB3-02F9-C08AA2746539}"/>
                      </a:ext>
                    </a:extLst>
                  </p:cNvPr>
                  <p:cNvCxnSpPr>
                    <a:cxnSpLocks noChangeShapeType="1"/>
                  </p:cNvCxnSpPr>
                  <p:nvPr/>
                </p:nvCxnSpPr>
                <p:spPr bwMode="auto">
                  <a:xfrm>
                    <a:off x="1295400" y="5334000"/>
                    <a:ext cx="609600" cy="0"/>
                  </a:xfrm>
                  <a:prstGeom prst="straightConnector1">
                    <a:avLst/>
                  </a:prstGeom>
                  <a:noFill/>
                  <a:ln w="15875">
                    <a:solidFill>
                      <a:schemeClr val="tx1"/>
                    </a:solidFill>
                    <a:round/>
                    <a:headEnd type="triangle" w="med" len="med"/>
                    <a:tailEnd/>
                  </a:ln>
                  <a:extLst>
                    <a:ext uri="{909E8E84-426E-40DD-AFC4-6F175D3DCCD1}">
                      <a14:hiddenFill xmlns:a14="http://schemas.microsoft.com/office/drawing/2010/main">
                        <a:noFill/>
                      </a14:hiddenFill>
                    </a:ext>
                  </a:extLst>
                </p:spPr>
              </p:cxnSp>
              <p:grpSp>
                <p:nvGrpSpPr>
                  <p:cNvPr id="65562" name="Group 45071">
                    <a:extLst>
                      <a:ext uri="{FF2B5EF4-FFF2-40B4-BE49-F238E27FC236}">
                        <a16:creationId xmlns:a16="http://schemas.microsoft.com/office/drawing/2014/main" id="{47357762-0521-0DEC-6AF4-C9C9228940CC}"/>
                      </a:ext>
                    </a:extLst>
                  </p:cNvPr>
                  <p:cNvGrpSpPr>
                    <a:grpSpLocks/>
                  </p:cNvGrpSpPr>
                  <p:nvPr/>
                </p:nvGrpSpPr>
                <p:grpSpPr bwMode="auto">
                  <a:xfrm>
                    <a:off x="3352800" y="2743200"/>
                    <a:ext cx="626944" cy="304800"/>
                    <a:chOff x="3352800" y="2743200"/>
                    <a:chExt cx="626944" cy="304800"/>
                  </a:xfrm>
                </p:grpSpPr>
                <p:cxnSp>
                  <p:nvCxnSpPr>
                    <p:cNvPr id="65563" name="Straight Arrow Connector 46">
                      <a:extLst>
                        <a:ext uri="{FF2B5EF4-FFF2-40B4-BE49-F238E27FC236}">
                          <a16:creationId xmlns:a16="http://schemas.microsoft.com/office/drawing/2014/main" id="{17F78805-7895-F649-D765-66F4A8A16288}"/>
                        </a:ext>
                      </a:extLst>
                    </p:cNvPr>
                    <p:cNvCxnSpPr>
                      <a:cxnSpLocks noChangeShapeType="1"/>
                    </p:cNvCxnSpPr>
                    <p:nvPr/>
                  </p:nvCxnSpPr>
                  <p:spPr bwMode="auto">
                    <a:xfrm>
                      <a:off x="3352800" y="3048000"/>
                      <a:ext cx="609600" cy="0"/>
                    </a:xfrm>
                    <a:prstGeom prst="straightConnector1">
                      <a:avLst/>
                    </a:prstGeom>
                    <a:noFill/>
                    <a:ln w="15875">
                      <a:solidFill>
                        <a:schemeClr val="tx1"/>
                      </a:solidFill>
                      <a:round/>
                      <a:headEnd/>
                      <a:tailEnd type="arrow" w="med" len="med"/>
                    </a:ln>
                    <a:extLst>
                      <a:ext uri="{909E8E84-426E-40DD-AFC4-6F175D3DCCD1}">
                        <a14:hiddenFill xmlns:a14="http://schemas.microsoft.com/office/drawing/2010/main">
                          <a:noFill/>
                        </a14:hiddenFill>
                      </a:ext>
                    </a:extLst>
                  </p:spPr>
                </p:cxnSp>
                <p:sp>
                  <p:nvSpPr>
                    <p:cNvPr id="65564" name="TextBox 45070">
                      <a:extLst>
                        <a:ext uri="{FF2B5EF4-FFF2-40B4-BE49-F238E27FC236}">
                          <a16:creationId xmlns:a16="http://schemas.microsoft.com/office/drawing/2014/main" id="{2314FC48-090C-6D9E-01F7-DED6D3FCFB0A}"/>
                        </a:ext>
                      </a:extLst>
                    </p:cNvPr>
                    <p:cNvSpPr txBox="1">
                      <a:spLocks noChangeArrowheads="1"/>
                    </p:cNvSpPr>
                    <p:nvPr/>
                  </p:nvSpPr>
                  <p:spPr bwMode="auto">
                    <a:xfrm>
                      <a:off x="3352800" y="2743200"/>
                      <a:ext cx="6269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t>Tokens</a:t>
                      </a:r>
                    </a:p>
                  </p:txBody>
                </p:sp>
              </p:grpSp>
            </p:grpSp>
            <p:grpSp>
              <p:nvGrpSpPr>
                <p:cNvPr id="65554" name="Group 54">
                  <a:extLst>
                    <a:ext uri="{FF2B5EF4-FFF2-40B4-BE49-F238E27FC236}">
                      <a16:creationId xmlns:a16="http://schemas.microsoft.com/office/drawing/2014/main" id="{3A350E55-FEF6-5247-3F11-F4304D7A4AD9}"/>
                    </a:ext>
                  </a:extLst>
                </p:cNvPr>
                <p:cNvGrpSpPr>
                  <a:grpSpLocks/>
                </p:cNvGrpSpPr>
                <p:nvPr/>
              </p:nvGrpSpPr>
              <p:grpSpPr bwMode="auto">
                <a:xfrm>
                  <a:off x="5334000" y="2743200"/>
                  <a:ext cx="609600" cy="304800"/>
                  <a:chOff x="3352800" y="2743200"/>
                  <a:chExt cx="609600" cy="304800"/>
                </a:xfrm>
              </p:grpSpPr>
              <p:cxnSp>
                <p:nvCxnSpPr>
                  <p:cNvPr id="65555" name="Straight Arrow Connector 55">
                    <a:extLst>
                      <a:ext uri="{FF2B5EF4-FFF2-40B4-BE49-F238E27FC236}">
                        <a16:creationId xmlns:a16="http://schemas.microsoft.com/office/drawing/2014/main" id="{EB9D6FE7-1C92-951C-DF60-324D4395C6EC}"/>
                      </a:ext>
                    </a:extLst>
                  </p:cNvPr>
                  <p:cNvCxnSpPr>
                    <a:cxnSpLocks noChangeShapeType="1"/>
                  </p:cNvCxnSpPr>
                  <p:nvPr/>
                </p:nvCxnSpPr>
                <p:spPr bwMode="auto">
                  <a:xfrm>
                    <a:off x="3352800" y="3048000"/>
                    <a:ext cx="609600" cy="0"/>
                  </a:xfrm>
                  <a:prstGeom prst="straightConnector1">
                    <a:avLst/>
                  </a:prstGeom>
                  <a:noFill/>
                  <a:ln w="15875">
                    <a:solidFill>
                      <a:schemeClr val="tx1"/>
                    </a:solidFill>
                    <a:round/>
                    <a:headEnd/>
                    <a:tailEnd type="arrow" w="med" len="med"/>
                  </a:ln>
                  <a:extLst>
                    <a:ext uri="{909E8E84-426E-40DD-AFC4-6F175D3DCCD1}">
                      <a14:hiddenFill xmlns:a14="http://schemas.microsoft.com/office/drawing/2010/main">
                        <a:noFill/>
                      </a14:hiddenFill>
                    </a:ext>
                  </a:extLst>
                </p:spPr>
              </p:cxnSp>
              <p:sp>
                <p:nvSpPr>
                  <p:cNvPr id="65556" name="TextBox 56">
                    <a:extLst>
                      <a:ext uri="{FF2B5EF4-FFF2-40B4-BE49-F238E27FC236}">
                        <a16:creationId xmlns:a16="http://schemas.microsoft.com/office/drawing/2014/main" id="{8E9748B6-278B-EFF0-5FE5-77A1DDDDA38C}"/>
                      </a:ext>
                    </a:extLst>
                  </p:cNvPr>
                  <p:cNvSpPr txBox="1">
                    <a:spLocks noChangeArrowheads="1"/>
                  </p:cNvSpPr>
                  <p:nvPr/>
                </p:nvSpPr>
                <p:spPr bwMode="auto">
                  <a:xfrm>
                    <a:off x="3352800" y="2743200"/>
                    <a:ext cx="4854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t>AST</a:t>
                    </a:r>
                  </a:p>
                </p:txBody>
              </p:sp>
            </p:grpSp>
          </p:grpSp>
          <p:cxnSp>
            <p:nvCxnSpPr>
              <p:cNvPr id="65550" name="Elbow Connector 45076">
                <a:extLst>
                  <a:ext uri="{FF2B5EF4-FFF2-40B4-BE49-F238E27FC236}">
                    <a16:creationId xmlns:a16="http://schemas.microsoft.com/office/drawing/2014/main" id="{B0F1E3CD-0F3F-DE51-42F1-C8347A886A45}"/>
                  </a:ext>
                </a:extLst>
              </p:cNvPr>
              <p:cNvCxnSpPr>
                <a:cxnSpLocks noChangeShapeType="1"/>
                <a:stCxn id="65569" idx="3"/>
                <a:endCxn id="65572" idx="3"/>
              </p:cNvCxnSpPr>
              <p:nvPr/>
            </p:nvCxnSpPr>
            <p:spPr bwMode="auto">
              <a:xfrm flipH="1">
                <a:off x="5370095" y="3086100"/>
                <a:ext cx="1945104" cy="2220099"/>
              </a:xfrm>
              <a:prstGeom prst="bentConnector3">
                <a:avLst>
                  <a:gd name="adj1" fmla="val -11755"/>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65551" name="TextBox 65">
                <a:extLst>
                  <a:ext uri="{FF2B5EF4-FFF2-40B4-BE49-F238E27FC236}">
                    <a16:creationId xmlns:a16="http://schemas.microsoft.com/office/drawing/2014/main" id="{7CE168BF-D66A-8D58-B6AA-E6D86532F593}"/>
                  </a:ext>
                </a:extLst>
              </p:cNvPr>
              <p:cNvSpPr txBox="1">
                <a:spLocks noChangeArrowheads="1"/>
              </p:cNvSpPr>
              <p:nvPr/>
            </p:nvSpPr>
            <p:spPr bwMode="auto">
              <a:xfrm>
                <a:off x="6019800" y="4724400"/>
                <a:ext cx="1447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t>Intermediate Representation (IR)</a:t>
                </a:r>
              </a:p>
            </p:txBody>
          </p:sp>
        </p:grpSp>
        <p:grpSp>
          <p:nvGrpSpPr>
            <p:cNvPr id="65546" name="Group 45085">
              <a:extLst>
                <a:ext uri="{FF2B5EF4-FFF2-40B4-BE49-F238E27FC236}">
                  <a16:creationId xmlns:a16="http://schemas.microsoft.com/office/drawing/2014/main" id="{12043D29-AE3A-62B6-E2E3-4E3830A2327B}"/>
                </a:ext>
              </a:extLst>
            </p:cNvPr>
            <p:cNvGrpSpPr>
              <a:grpSpLocks/>
            </p:cNvGrpSpPr>
            <p:nvPr/>
          </p:nvGrpSpPr>
          <p:grpSpPr bwMode="auto">
            <a:xfrm>
              <a:off x="3276601" y="4648201"/>
              <a:ext cx="685800" cy="685799"/>
              <a:chOff x="3276601" y="4648201"/>
              <a:chExt cx="685800" cy="685799"/>
            </a:xfrm>
          </p:grpSpPr>
          <p:cxnSp>
            <p:nvCxnSpPr>
              <p:cNvPr id="65547" name="Straight Arrow Connector 68">
                <a:extLst>
                  <a:ext uri="{FF2B5EF4-FFF2-40B4-BE49-F238E27FC236}">
                    <a16:creationId xmlns:a16="http://schemas.microsoft.com/office/drawing/2014/main" id="{C02C03C7-2BE2-B118-A377-D5C12E595449}"/>
                  </a:ext>
                </a:extLst>
              </p:cNvPr>
              <p:cNvCxnSpPr>
                <a:cxnSpLocks noChangeShapeType="1"/>
              </p:cNvCxnSpPr>
              <p:nvPr/>
            </p:nvCxnSpPr>
            <p:spPr bwMode="auto">
              <a:xfrm>
                <a:off x="3352800" y="5334000"/>
                <a:ext cx="609600" cy="0"/>
              </a:xfrm>
              <a:prstGeom prst="straightConnector1">
                <a:avLst/>
              </a:prstGeom>
              <a:noFill/>
              <a:ln w="15875">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65548" name="TextBox 69">
                <a:extLst>
                  <a:ext uri="{FF2B5EF4-FFF2-40B4-BE49-F238E27FC236}">
                    <a16:creationId xmlns:a16="http://schemas.microsoft.com/office/drawing/2014/main" id="{37D654FB-9EE9-84A9-6A50-2CCF475C9B8F}"/>
                  </a:ext>
                </a:extLst>
              </p:cNvPr>
              <p:cNvSpPr txBox="1">
                <a:spLocks noChangeArrowheads="1"/>
              </p:cNvSpPr>
              <p:nvPr/>
            </p:nvSpPr>
            <p:spPr bwMode="auto">
              <a:xfrm>
                <a:off x="3276601" y="4648201"/>
                <a:ext cx="685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200"/>
                  <a:t>Three</a:t>
                </a:r>
              </a:p>
              <a:p>
                <a:pPr algn="ctr">
                  <a:spcBef>
                    <a:spcPct val="0"/>
                  </a:spcBef>
                  <a:buFontTx/>
                  <a:buNone/>
                </a:pPr>
                <a:r>
                  <a:rPr lang="en-US" altLang="en-US" sz="1200"/>
                  <a:t>Address</a:t>
                </a:r>
              </a:p>
              <a:p>
                <a:pPr algn="ctr">
                  <a:spcBef>
                    <a:spcPct val="0"/>
                  </a:spcBef>
                  <a:buFontTx/>
                  <a:buNone/>
                </a:pPr>
                <a:r>
                  <a:rPr lang="en-US" altLang="en-US" sz="1200"/>
                  <a:t>Format</a:t>
                </a:r>
              </a:p>
            </p:txBody>
          </p:sp>
        </p:grpSp>
      </p:grpSp>
      <p:sp>
        <p:nvSpPr>
          <p:cNvPr id="65541" name="Slide Number Placeholder 1">
            <a:extLst>
              <a:ext uri="{FF2B5EF4-FFF2-40B4-BE49-F238E27FC236}">
                <a16:creationId xmlns:a16="http://schemas.microsoft.com/office/drawing/2014/main" id="{5CDFE188-381F-36A7-C01E-880D4DC8CC4B}"/>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23</a:t>
            </a:fld>
            <a:endParaRPr lang="en-US" altLang="en-US" sz="1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EA92E5EA-4F26-51B9-4CE8-5DABD7ABE2F1}"/>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Semantic Analysis</a:t>
            </a:r>
          </a:p>
        </p:txBody>
      </p:sp>
      <p:sp>
        <p:nvSpPr>
          <p:cNvPr id="67587" name="Rectangle 3">
            <a:extLst>
              <a:ext uri="{FF2B5EF4-FFF2-40B4-BE49-F238E27FC236}">
                <a16:creationId xmlns:a16="http://schemas.microsoft.com/office/drawing/2014/main" id="{C48A3E1F-67D6-3237-A621-E41CE547C756}"/>
              </a:ext>
            </a:extLst>
          </p:cNvPr>
          <p:cNvSpPr>
            <a:spLocks noGrp="1" noChangeArrowheads="1"/>
          </p:cNvSpPr>
          <p:nvPr>
            <p:ph type="body" idx="1"/>
          </p:nvPr>
        </p:nvSpPr>
        <p:spPr/>
        <p:txBody>
          <a:bodyPr/>
          <a:lstStyle/>
          <a:p>
            <a:r>
              <a:rPr lang="en-US" altLang="en-US" sz="2400" dirty="0">
                <a:latin typeface="Times New Roman" panose="02020603050405020304" pitchFamily="18" charset="0"/>
                <a:ea typeface="ＭＳ Ｐゴシック" panose="020B0600070205080204" pitchFamily="34" charset="-128"/>
              </a:rPr>
              <a:t>Once sentence structure is understood, we can try to understand </a:t>
            </a:r>
            <a:r>
              <a:rPr lang="ja-JP" altLang="en-US" sz="2400">
                <a:latin typeface="Times New Roman" panose="02020603050405020304" pitchFamily="18" charset="0"/>
                <a:ea typeface="ＭＳ Ｐゴシック" panose="020B0600070205080204" pitchFamily="34" charset="-128"/>
              </a:rPr>
              <a:t>“</a:t>
            </a:r>
            <a:r>
              <a:rPr lang="en-US" altLang="ja-JP" sz="2400" dirty="0">
                <a:latin typeface="Times New Roman" panose="02020603050405020304" pitchFamily="18" charset="0"/>
                <a:ea typeface="ＭＳ Ｐゴシック" panose="020B0600070205080204" pitchFamily="34" charset="-128"/>
              </a:rPr>
              <a:t>meaning</a:t>
            </a:r>
            <a:r>
              <a:rPr lang="ja-JP" altLang="en-US" sz="2400">
                <a:latin typeface="Times New Roman" panose="02020603050405020304" pitchFamily="18" charset="0"/>
                <a:ea typeface="ＭＳ Ｐゴシック" panose="020B0600070205080204" pitchFamily="34" charset="-128"/>
              </a:rPr>
              <a:t>”</a:t>
            </a:r>
            <a:endParaRPr lang="en-US" altLang="ja-JP" sz="2400" dirty="0">
              <a:latin typeface="Times New Roman" panose="02020603050405020304" pitchFamily="18" charset="0"/>
              <a:ea typeface="ＭＳ Ｐゴシック" panose="020B0600070205080204" pitchFamily="34" charset="-128"/>
            </a:endParaRPr>
          </a:p>
          <a:p>
            <a:endParaRPr lang="en-US" altLang="ja-JP" sz="2400" dirty="0">
              <a:latin typeface="Times New Roman" panose="02020603050405020304" pitchFamily="18" charset="0"/>
              <a:ea typeface="ＭＳ Ｐゴシック" panose="020B0600070205080204" pitchFamily="34" charset="-128"/>
            </a:endParaRPr>
          </a:p>
          <a:p>
            <a:pPr lvl="1"/>
            <a:r>
              <a:rPr lang="en-US" altLang="en-US" dirty="0">
                <a:latin typeface="Times New Roman" panose="02020603050405020304" pitchFamily="18" charset="0"/>
                <a:ea typeface="ＭＳ Ｐゴシック" panose="020B0600070205080204" pitchFamily="34" charset="-128"/>
              </a:rPr>
              <a:t>However, understanding meaning of programs automatically is too hard</a:t>
            </a:r>
          </a:p>
          <a:p>
            <a:endParaRPr lang="en-US" altLang="en-US" sz="2400" dirty="0">
              <a:latin typeface="Times New Roman" panose="02020603050405020304" pitchFamily="18" charset="0"/>
              <a:ea typeface="ＭＳ Ｐゴシック" panose="020B0600070205080204" pitchFamily="34" charset="-128"/>
            </a:endParaRPr>
          </a:p>
          <a:p>
            <a:r>
              <a:rPr lang="en-US" altLang="en-US" sz="2400" dirty="0">
                <a:latin typeface="Times New Roman" panose="02020603050405020304" pitchFamily="18" charset="0"/>
                <a:ea typeface="ＭＳ Ｐゴシック" panose="020B0600070205080204" pitchFamily="34" charset="-128"/>
              </a:rPr>
              <a:t>Compilers perform limited analysis to catch inconsistencies or certain kinds of errors, e.g., type errors are caught via type checking</a:t>
            </a:r>
          </a:p>
        </p:txBody>
      </p:sp>
      <p:sp>
        <p:nvSpPr>
          <p:cNvPr id="67588" name="Slide Number Placeholder 1">
            <a:extLst>
              <a:ext uri="{FF2B5EF4-FFF2-40B4-BE49-F238E27FC236}">
                <a16:creationId xmlns:a16="http://schemas.microsoft.com/office/drawing/2014/main" id="{6EDC4AB2-06A1-3E0B-8EB1-BAEDE5028E98}"/>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24</a:t>
            </a:fld>
            <a:endParaRPr lang="en-US" altLang="en-US" sz="1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803A7F5E-FD93-178A-CB12-EB18E2ADAA03}"/>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Semantic Analysis in English</a:t>
            </a:r>
          </a:p>
        </p:txBody>
      </p:sp>
      <p:sp>
        <p:nvSpPr>
          <p:cNvPr id="69635" name="Rectangle 3">
            <a:extLst>
              <a:ext uri="{FF2B5EF4-FFF2-40B4-BE49-F238E27FC236}">
                <a16:creationId xmlns:a16="http://schemas.microsoft.com/office/drawing/2014/main" id="{A6EC7961-12E7-11B5-E4FF-65AFD73FFECA}"/>
              </a:ext>
            </a:extLst>
          </p:cNvPr>
          <p:cNvSpPr>
            <a:spLocks noGrp="1" noChangeArrowheads="1"/>
          </p:cNvSpPr>
          <p:nvPr>
            <p:ph type="body" idx="1"/>
          </p:nvPr>
        </p:nvSpPr>
        <p:spPr>
          <a:xfrm>
            <a:off x="342900" y="1371600"/>
            <a:ext cx="8305800" cy="5105400"/>
          </a:xfrm>
        </p:spPr>
        <p:txBody>
          <a:bodyPr>
            <a:normAutofit lnSpcReduction="10000"/>
          </a:bodyPr>
          <a:lstStyle/>
          <a:p>
            <a:pPr>
              <a:defRPr/>
            </a:pPr>
            <a:r>
              <a:rPr lang="en-US" altLang="x-none" sz="2400" dirty="0">
                <a:latin typeface="Times New Roman" charset="0"/>
                <a:ea typeface="ＭＳ Ｐゴシック" charset="-128"/>
              </a:rPr>
              <a:t>Example:</a:t>
            </a:r>
          </a:p>
          <a:p>
            <a:pPr marL="0" indent="0" algn="ctr">
              <a:buFontTx/>
              <a:buNone/>
              <a:defRPr/>
            </a:pPr>
            <a:r>
              <a:rPr lang="en-US" sz="2400" dirty="0">
                <a:solidFill>
                  <a:srgbClr val="FF0000"/>
                </a:solidFill>
              </a:rPr>
              <a:t>I saw a man on a hill with a telescope</a:t>
            </a:r>
            <a:br>
              <a:rPr lang="en-US" sz="2400" dirty="0">
                <a:solidFill>
                  <a:srgbClr val="FF0000"/>
                </a:solidFill>
              </a:rPr>
            </a:br>
            <a:endParaRPr lang="en-US" sz="2400" dirty="0">
              <a:solidFill>
                <a:srgbClr val="FF0000"/>
              </a:solidFill>
            </a:endParaRPr>
          </a:p>
          <a:p>
            <a:pPr>
              <a:defRPr/>
            </a:pPr>
            <a:r>
              <a:rPr lang="en-US" sz="2400" dirty="0"/>
              <a:t>It seems like a simple statement, until you begin to unpack the many alternate meanings:</a:t>
            </a:r>
            <a:br>
              <a:rPr lang="en-US" sz="2400" dirty="0"/>
            </a:br>
            <a:endParaRPr lang="en-US" sz="2400" dirty="0"/>
          </a:p>
          <a:p>
            <a:pPr>
              <a:defRPr/>
            </a:pPr>
            <a:r>
              <a:rPr lang="en-US" sz="2300" dirty="0"/>
              <a:t>There’s a man on a hill, and I’m watching him with my telescope. </a:t>
            </a:r>
          </a:p>
          <a:p>
            <a:pPr>
              <a:defRPr/>
            </a:pPr>
            <a:r>
              <a:rPr lang="en-US" sz="2300" dirty="0"/>
              <a:t>There’s a man on a hill, I see him, and </a:t>
            </a:r>
            <a:r>
              <a:rPr lang="en-US" sz="2300" i="1" dirty="0"/>
              <a:t>he</a:t>
            </a:r>
            <a:r>
              <a:rPr lang="en-US" sz="2300" dirty="0"/>
              <a:t> has a telescope. </a:t>
            </a:r>
          </a:p>
          <a:p>
            <a:pPr>
              <a:defRPr/>
            </a:pPr>
            <a:r>
              <a:rPr lang="en-US" sz="2300" dirty="0"/>
              <a:t>There’s a man, and he’s on a hill that also has a telescope on it.</a:t>
            </a:r>
          </a:p>
          <a:p>
            <a:pPr>
              <a:defRPr/>
            </a:pPr>
            <a:r>
              <a:rPr lang="en-US" sz="2300" dirty="0"/>
              <a:t>I’m on a hill, and I saw a man using a telescope.</a:t>
            </a:r>
            <a:br>
              <a:rPr lang="en-US" sz="2300" dirty="0"/>
            </a:br>
            <a:endParaRPr lang="en-US" sz="2300" dirty="0"/>
          </a:p>
          <a:p>
            <a:pPr marL="0" indent="0">
              <a:buFontTx/>
              <a:buNone/>
              <a:defRPr/>
            </a:pPr>
            <a:r>
              <a:rPr lang="en-US" sz="2300" dirty="0"/>
              <a:t>Further, the word ‘saw’ has multiple meanings.</a:t>
            </a:r>
          </a:p>
          <a:p>
            <a:pPr>
              <a:defRPr/>
            </a:pPr>
            <a:endParaRPr lang="en-US" altLang="x-none" dirty="0">
              <a:latin typeface="Times New Roman" charset="0"/>
              <a:ea typeface="ＭＳ Ｐゴシック" charset="-128"/>
            </a:endParaRPr>
          </a:p>
        </p:txBody>
      </p:sp>
      <p:sp>
        <p:nvSpPr>
          <p:cNvPr id="69636" name="Slide Number Placeholder 1">
            <a:extLst>
              <a:ext uri="{FF2B5EF4-FFF2-40B4-BE49-F238E27FC236}">
                <a16:creationId xmlns:a16="http://schemas.microsoft.com/office/drawing/2014/main" id="{CB33878D-9793-32AF-CD31-247538661EDA}"/>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25</a:t>
            </a:fld>
            <a:endParaRPr lang="en-US"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63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9635">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69635">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9635">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9635">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69635">
                                            <p:txEl>
                                              <p:pRg st="6" end="6"/>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6963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AC28B708-C401-2723-E0F0-1F4FA297E7FB}"/>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Semantic Analysis in English</a:t>
            </a:r>
          </a:p>
        </p:txBody>
      </p:sp>
      <p:sp>
        <p:nvSpPr>
          <p:cNvPr id="71682" name="Rectangle 3">
            <a:extLst>
              <a:ext uri="{FF2B5EF4-FFF2-40B4-BE49-F238E27FC236}">
                <a16:creationId xmlns:a16="http://schemas.microsoft.com/office/drawing/2014/main" id="{8EF847B1-8416-A76E-B4CE-1688FC13407F}"/>
              </a:ext>
            </a:extLst>
          </p:cNvPr>
          <p:cNvSpPr>
            <a:spLocks noGrp="1" noChangeArrowheads="1"/>
          </p:cNvSpPr>
          <p:nvPr>
            <p:ph type="body" idx="1"/>
          </p:nvPr>
        </p:nvSpPr>
        <p:spPr/>
        <p:txBody>
          <a:bodyPr/>
          <a:lstStyle/>
          <a:p>
            <a:r>
              <a:rPr lang="en-US" altLang="en-US">
                <a:latin typeface="Times New Roman" panose="02020603050405020304" pitchFamily="18" charset="0"/>
                <a:ea typeface="ＭＳ Ｐゴシック" panose="020B0600070205080204" pitchFamily="34" charset="-128"/>
              </a:rPr>
              <a:t>Example:</a:t>
            </a:r>
          </a:p>
          <a:p>
            <a:pPr algn="ctr">
              <a:buFontTx/>
              <a:buNone/>
            </a:pPr>
            <a:r>
              <a:rPr lang="en-US" altLang="en-US">
                <a:solidFill>
                  <a:srgbClr val="9900CC"/>
                </a:solidFill>
                <a:latin typeface="Times New Roman" panose="02020603050405020304" pitchFamily="18" charset="0"/>
                <a:ea typeface="ＭＳ Ｐゴシック" panose="020B0600070205080204" pitchFamily="34" charset="-128"/>
              </a:rPr>
              <a:t>Jack said Jack left his assignment at home?</a:t>
            </a:r>
          </a:p>
          <a:p>
            <a:pPr algn="ctr">
              <a:buFontTx/>
              <a:buNone/>
            </a:pPr>
            <a:endParaRPr lang="en-US" altLang="en-US">
              <a:latin typeface="Times New Roman" panose="02020603050405020304" pitchFamily="18" charset="0"/>
              <a:ea typeface="ＭＳ Ｐゴシック" panose="020B0600070205080204" pitchFamily="34" charset="-128"/>
            </a:endParaRPr>
          </a:p>
          <a:p>
            <a:pPr algn="ctr">
              <a:buFontTx/>
              <a:buNone/>
            </a:pPr>
            <a:r>
              <a:rPr lang="en-US" altLang="en-US">
                <a:latin typeface="Times New Roman" panose="02020603050405020304" pitchFamily="18" charset="0"/>
                <a:ea typeface="ＭＳ Ｐゴシック" panose="020B0600070205080204" pitchFamily="34" charset="-128"/>
              </a:rPr>
              <a:t>How many Jacks are there?</a:t>
            </a:r>
          </a:p>
          <a:p>
            <a:pPr algn="ctr">
              <a:buFontTx/>
              <a:buNone/>
            </a:pPr>
            <a:r>
              <a:rPr lang="en-US" altLang="en-US">
                <a:latin typeface="Times New Roman" panose="02020603050405020304" pitchFamily="18" charset="0"/>
                <a:ea typeface="ＭＳ Ｐゴシック" panose="020B0600070205080204" pitchFamily="34" charset="-128"/>
              </a:rPr>
              <a:t>Is Jack referring to himself in third person?</a:t>
            </a:r>
          </a:p>
          <a:p>
            <a:pPr algn="ctr">
              <a:buFontTx/>
              <a:buNone/>
            </a:pPr>
            <a:r>
              <a:rPr lang="en-US" altLang="en-US">
                <a:latin typeface="Times New Roman" panose="02020603050405020304" pitchFamily="18" charset="0"/>
                <a:ea typeface="ＭＳ Ｐゴシック" panose="020B0600070205080204" pitchFamily="34" charset="-128"/>
              </a:rPr>
              <a:t>Which one left the assignment?</a:t>
            </a:r>
          </a:p>
        </p:txBody>
      </p:sp>
      <p:sp>
        <p:nvSpPr>
          <p:cNvPr id="71683" name="Slide Number Placeholder 1">
            <a:extLst>
              <a:ext uri="{FF2B5EF4-FFF2-40B4-BE49-F238E27FC236}">
                <a16:creationId xmlns:a16="http://schemas.microsoft.com/office/drawing/2014/main" id="{BE162E96-05AC-3538-52F8-1647BEB26D06}"/>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26</a:t>
            </a:fld>
            <a:endParaRPr lang="en-US" altLang="en-US" sz="1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95A7B04-8A6F-C51E-5735-56B7A0A647C2}"/>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Semantic Analysis in Programming</a:t>
            </a:r>
          </a:p>
        </p:txBody>
      </p:sp>
      <p:sp>
        <p:nvSpPr>
          <p:cNvPr id="73731" name="Rectangle 3">
            <a:extLst>
              <a:ext uri="{FF2B5EF4-FFF2-40B4-BE49-F238E27FC236}">
                <a16:creationId xmlns:a16="http://schemas.microsoft.com/office/drawing/2014/main" id="{8443AE3E-0897-ABBD-6B9F-A3817CDE4A5B}"/>
              </a:ext>
            </a:extLst>
          </p:cNvPr>
          <p:cNvSpPr>
            <a:spLocks noGrp="1" noChangeArrowheads="1"/>
          </p:cNvSpPr>
          <p:nvPr>
            <p:ph type="body" sz="half" idx="1"/>
          </p:nvPr>
        </p:nvSpPr>
        <p:spPr/>
        <p:txBody>
          <a:bodyPr/>
          <a:lstStyle/>
          <a:p>
            <a:r>
              <a:rPr lang="en-US" altLang="en-US">
                <a:latin typeface="Times New Roman" panose="02020603050405020304" pitchFamily="18" charset="0"/>
                <a:ea typeface="ＭＳ Ｐゴシック" panose="020B0600070205080204" pitchFamily="34" charset="-128"/>
              </a:rPr>
              <a:t>Programming languages define strict rules to avoid such ambiguities, e.g., variable binding or scoping rules</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This C++ code prints </a:t>
            </a:r>
            <a:r>
              <a:rPr lang="ja-JP" altLang="en-US">
                <a:latin typeface="Times New Roman" panose="02020603050405020304" pitchFamily="18" charset="0"/>
                <a:ea typeface="ＭＳ Ｐゴシック" panose="020B0600070205080204" pitchFamily="34" charset="-128"/>
              </a:rPr>
              <a:t>“</a:t>
            </a:r>
            <a:r>
              <a:rPr lang="en-US" altLang="ja-JP">
                <a:latin typeface="Times New Roman" panose="02020603050405020304" pitchFamily="18" charset="0"/>
                <a:ea typeface="ＭＳ Ｐゴシック" panose="020B0600070205080204" pitchFamily="34" charset="-128"/>
              </a:rPr>
              <a:t>4</a:t>
            </a:r>
            <a:r>
              <a:rPr lang="ja-JP" altLang="en-US">
                <a:latin typeface="Times New Roman" panose="02020603050405020304" pitchFamily="18" charset="0"/>
                <a:ea typeface="ＭＳ Ｐゴシック" panose="020B0600070205080204" pitchFamily="34" charset="-128"/>
              </a:rPr>
              <a:t>”</a:t>
            </a:r>
            <a:r>
              <a:rPr lang="en-US" altLang="ja-JP">
                <a:latin typeface="Times New Roman" panose="02020603050405020304" pitchFamily="18" charset="0"/>
                <a:ea typeface="ＭＳ Ｐゴシック" panose="020B0600070205080204" pitchFamily="34" charset="-128"/>
              </a:rPr>
              <a:t>; the inner definition is used</a:t>
            </a:r>
            <a:endParaRPr lang="en-US" altLang="en-US">
              <a:latin typeface="Times New Roman" panose="02020603050405020304" pitchFamily="18" charset="0"/>
              <a:ea typeface="ＭＳ Ｐゴシック" panose="020B0600070205080204" pitchFamily="34" charset="-128"/>
            </a:endParaRPr>
          </a:p>
        </p:txBody>
      </p:sp>
      <p:sp>
        <p:nvSpPr>
          <p:cNvPr id="73732" name="Rectangle 4">
            <a:extLst>
              <a:ext uri="{FF2B5EF4-FFF2-40B4-BE49-F238E27FC236}">
                <a16:creationId xmlns:a16="http://schemas.microsoft.com/office/drawing/2014/main" id="{1ADAE6FA-D64C-F4CE-267B-25BCCC44EAB8}"/>
              </a:ext>
            </a:extLst>
          </p:cNvPr>
          <p:cNvSpPr>
            <a:spLocks noGrp="1" noChangeArrowheads="1"/>
          </p:cNvSpPr>
          <p:nvPr>
            <p:ph sz="half" idx="2"/>
          </p:nvPr>
        </p:nvSpPr>
        <p:spPr/>
        <p:txBody>
          <a:bodyPr/>
          <a:lstStyle/>
          <a:p>
            <a:pPr>
              <a:buFontTx/>
              <a:buNone/>
            </a:pPr>
            <a:r>
              <a:rPr lang="en-US" altLang="en-US">
                <a:solidFill>
                  <a:srgbClr val="9900CC"/>
                </a:solidFill>
                <a:latin typeface="Times New Roman" panose="02020603050405020304" pitchFamily="18" charset="0"/>
                <a:ea typeface="ＭＳ Ｐゴシック" panose="020B0600070205080204" pitchFamily="34" charset="-128"/>
              </a:rPr>
              <a:t>{</a:t>
            </a:r>
          </a:p>
          <a:p>
            <a:pPr>
              <a:buFontTx/>
              <a:buNone/>
            </a:pPr>
            <a:r>
              <a:rPr lang="en-US" altLang="en-US">
                <a:solidFill>
                  <a:srgbClr val="9900CC"/>
                </a:solidFill>
                <a:latin typeface="Times New Roman" panose="02020603050405020304" pitchFamily="18" charset="0"/>
                <a:ea typeface="ＭＳ Ｐゴシック" panose="020B0600070205080204" pitchFamily="34" charset="-128"/>
              </a:rPr>
              <a:t>	int Jack = 3;</a:t>
            </a:r>
          </a:p>
          <a:p>
            <a:pPr>
              <a:buFontTx/>
              <a:buNone/>
            </a:pPr>
            <a:r>
              <a:rPr lang="en-US" altLang="en-US">
                <a:solidFill>
                  <a:srgbClr val="9900CC"/>
                </a:solidFill>
                <a:latin typeface="Times New Roman" panose="02020603050405020304" pitchFamily="18" charset="0"/>
                <a:ea typeface="ＭＳ Ｐゴシック" panose="020B0600070205080204" pitchFamily="34" charset="-128"/>
              </a:rPr>
              <a:t>	{</a:t>
            </a:r>
          </a:p>
          <a:p>
            <a:pPr>
              <a:buFontTx/>
              <a:buNone/>
            </a:pPr>
            <a:r>
              <a:rPr lang="en-US" altLang="en-US">
                <a:solidFill>
                  <a:srgbClr val="9900CC"/>
                </a:solidFill>
                <a:latin typeface="Times New Roman" panose="02020603050405020304" pitchFamily="18" charset="0"/>
                <a:ea typeface="ＭＳ Ｐゴシック" panose="020B0600070205080204" pitchFamily="34" charset="-128"/>
              </a:rPr>
              <a:t>		int Jack = 4;</a:t>
            </a:r>
          </a:p>
          <a:p>
            <a:pPr>
              <a:buFontTx/>
              <a:buNone/>
            </a:pPr>
            <a:r>
              <a:rPr lang="en-US" altLang="en-US">
                <a:solidFill>
                  <a:srgbClr val="9900CC"/>
                </a:solidFill>
                <a:latin typeface="Times New Roman" panose="02020603050405020304" pitchFamily="18" charset="0"/>
                <a:ea typeface="ＭＳ Ｐゴシック" panose="020B0600070205080204" pitchFamily="34" charset="-128"/>
              </a:rPr>
              <a:t>		cout &lt;&lt; Jack;</a:t>
            </a:r>
          </a:p>
          <a:p>
            <a:pPr>
              <a:buFontTx/>
              <a:buNone/>
            </a:pPr>
            <a:r>
              <a:rPr lang="en-US" altLang="en-US">
                <a:solidFill>
                  <a:srgbClr val="9900CC"/>
                </a:solidFill>
                <a:latin typeface="Times New Roman" panose="02020603050405020304" pitchFamily="18" charset="0"/>
                <a:ea typeface="ＭＳ Ｐゴシック" panose="020B0600070205080204" pitchFamily="34" charset="-128"/>
              </a:rPr>
              <a:t>	}</a:t>
            </a:r>
          </a:p>
          <a:p>
            <a:pPr>
              <a:buFontTx/>
              <a:buNone/>
            </a:pPr>
            <a:r>
              <a:rPr lang="en-US" altLang="en-US">
                <a:solidFill>
                  <a:srgbClr val="9900CC"/>
                </a:solidFill>
                <a:latin typeface="Times New Roman" panose="02020603050405020304" pitchFamily="18" charset="0"/>
                <a:ea typeface="ＭＳ Ｐゴシック" panose="020B0600070205080204" pitchFamily="34" charset="-128"/>
              </a:rPr>
              <a:t>}</a:t>
            </a:r>
          </a:p>
          <a:p>
            <a:pPr algn="ctr">
              <a:buFontTx/>
              <a:buNone/>
            </a:pPr>
            <a:endParaRPr lang="en-US" altLang="en-US">
              <a:latin typeface="Times New Roman" panose="02020603050405020304" pitchFamily="18" charset="0"/>
              <a:ea typeface="ＭＳ Ｐゴシック" panose="020B0600070205080204" pitchFamily="34" charset="-128"/>
            </a:endParaRPr>
          </a:p>
        </p:txBody>
      </p:sp>
      <p:sp>
        <p:nvSpPr>
          <p:cNvPr id="73733" name="Slide Number Placeholder 1">
            <a:extLst>
              <a:ext uri="{FF2B5EF4-FFF2-40B4-BE49-F238E27FC236}">
                <a16:creationId xmlns:a16="http://schemas.microsoft.com/office/drawing/2014/main" id="{5319331B-65DC-A205-F9FD-F007234202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6C7731A-0422-B84F-82B5-D8E348638720}" type="slidenum">
              <a:rPr lang="en-US" altLang="en-US" sz="1400"/>
              <a:pPr>
                <a:spcBef>
                  <a:spcPct val="0"/>
                </a:spcBef>
                <a:buFontTx/>
                <a:buNone/>
              </a:pPr>
              <a:t>27</a:t>
            </a:fld>
            <a:endParaRPr lang="en-US" altLang="en-US" sz="1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31BF065-6116-87E3-A6E4-014F81A3DD49}"/>
              </a:ext>
            </a:extLst>
          </p:cNvPr>
          <p:cNvSpPr>
            <a:spLocks noGrp="1" noChangeArrowheads="1"/>
          </p:cNvSpPr>
          <p:nvPr>
            <p:ph type="title"/>
          </p:nvPr>
        </p:nvSpPr>
        <p:spPr/>
        <p:txBody>
          <a:bodyPr/>
          <a:lstStyle/>
          <a:p>
            <a:r>
              <a:rPr lang="en-US" altLang="en-US" dirty="0">
                <a:latin typeface="Times New Roman" panose="02020603050405020304" pitchFamily="18" charset="0"/>
                <a:ea typeface="ＭＳ Ｐゴシック" panose="020B0600070205080204" pitchFamily="34" charset="-128"/>
              </a:rPr>
              <a:t>More Semantic Analysis</a:t>
            </a:r>
          </a:p>
        </p:txBody>
      </p:sp>
      <p:sp>
        <p:nvSpPr>
          <p:cNvPr id="75779" name="Rectangle 3">
            <a:extLst>
              <a:ext uri="{FF2B5EF4-FFF2-40B4-BE49-F238E27FC236}">
                <a16:creationId xmlns:a16="http://schemas.microsoft.com/office/drawing/2014/main" id="{E9F407AB-51FA-D41A-9563-C7731BC1E255}"/>
              </a:ext>
            </a:extLst>
          </p:cNvPr>
          <p:cNvSpPr>
            <a:spLocks noGrp="1" noChangeArrowheads="1"/>
          </p:cNvSpPr>
          <p:nvPr>
            <p:ph type="body" idx="1"/>
          </p:nvPr>
        </p:nvSpPr>
        <p:spPr/>
        <p:txBody>
          <a:bodyPr/>
          <a:lstStyle/>
          <a:p>
            <a:r>
              <a:rPr lang="en-US" altLang="en-US" dirty="0">
                <a:latin typeface="Times New Roman" panose="02020603050405020304" pitchFamily="18" charset="0"/>
                <a:ea typeface="ＭＳ Ｐゴシック" panose="020B0600070205080204" pitchFamily="34" charset="-128"/>
              </a:rPr>
              <a:t>Compilers perform many semantic checks besides variable bindings, e.g., type-checking</a:t>
            </a:r>
          </a:p>
          <a:p>
            <a:endParaRPr lang="en-US" altLang="en-US"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Example:</a:t>
            </a:r>
          </a:p>
          <a:p>
            <a:pPr algn="ctr">
              <a:buFontTx/>
              <a:buNone/>
            </a:pPr>
            <a:r>
              <a:rPr lang="en-US" altLang="en-US" dirty="0">
                <a:solidFill>
                  <a:srgbClr val="9900CC"/>
                </a:solidFill>
                <a:latin typeface="Times New Roman" panose="02020603050405020304" pitchFamily="18" charset="0"/>
                <a:ea typeface="ＭＳ Ｐゴシック" panose="020B0600070205080204" pitchFamily="34" charset="-128"/>
              </a:rPr>
              <a:t>Jack left her homework at home.</a:t>
            </a:r>
          </a:p>
          <a:p>
            <a:endParaRPr lang="en-US" altLang="en-US" dirty="0">
              <a:solidFill>
                <a:srgbClr val="9900CC"/>
              </a:solidFill>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A </a:t>
            </a:r>
            <a:r>
              <a:rPr lang="ja-JP" altLang="en-US">
                <a:latin typeface="Times New Roman" panose="02020603050405020304" pitchFamily="18" charset="0"/>
                <a:ea typeface="ＭＳ Ｐゴシック" panose="020B0600070205080204" pitchFamily="34" charset="-128"/>
              </a:rPr>
              <a:t>“</a:t>
            </a:r>
            <a:r>
              <a:rPr lang="en-US" altLang="ja-JP" dirty="0">
                <a:latin typeface="Times New Roman" panose="02020603050405020304" pitchFamily="18" charset="0"/>
                <a:ea typeface="ＭＳ Ｐゴシック" panose="020B0600070205080204" pitchFamily="34" charset="-128"/>
              </a:rPr>
              <a:t>type mismatch</a:t>
            </a:r>
            <a:r>
              <a:rPr lang="ja-JP" altLang="en-US">
                <a:latin typeface="Times New Roman" panose="02020603050405020304" pitchFamily="18" charset="0"/>
                <a:ea typeface="ＭＳ Ｐゴシック" panose="020B0600070205080204" pitchFamily="34" charset="-128"/>
              </a:rPr>
              <a:t>”</a:t>
            </a:r>
            <a:r>
              <a:rPr lang="en-US" altLang="ja-JP" dirty="0">
                <a:latin typeface="Times New Roman" panose="02020603050405020304" pitchFamily="18" charset="0"/>
                <a:ea typeface="ＭＳ Ｐゴシック" panose="020B0600070205080204" pitchFamily="34" charset="-128"/>
              </a:rPr>
              <a:t> between </a:t>
            </a:r>
            <a:r>
              <a:rPr lang="en-US" altLang="ja-JP" dirty="0">
                <a:solidFill>
                  <a:srgbClr val="9900CC"/>
                </a:solidFill>
                <a:latin typeface="Times New Roman" panose="02020603050405020304" pitchFamily="18" charset="0"/>
                <a:ea typeface="ＭＳ Ｐゴシック" panose="020B0600070205080204" pitchFamily="34" charset="-128"/>
              </a:rPr>
              <a:t>her</a:t>
            </a:r>
            <a:r>
              <a:rPr lang="en-US" altLang="ja-JP" dirty="0">
                <a:latin typeface="Times New Roman" panose="02020603050405020304" pitchFamily="18" charset="0"/>
                <a:ea typeface="ＭＳ Ｐゴシック" panose="020B0600070205080204" pitchFamily="34" charset="-128"/>
              </a:rPr>
              <a:t> and </a:t>
            </a:r>
            <a:r>
              <a:rPr lang="en-US" altLang="ja-JP" dirty="0">
                <a:solidFill>
                  <a:srgbClr val="9900CC"/>
                </a:solidFill>
                <a:latin typeface="Times New Roman" panose="02020603050405020304" pitchFamily="18" charset="0"/>
                <a:ea typeface="ＭＳ Ｐゴシック" panose="020B0600070205080204" pitchFamily="34" charset="-128"/>
              </a:rPr>
              <a:t>Jack</a:t>
            </a:r>
            <a:r>
              <a:rPr lang="en-US" altLang="ja-JP" dirty="0">
                <a:latin typeface="Times New Roman" panose="02020603050405020304" pitchFamily="18" charset="0"/>
                <a:ea typeface="ＭＳ Ｐゴシック" panose="020B0600070205080204" pitchFamily="34" charset="-128"/>
              </a:rPr>
              <a:t>; we know they are different people</a:t>
            </a:r>
          </a:p>
          <a:p>
            <a:pPr lvl="1"/>
            <a:r>
              <a:rPr lang="en-US" altLang="en-US" dirty="0">
                <a:latin typeface="Times New Roman" panose="02020603050405020304" pitchFamily="18" charset="0"/>
                <a:ea typeface="ＭＳ Ｐゴシック" panose="020B0600070205080204" pitchFamily="34" charset="-128"/>
              </a:rPr>
              <a:t>Presumably Jack is male</a:t>
            </a:r>
          </a:p>
        </p:txBody>
      </p:sp>
      <p:sp>
        <p:nvSpPr>
          <p:cNvPr id="75780" name="Slide Number Placeholder 1">
            <a:extLst>
              <a:ext uri="{FF2B5EF4-FFF2-40B4-BE49-F238E27FC236}">
                <a16:creationId xmlns:a16="http://schemas.microsoft.com/office/drawing/2014/main" id="{C73A96CA-FDA8-FE1C-7309-234068F657E7}"/>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28</a:t>
            </a:fld>
            <a:endParaRPr lang="en-US" altLang="en-US" sz="1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31BF065-6116-87E3-A6E4-014F81A3DD49}"/>
              </a:ext>
            </a:extLst>
          </p:cNvPr>
          <p:cNvSpPr>
            <a:spLocks noGrp="1" noChangeArrowheads="1"/>
          </p:cNvSpPr>
          <p:nvPr>
            <p:ph type="title"/>
          </p:nvPr>
        </p:nvSpPr>
        <p:spPr/>
        <p:txBody>
          <a:bodyPr/>
          <a:lstStyle/>
          <a:p>
            <a:r>
              <a:rPr lang="en-US" altLang="en-US" dirty="0">
                <a:latin typeface="Times New Roman" panose="02020603050405020304" pitchFamily="18" charset="0"/>
                <a:ea typeface="ＭＳ Ｐゴシック" panose="020B0600070205080204" pitchFamily="34" charset="-128"/>
              </a:rPr>
              <a:t>Type Checking</a:t>
            </a:r>
          </a:p>
        </p:txBody>
      </p:sp>
      <p:sp>
        <p:nvSpPr>
          <p:cNvPr id="75779" name="Rectangle 3">
            <a:extLst>
              <a:ext uri="{FF2B5EF4-FFF2-40B4-BE49-F238E27FC236}">
                <a16:creationId xmlns:a16="http://schemas.microsoft.com/office/drawing/2014/main" id="{E9F407AB-51FA-D41A-9563-C7731BC1E255}"/>
              </a:ext>
            </a:extLst>
          </p:cNvPr>
          <p:cNvSpPr>
            <a:spLocks noGrp="1" noChangeArrowheads="1"/>
          </p:cNvSpPr>
          <p:nvPr>
            <p:ph type="body" idx="1"/>
          </p:nvPr>
        </p:nvSpPr>
        <p:spPr/>
        <p:txBody>
          <a:bodyPr/>
          <a:lstStyle/>
          <a:p>
            <a:r>
              <a:rPr lang="en-CA" altLang="en-US" dirty="0">
                <a:latin typeface="Times New Roman" panose="02020603050405020304" pitchFamily="18" charset="0"/>
                <a:ea typeface="ＭＳ Ｐゴシック" panose="020B0600070205080204" pitchFamily="34" charset="-128"/>
              </a:rPr>
              <a:t>The type checker takes as input the abstract syntax tree (AST) corresponding to a program and checks the following:</a:t>
            </a:r>
          </a:p>
          <a:p>
            <a:pPr lvl="1"/>
            <a:r>
              <a:rPr lang="en-CA" altLang="en-US" dirty="0">
                <a:latin typeface="Times New Roman" panose="02020603050405020304" pitchFamily="18" charset="0"/>
                <a:ea typeface="ＭＳ Ｐゴシック" panose="020B0600070205080204" pitchFamily="34" charset="-128"/>
              </a:rPr>
              <a:t>Are the input to functions, at call sites, of the appropriate type?</a:t>
            </a:r>
          </a:p>
          <a:p>
            <a:pPr lvl="1"/>
            <a:r>
              <a:rPr lang="en-CA" altLang="en-US" dirty="0">
                <a:latin typeface="Times New Roman" panose="02020603050405020304" pitchFamily="18" charset="0"/>
                <a:ea typeface="ＭＳ Ｐゴシック" panose="020B0600070205080204" pitchFamily="34" charset="-128"/>
              </a:rPr>
              <a:t>Are operations on variables consistent with the type of those variables?</a:t>
            </a:r>
          </a:p>
          <a:p>
            <a:pPr lvl="1"/>
            <a:r>
              <a:rPr lang="en-CA" altLang="en-US" dirty="0">
                <a:latin typeface="Times New Roman" panose="02020603050405020304" pitchFamily="18" charset="0"/>
                <a:ea typeface="ＭＳ Ｐゴシック" panose="020B0600070205080204" pitchFamily="34" charset="-128"/>
              </a:rPr>
              <a:t>Are type conversions being performed properly?</a:t>
            </a:r>
          </a:p>
          <a:p>
            <a:pPr lvl="1"/>
            <a:r>
              <a:rPr lang="en-CA" altLang="en-US" dirty="0">
                <a:latin typeface="Times New Roman" panose="02020603050405020304" pitchFamily="18" charset="0"/>
                <a:ea typeface="ＭＳ Ｐゴシック" panose="020B0600070205080204" pitchFamily="34" charset="-128"/>
              </a:rPr>
              <a:t>In certain programming languages, type systems can check whether pointers being dereferenced are NULL?</a:t>
            </a:r>
          </a:p>
          <a:p>
            <a:pPr lvl="1"/>
            <a:r>
              <a:rPr lang="en-CA" altLang="en-US" dirty="0">
                <a:latin typeface="Times New Roman" panose="02020603050405020304" pitchFamily="18" charset="0"/>
                <a:ea typeface="ＭＳ Ｐゴシック" panose="020B0600070205080204" pitchFamily="34" charset="-128"/>
              </a:rPr>
              <a:t>Are subtyping relations, as defined by inheritance or polymorphism, being respected?</a:t>
            </a:r>
          </a:p>
          <a:p>
            <a:pPr lvl="1"/>
            <a:r>
              <a:rPr lang="en-CA" altLang="en-US" dirty="0">
                <a:latin typeface="Times New Roman" panose="02020603050405020304" pitchFamily="18" charset="0"/>
                <a:ea typeface="ＭＳ Ｐゴシック" panose="020B0600070205080204" pitchFamily="34" charset="-128"/>
              </a:rPr>
              <a:t>Are function and class templates being used properly?</a:t>
            </a:r>
          </a:p>
          <a:p>
            <a:pPr lvl="1"/>
            <a:r>
              <a:rPr lang="en-CA" altLang="en-US" dirty="0">
                <a:latin typeface="Times New Roman" panose="02020603050405020304" pitchFamily="18" charset="0"/>
                <a:ea typeface="ＭＳ Ｐゴシック" panose="020B0600070205080204" pitchFamily="34" charset="-128"/>
              </a:rPr>
              <a:t>Etc.</a:t>
            </a:r>
          </a:p>
          <a:p>
            <a:pPr lvl="1"/>
            <a:r>
              <a:rPr lang="en-CA" altLang="en-US" dirty="0">
                <a:latin typeface="Times New Roman" panose="02020603050405020304" pitchFamily="18" charset="0"/>
                <a:ea typeface="ＭＳ Ｐゴシック" panose="020B0600070205080204" pitchFamily="34" charset="-128"/>
              </a:rPr>
              <a:t>If the answer is NO to any of the above questions, then a type system will throw a type error with an appropriate error message</a:t>
            </a:r>
            <a:endParaRPr lang="en-US" altLang="en-US" dirty="0">
              <a:latin typeface="Times New Roman" panose="02020603050405020304" pitchFamily="18" charset="0"/>
              <a:ea typeface="ＭＳ Ｐゴシック" panose="020B0600070205080204" pitchFamily="34" charset="-128"/>
            </a:endParaRPr>
          </a:p>
        </p:txBody>
      </p:sp>
      <p:sp>
        <p:nvSpPr>
          <p:cNvPr id="75780" name="Slide Number Placeholder 1">
            <a:extLst>
              <a:ext uri="{FF2B5EF4-FFF2-40B4-BE49-F238E27FC236}">
                <a16:creationId xmlns:a16="http://schemas.microsoft.com/office/drawing/2014/main" id="{C73A96CA-FDA8-FE1C-7309-234068F657E7}"/>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29</a:t>
            </a:fld>
            <a:endParaRPr lang="en-US" altLang="en-US" sz="1400"/>
          </a:p>
        </p:txBody>
      </p:sp>
    </p:spTree>
    <p:extLst>
      <p:ext uri="{BB962C8B-B14F-4D97-AF65-F5344CB8AC3E}">
        <p14:creationId xmlns:p14="http://schemas.microsoft.com/office/powerpoint/2010/main" val="340583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2E0D6F-7D2A-45B7-A6D9-C476D2E8FCDF}"/>
              </a:ext>
            </a:extLst>
          </p:cNvPr>
          <p:cNvSpPr>
            <a:spLocks noGrp="1"/>
          </p:cNvSpPr>
          <p:nvPr>
            <p:ph type="title"/>
          </p:nvPr>
        </p:nvSpPr>
        <p:spPr/>
        <p:txBody>
          <a:bodyPr/>
          <a:lstStyle/>
          <a:p>
            <a:endParaRPr lang="en-US"/>
          </a:p>
        </p:txBody>
      </p:sp>
      <p:pic>
        <p:nvPicPr>
          <p:cNvPr id="6" name="Picture 5" descr="Text&#10;&#10;Description automatically generated">
            <a:extLst>
              <a:ext uri="{FF2B5EF4-FFF2-40B4-BE49-F238E27FC236}">
                <a16:creationId xmlns:a16="http://schemas.microsoft.com/office/drawing/2014/main" id="{558D655A-3B4F-429D-B30F-D468FFEF86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43"/>
            <a:ext cx="9144000" cy="6855314"/>
          </a:xfrm>
          <a:prstGeom prst="rect">
            <a:avLst/>
          </a:prstGeom>
        </p:spPr>
      </p:pic>
    </p:spTree>
    <p:extLst>
      <p:ext uri="{BB962C8B-B14F-4D97-AF65-F5344CB8AC3E}">
        <p14:creationId xmlns:p14="http://schemas.microsoft.com/office/powerpoint/2010/main" val="1345472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38D3DB08-294A-9152-35B4-4B80759FC35D}"/>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The Structure (Phases) of a Compiler</a:t>
            </a:r>
          </a:p>
        </p:txBody>
      </p:sp>
      <p:sp>
        <p:nvSpPr>
          <p:cNvPr id="77827" name="Rounded Rectangle 3">
            <a:extLst>
              <a:ext uri="{FF2B5EF4-FFF2-40B4-BE49-F238E27FC236}">
                <a16:creationId xmlns:a16="http://schemas.microsoft.com/office/drawing/2014/main" id="{EAE2AAFD-3132-67B9-1D8A-50ADF5209E06}"/>
              </a:ext>
            </a:extLst>
          </p:cNvPr>
          <p:cNvSpPr>
            <a:spLocks noChangeArrowheads="1"/>
          </p:cNvSpPr>
          <p:nvPr/>
        </p:nvSpPr>
        <p:spPr bwMode="auto">
          <a:xfrm>
            <a:off x="1600200" y="2133600"/>
            <a:ext cx="1066800" cy="28956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grpSp>
        <p:nvGrpSpPr>
          <p:cNvPr id="77828" name="Group 33">
            <a:extLst>
              <a:ext uri="{FF2B5EF4-FFF2-40B4-BE49-F238E27FC236}">
                <a16:creationId xmlns:a16="http://schemas.microsoft.com/office/drawing/2014/main" id="{5C7803EA-CBE8-BEF6-BDA2-CB7D876DDEEA}"/>
              </a:ext>
            </a:extLst>
          </p:cNvPr>
          <p:cNvGrpSpPr>
            <a:grpSpLocks/>
          </p:cNvGrpSpPr>
          <p:nvPr/>
        </p:nvGrpSpPr>
        <p:grpSpPr bwMode="auto">
          <a:xfrm>
            <a:off x="914400" y="1905000"/>
            <a:ext cx="7239000" cy="3962400"/>
            <a:chOff x="228600" y="2209800"/>
            <a:chExt cx="7239000" cy="3962400"/>
          </a:xfrm>
        </p:grpSpPr>
        <p:grpSp>
          <p:nvGrpSpPr>
            <p:cNvPr id="77830" name="Group 6">
              <a:extLst>
                <a:ext uri="{FF2B5EF4-FFF2-40B4-BE49-F238E27FC236}">
                  <a16:creationId xmlns:a16="http://schemas.microsoft.com/office/drawing/2014/main" id="{C2957521-98A2-42E7-D2FD-7B164AEB8B80}"/>
                </a:ext>
              </a:extLst>
            </p:cNvPr>
            <p:cNvGrpSpPr>
              <a:grpSpLocks/>
            </p:cNvGrpSpPr>
            <p:nvPr/>
          </p:nvGrpSpPr>
          <p:grpSpPr bwMode="auto">
            <a:xfrm>
              <a:off x="1905000" y="4419600"/>
              <a:ext cx="1407695" cy="1752600"/>
              <a:chOff x="5257800" y="2438400"/>
              <a:chExt cx="1371600" cy="1828800"/>
            </a:xfrm>
          </p:grpSpPr>
          <p:sp>
            <p:nvSpPr>
              <p:cNvPr id="77861" name="Rectangle 15">
                <a:extLst>
                  <a:ext uri="{FF2B5EF4-FFF2-40B4-BE49-F238E27FC236}">
                    <a16:creationId xmlns:a16="http://schemas.microsoft.com/office/drawing/2014/main" id="{ECF1C64D-5276-1B7F-D850-52E558FF7D4D}"/>
                  </a:ext>
                </a:extLst>
              </p:cNvPr>
              <p:cNvSpPr>
                <a:spLocks noChangeArrowheads="1"/>
              </p:cNvSpPr>
              <p:nvPr/>
            </p:nvSpPr>
            <p:spPr bwMode="auto">
              <a:xfrm>
                <a:off x="5257800" y="2438400"/>
                <a:ext cx="1371600" cy="1828800"/>
              </a:xfrm>
              <a:prstGeom prst="rect">
                <a:avLst/>
              </a:prstGeom>
              <a:gradFill rotWithShape="1">
                <a:gsLst>
                  <a:gs pos="0">
                    <a:srgbClr val="FF6600"/>
                  </a:gs>
                  <a:gs pos="100000">
                    <a:srgbClr val="FFFFFF"/>
                  </a:gs>
                </a:gsLst>
                <a:path path="rect">
                  <a:fillToRect l="100000" t="100000"/>
                </a:path>
              </a:gradFill>
              <a:ln w="9525">
                <a:solidFill>
                  <a:schemeClr val="tx1">
                    <a:alpha val="96077"/>
                  </a:schemeClr>
                </a:solidFill>
                <a:round/>
                <a:headEnd/>
                <a:tailEnd/>
              </a:ln>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77862" name="TextBox 20">
                <a:extLst>
                  <a:ext uri="{FF2B5EF4-FFF2-40B4-BE49-F238E27FC236}">
                    <a16:creationId xmlns:a16="http://schemas.microsoft.com/office/drawing/2014/main" id="{C89DCD91-2A68-E6F2-C529-6D25166E9CFE}"/>
                  </a:ext>
                </a:extLst>
              </p:cNvPr>
              <p:cNvSpPr txBox="1">
                <a:spLocks noChangeArrowheads="1"/>
              </p:cNvSpPr>
              <p:nvPr/>
            </p:nvSpPr>
            <p:spPr bwMode="auto">
              <a:xfrm>
                <a:off x="5257800" y="3048000"/>
                <a:ext cx="1371600" cy="578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500"/>
                  <a:t>Code</a:t>
                </a:r>
              </a:p>
              <a:p>
                <a:pPr algn="ctr">
                  <a:spcBef>
                    <a:spcPct val="0"/>
                  </a:spcBef>
                  <a:buFontTx/>
                  <a:buNone/>
                </a:pPr>
                <a:r>
                  <a:rPr lang="en-US" altLang="en-US" sz="1500"/>
                  <a:t>Generation</a:t>
                </a:r>
              </a:p>
            </p:txBody>
          </p:sp>
        </p:grpSp>
        <p:grpSp>
          <p:nvGrpSpPr>
            <p:cNvPr id="77831" name="Group 45081">
              <a:extLst>
                <a:ext uri="{FF2B5EF4-FFF2-40B4-BE49-F238E27FC236}">
                  <a16:creationId xmlns:a16="http://schemas.microsoft.com/office/drawing/2014/main" id="{25A2133B-EFDE-4B9E-E40C-74E86F64D9BB}"/>
                </a:ext>
              </a:extLst>
            </p:cNvPr>
            <p:cNvGrpSpPr>
              <a:grpSpLocks/>
            </p:cNvGrpSpPr>
            <p:nvPr/>
          </p:nvGrpSpPr>
          <p:grpSpPr bwMode="auto">
            <a:xfrm>
              <a:off x="3962400" y="4419600"/>
              <a:ext cx="1407695" cy="1752600"/>
              <a:chOff x="3962400" y="4419600"/>
              <a:chExt cx="1407695" cy="1752600"/>
            </a:xfrm>
          </p:grpSpPr>
          <p:sp>
            <p:nvSpPr>
              <p:cNvPr id="77859" name="Rectangle 16">
                <a:extLst>
                  <a:ext uri="{FF2B5EF4-FFF2-40B4-BE49-F238E27FC236}">
                    <a16:creationId xmlns:a16="http://schemas.microsoft.com/office/drawing/2014/main" id="{CF13C94E-29D2-EDA7-593F-6DD696DFD61A}"/>
                  </a:ext>
                </a:extLst>
              </p:cNvPr>
              <p:cNvSpPr>
                <a:spLocks noChangeArrowheads="1"/>
              </p:cNvSpPr>
              <p:nvPr/>
            </p:nvSpPr>
            <p:spPr bwMode="auto">
              <a:xfrm>
                <a:off x="3962400" y="4419600"/>
                <a:ext cx="1407695" cy="1752600"/>
              </a:xfrm>
              <a:prstGeom prst="rect">
                <a:avLst/>
              </a:prstGeom>
              <a:gradFill rotWithShape="1">
                <a:gsLst>
                  <a:gs pos="0">
                    <a:srgbClr val="FF6600"/>
                  </a:gs>
                  <a:gs pos="100000">
                    <a:srgbClr val="FFFFFF"/>
                  </a:gs>
                </a:gsLst>
                <a:path path="rect">
                  <a:fillToRect l="100000" t="100000"/>
                </a:path>
              </a:gradFill>
              <a:ln w="9525">
                <a:solidFill>
                  <a:schemeClr val="tx1">
                    <a:alpha val="96077"/>
                  </a:schemeClr>
                </a:solidFill>
                <a:round/>
                <a:headEnd/>
                <a:tailEnd/>
              </a:ln>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77860" name="TextBox 21">
                <a:extLst>
                  <a:ext uri="{FF2B5EF4-FFF2-40B4-BE49-F238E27FC236}">
                    <a16:creationId xmlns:a16="http://schemas.microsoft.com/office/drawing/2014/main" id="{B7839BB9-F123-DE51-E2F5-BD80663B34FA}"/>
                  </a:ext>
                </a:extLst>
              </p:cNvPr>
              <p:cNvSpPr txBox="1">
                <a:spLocks noChangeArrowheads="1"/>
              </p:cNvSpPr>
              <p:nvPr/>
            </p:nvSpPr>
            <p:spPr bwMode="auto">
              <a:xfrm>
                <a:off x="3962400" y="5029200"/>
                <a:ext cx="140769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500"/>
                  <a:t>Code Optimizations</a:t>
                </a:r>
              </a:p>
            </p:txBody>
          </p:sp>
        </p:grpSp>
        <p:sp>
          <p:nvSpPr>
            <p:cNvPr id="77832" name="TextBox 51">
              <a:extLst>
                <a:ext uri="{FF2B5EF4-FFF2-40B4-BE49-F238E27FC236}">
                  <a16:creationId xmlns:a16="http://schemas.microsoft.com/office/drawing/2014/main" id="{2A1DDAC1-4B70-33DF-52D7-6BA2D5A2C924}"/>
                </a:ext>
              </a:extLst>
            </p:cNvPr>
            <p:cNvSpPr txBox="1">
              <a:spLocks noChangeArrowheads="1"/>
            </p:cNvSpPr>
            <p:nvPr/>
          </p:nvSpPr>
          <p:spPr bwMode="auto">
            <a:xfrm>
              <a:off x="228600" y="5029200"/>
              <a:ext cx="1066800" cy="5232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400"/>
                <a:t>Output</a:t>
              </a:r>
            </a:p>
            <a:p>
              <a:pPr algn="ctr">
                <a:spcBef>
                  <a:spcPct val="0"/>
                </a:spcBef>
                <a:buFontTx/>
                <a:buNone/>
              </a:pPr>
              <a:r>
                <a:rPr lang="en-US" altLang="en-US" sz="1400"/>
                <a:t>Program</a:t>
              </a:r>
            </a:p>
          </p:txBody>
        </p:sp>
        <p:grpSp>
          <p:nvGrpSpPr>
            <p:cNvPr id="77833" name="Group 32">
              <a:extLst>
                <a:ext uri="{FF2B5EF4-FFF2-40B4-BE49-F238E27FC236}">
                  <a16:creationId xmlns:a16="http://schemas.microsoft.com/office/drawing/2014/main" id="{F4E3F2DE-78BB-DC6D-9473-0CF1CFB6D90F}"/>
                </a:ext>
              </a:extLst>
            </p:cNvPr>
            <p:cNvGrpSpPr>
              <a:grpSpLocks/>
            </p:cNvGrpSpPr>
            <p:nvPr/>
          </p:nvGrpSpPr>
          <p:grpSpPr bwMode="auto">
            <a:xfrm>
              <a:off x="228600" y="2209800"/>
              <a:ext cx="7239000" cy="3124200"/>
              <a:chOff x="228600" y="2209800"/>
              <a:chExt cx="7239000" cy="3124200"/>
            </a:xfrm>
          </p:grpSpPr>
          <p:grpSp>
            <p:nvGrpSpPr>
              <p:cNvPr id="77837" name="Group 31">
                <a:extLst>
                  <a:ext uri="{FF2B5EF4-FFF2-40B4-BE49-F238E27FC236}">
                    <a16:creationId xmlns:a16="http://schemas.microsoft.com/office/drawing/2014/main" id="{1E0B3570-EFC7-DC8C-BE97-55AD9F6F157F}"/>
                  </a:ext>
                </a:extLst>
              </p:cNvPr>
              <p:cNvGrpSpPr>
                <a:grpSpLocks/>
              </p:cNvGrpSpPr>
              <p:nvPr/>
            </p:nvGrpSpPr>
            <p:grpSpPr bwMode="auto">
              <a:xfrm>
                <a:off x="228600" y="2209800"/>
                <a:ext cx="7086600" cy="3124200"/>
                <a:chOff x="228600" y="2209800"/>
                <a:chExt cx="7086600" cy="3124200"/>
              </a:xfrm>
            </p:grpSpPr>
            <p:grpSp>
              <p:nvGrpSpPr>
                <p:cNvPr id="77840" name="Group 22">
                  <a:extLst>
                    <a:ext uri="{FF2B5EF4-FFF2-40B4-BE49-F238E27FC236}">
                      <a16:creationId xmlns:a16="http://schemas.microsoft.com/office/drawing/2014/main" id="{78C8EB8D-1640-0F25-6618-1389CEEF5A4A}"/>
                    </a:ext>
                  </a:extLst>
                </p:cNvPr>
                <p:cNvGrpSpPr>
                  <a:grpSpLocks/>
                </p:cNvGrpSpPr>
                <p:nvPr/>
              </p:nvGrpSpPr>
              <p:grpSpPr bwMode="auto">
                <a:xfrm>
                  <a:off x="5943600" y="2209800"/>
                  <a:ext cx="1371600" cy="1752600"/>
                  <a:chOff x="3907366" y="2438400"/>
                  <a:chExt cx="941071" cy="1679575"/>
                </a:xfrm>
              </p:grpSpPr>
              <p:sp>
                <p:nvSpPr>
                  <p:cNvPr id="77857" name="Rectangle 14">
                    <a:extLst>
                      <a:ext uri="{FF2B5EF4-FFF2-40B4-BE49-F238E27FC236}">
                        <a16:creationId xmlns:a16="http://schemas.microsoft.com/office/drawing/2014/main" id="{9075674E-4CD1-40A9-558F-3E30D7295AEB}"/>
                      </a:ext>
                    </a:extLst>
                  </p:cNvPr>
                  <p:cNvSpPr>
                    <a:spLocks noChangeArrowheads="1"/>
                  </p:cNvSpPr>
                  <p:nvPr/>
                </p:nvSpPr>
                <p:spPr bwMode="auto">
                  <a:xfrm>
                    <a:off x="3907366" y="2438400"/>
                    <a:ext cx="941070" cy="1679575"/>
                  </a:xfrm>
                  <a:prstGeom prst="rect">
                    <a:avLst/>
                  </a:prstGeom>
                  <a:gradFill rotWithShape="1">
                    <a:gsLst>
                      <a:gs pos="0">
                        <a:srgbClr val="FF6600"/>
                      </a:gs>
                      <a:gs pos="100000">
                        <a:srgbClr val="FFFFFF"/>
                      </a:gs>
                    </a:gsLst>
                    <a:path path="rect">
                      <a:fillToRect l="100000" t="100000"/>
                    </a:path>
                  </a:gradFill>
                  <a:ln w="9525">
                    <a:solidFill>
                      <a:schemeClr val="tx1">
                        <a:alpha val="96077"/>
                      </a:schemeClr>
                    </a:solidFill>
                    <a:round/>
                    <a:headEnd/>
                    <a:tailEnd/>
                  </a:ln>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77858" name="TextBox 19">
                    <a:extLst>
                      <a:ext uri="{FF2B5EF4-FFF2-40B4-BE49-F238E27FC236}">
                        <a16:creationId xmlns:a16="http://schemas.microsoft.com/office/drawing/2014/main" id="{8737BEE0-02B2-6213-42A4-4C4FD52BF87E}"/>
                      </a:ext>
                    </a:extLst>
                  </p:cNvPr>
                  <p:cNvSpPr txBox="1">
                    <a:spLocks noChangeArrowheads="1"/>
                  </p:cNvSpPr>
                  <p:nvPr/>
                </p:nvSpPr>
                <p:spPr bwMode="auto">
                  <a:xfrm>
                    <a:off x="3907366" y="2730500"/>
                    <a:ext cx="941071" cy="752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500"/>
                      <a:t>Semantic Analysis (Type Checking,…)</a:t>
                    </a:r>
                  </a:p>
                </p:txBody>
              </p:sp>
            </p:grpSp>
            <p:grpSp>
              <p:nvGrpSpPr>
                <p:cNvPr id="77841" name="Group 45086">
                  <a:extLst>
                    <a:ext uri="{FF2B5EF4-FFF2-40B4-BE49-F238E27FC236}">
                      <a16:creationId xmlns:a16="http://schemas.microsoft.com/office/drawing/2014/main" id="{9D76B67C-8AFD-63F9-D739-06ACD9BC9DF6}"/>
                    </a:ext>
                  </a:extLst>
                </p:cNvPr>
                <p:cNvGrpSpPr>
                  <a:grpSpLocks/>
                </p:cNvGrpSpPr>
                <p:nvPr/>
              </p:nvGrpSpPr>
              <p:grpSpPr bwMode="auto">
                <a:xfrm>
                  <a:off x="228600" y="2209800"/>
                  <a:ext cx="5105400" cy="3124200"/>
                  <a:chOff x="228600" y="2209800"/>
                  <a:chExt cx="5105400" cy="3124200"/>
                </a:xfrm>
              </p:grpSpPr>
              <p:grpSp>
                <p:nvGrpSpPr>
                  <p:cNvPr id="77845" name="Group 8">
                    <a:extLst>
                      <a:ext uri="{FF2B5EF4-FFF2-40B4-BE49-F238E27FC236}">
                        <a16:creationId xmlns:a16="http://schemas.microsoft.com/office/drawing/2014/main" id="{BA624E9F-641D-FA1E-A32C-2B7AE78E6B7F}"/>
                      </a:ext>
                    </a:extLst>
                  </p:cNvPr>
                  <p:cNvGrpSpPr>
                    <a:grpSpLocks/>
                  </p:cNvGrpSpPr>
                  <p:nvPr/>
                </p:nvGrpSpPr>
                <p:grpSpPr bwMode="auto">
                  <a:xfrm>
                    <a:off x="1905000" y="2209800"/>
                    <a:ext cx="1447800" cy="1752600"/>
                    <a:chOff x="685800" y="2438400"/>
                    <a:chExt cx="1371600" cy="1828800"/>
                  </a:xfrm>
                </p:grpSpPr>
                <p:sp>
                  <p:nvSpPr>
                    <p:cNvPr id="5" name="Rectangle 4">
                      <a:extLst>
                        <a:ext uri="{FF2B5EF4-FFF2-40B4-BE49-F238E27FC236}">
                          <a16:creationId xmlns:a16="http://schemas.microsoft.com/office/drawing/2014/main" id="{464DD747-8DE2-DA0B-32BB-3E16B04AF002}"/>
                        </a:ext>
                      </a:extLst>
                    </p:cNvPr>
                    <p:cNvSpPr/>
                    <p:nvPr/>
                  </p:nvSpPr>
                  <p:spPr bwMode="auto">
                    <a:xfrm>
                      <a:off x="685800" y="2438400"/>
                      <a:ext cx="1371600" cy="1828800"/>
                    </a:xfrm>
                    <a:prstGeom prst="rect">
                      <a:avLst/>
                    </a:prstGeom>
                    <a:gradFill flip="none" rotWithShape="1">
                      <a:gsLst>
                        <a:gs pos="0">
                          <a:srgbClr val="FF6600"/>
                        </a:gs>
                        <a:gs pos="100000">
                          <a:srgbClr val="FFFFFF"/>
                        </a:gs>
                      </a:gsLst>
                      <a:path path="rect">
                        <a:fillToRect l="100000" t="100000"/>
                      </a:path>
                      <a:tileRect r="-100000" b="-100000"/>
                    </a:gradFill>
                    <a:ln w="9525" cap="flat" cmpd="sng" algn="ctr">
                      <a:solidFill>
                        <a:schemeClr val="tx1">
                          <a:alpha val="96000"/>
                        </a:schemeClr>
                      </a:solidFill>
                      <a:prstDash val="solid"/>
                      <a:round/>
                      <a:headEnd type="none" w="med" len="med"/>
                      <a:tailEnd type="none" w="med" len="med"/>
                    </a:ln>
                    <a:effectLst/>
                  </p:spPr>
                  <p:txBody>
                    <a:bodyPr anchor="ctr"/>
                    <a:lstStyle/>
                    <a:p>
                      <a:pPr>
                        <a:defRPr/>
                      </a:pP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ＭＳ Ｐゴシック" charset="0"/>
                        <a:cs typeface="ＭＳ Ｐゴシック" charset="0"/>
                      </a:endParaRPr>
                    </a:p>
                  </p:txBody>
                </p:sp>
                <p:sp>
                  <p:nvSpPr>
                    <p:cNvPr id="77856" name="TextBox 5">
                      <a:extLst>
                        <a:ext uri="{FF2B5EF4-FFF2-40B4-BE49-F238E27FC236}">
                          <a16:creationId xmlns:a16="http://schemas.microsoft.com/office/drawing/2014/main" id="{0DD46B65-49AC-D892-FE48-8212A217E491}"/>
                        </a:ext>
                      </a:extLst>
                    </p:cNvPr>
                    <p:cNvSpPr txBox="1">
                      <a:spLocks noChangeArrowheads="1"/>
                    </p:cNvSpPr>
                    <p:nvPr/>
                  </p:nvSpPr>
                  <p:spPr bwMode="auto">
                    <a:xfrm>
                      <a:off x="685800" y="2971800"/>
                      <a:ext cx="13716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a:t>Lexical Analyzer</a:t>
                      </a:r>
                    </a:p>
                  </p:txBody>
                </p:sp>
              </p:grpSp>
              <p:grpSp>
                <p:nvGrpSpPr>
                  <p:cNvPr id="77846" name="Group 17">
                    <a:extLst>
                      <a:ext uri="{FF2B5EF4-FFF2-40B4-BE49-F238E27FC236}">
                        <a16:creationId xmlns:a16="http://schemas.microsoft.com/office/drawing/2014/main" id="{D7C3F3DF-D40A-3AE5-74A0-6A3604277CD8}"/>
                      </a:ext>
                    </a:extLst>
                  </p:cNvPr>
                  <p:cNvGrpSpPr>
                    <a:grpSpLocks/>
                  </p:cNvGrpSpPr>
                  <p:nvPr/>
                </p:nvGrpSpPr>
                <p:grpSpPr bwMode="auto">
                  <a:xfrm>
                    <a:off x="3962400" y="2209800"/>
                    <a:ext cx="1371600" cy="1752600"/>
                    <a:chOff x="2362200" y="2438400"/>
                    <a:chExt cx="1295400" cy="1752600"/>
                  </a:xfrm>
                </p:grpSpPr>
                <p:sp>
                  <p:nvSpPr>
                    <p:cNvPr id="77853" name="Rectangle 13">
                      <a:extLst>
                        <a:ext uri="{FF2B5EF4-FFF2-40B4-BE49-F238E27FC236}">
                          <a16:creationId xmlns:a16="http://schemas.microsoft.com/office/drawing/2014/main" id="{430C9725-9EA8-06A5-B1AB-E3413CCCF98A}"/>
                        </a:ext>
                      </a:extLst>
                    </p:cNvPr>
                    <p:cNvSpPr>
                      <a:spLocks noChangeArrowheads="1"/>
                    </p:cNvSpPr>
                    <p:nvPr/>
                  </p:nvSpPr>
                  <p:spPr bwMode="auto">
                    <a:xfrm>
                      <a:off x="2362200" y="2438400"/>
                      <a:ext cx="1295400" cy="1752600"/>
                    </a:xfrm>
                    <a:prstGeom prst="rect">
                      <a:avLst/>
                    </a:prstGeom>
                    <a:gradFill rotWithShape="1">
                      <a:gsLst>
                        <a:gs pos="0">
                          <a:srgbClr val="FF6600"/>
                        </a:gs>
                        <a:gs pos="100000">
                          <a:srgbClr val="FFFFFF"/>
                        </a:gs>
                      </a:gsLst>
                      <a:path path="rect">
                        <a:fillToRect l="100000" t="100000"/>
                      </a:path>
                    </a:gradFill>
                    <a:ln w="9525">
                      <a:solidFill>
                        <a:schemeClr val="tx1">
                          <a:alpha val="96077"/>
                        </a:schemeClr>
                      </a:solidFill>
                      <a:round/>
                      <a:headEnd/>
                      <a:tailEnd/>
                    </a:ln>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77854" name="TextBox 18">
                      <a:extLst>
                        <a:ext uri="{FF2B5EF4-FFF2-40B4-BE49-F238E27FC236}">
                          <a16:creationId xmlns:a16="http://schemas.microsoft.com/office/drawing/2014/main" id="{41716CE0-A985-BBB9-E445-E13F47D85443}"/>
                        </a:ext>
                      </a:extLst>
                    </p:cNvPr>
                    <p:cNvSpPr txBox="1">
                      <a:spLocks noChangeArrowheads="1"/>
                    </p:cNvSpPr>
                    <p:nvPr/>
                  </p:nvSpPr>
                  <p:spPr bwMode="auto">
                    <a:xfrm>
                      <a:off x="2362200" y="3048000"/>
                      <a:ext cx="1295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a:t>Parser</a:t>
                      </a:r>
                    </a:p>
                  </p:txBody>
                </p:sp>
              </p:grpSp>
              <p:cxnSp>
                <p:nvCxnSpPr>
                  <p:cNvPr id="77847" name="Straight Arrow Connector 45055">
                    <a:extLst>
                      <a:ext uri="{FF2B5EF4-FFF2-40B4-BE49-F238E27FC236}">
                        <a16:creationId xmlns:a16="http://schemas.microsoft.com/office/drawing/2014/main" id="{8A1C9C4E-77E4-052D-7398-23CC9FD3405C}"/>
                      </a:ext>
                    </a:extLst>
                  </p:cNvPr>
                  <p:cNvCxnSpPr>
                    <a:cxnSpLocks noChangeShapeType="1"/>
                  </p:cNvCxnSpPr>
                  <p:nvPr/>
                </p:nvCxnSpPr>
                <p:spPr bwMode="auto">
                  <a:xfrm>
                    <a:off x="1295400" y="3048000"/>
                    <a:ext cx="609600" cy="0"/>
                  </a:xfrm>
                  <a:prstGeom prst="straightConnector1">
                    <a:avLst/>
                  </a:prstGeom>
                  <a:noFill/>
                  <a:ln w="15875">
                    <a:solidFill>
                      <a:schemeClr val="tx1"/>
                    </a:solidFill>
                    <a:round/>
                    <a:headEnd/>
                    <a:tailEnd type="arrow" w="med" len="med"/>
                  </a:ln>
                  <a:extLst>
                    <a:ext uri="{909E8E84-426E-40DD-AFC4-6F175D3DCCD1}">
                      <a14:hiddenFill xmlns:a14="http://schemas.microsoft.com/office/drawing/2010/main">
                        <a:noFill/>
                      </a14:hiddenFill>
                    </a:ext>
                  </a:extLst>
                </p:spPr>
              </p:cxnSp>
              <p:sp>
                <p:nvSpPr>
                  <p:cNvPr id="77848" name="TextBox 45067">
                    <a:extLst>
                      <a:ext uri="{FF2B5EF4-FFF2-40B4-BE49-F238E27FC236}">
                        <a16:creationId xmlns:a16="http://schemas.microsoft.com/office/drawing/2014/main" id="{72A8D1F1-FAFC-B893-3DC8-73A3F4D1FE2F}"/>
                      </a:ext>
                    </a:extLst>
                  </p:cNvPr>
                  <p:cNvSpPr txBox="1">
                    <a:spLocks noChangeArrowheads="1"/>
                  </p:cNvSpPr>
                  <p:nvPr/>
                </p:nvSpPr>
                <p:spPr bwMode="auto">
                  <a:xfrm>
                    <a:off x="228600" y="2819400"/>
                    <a:ext cx="1066800" cy="5232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400"/>
                      <a:t>Input Program</a:t>
                    </a:r>
                  </a:p>
                </p:txBody>
              </p:sp>
              <p:cxnSp>
                <p:nvCxnSpPr>
                  <p:cNvPr id="77849" name="Straight Arrow Connector 50">
                    <a:extLst>
                      <a:ext uri="{FF2B5EF4-FFF2-40B4-BE49-F238E27FC236}">
                        <a16:creationId xmlns:a16="http://schemas.microsoft.com/office/drawing/2014/main" id="{15824E26-96B1-8063-A1C5-7E13AAEDEF80}"/>
                      </a:ext>
                    </a:extLst>
                  </p:cNvPr>
                  <p:cNvCxnSpPr>
                    <a:cxnSpLocks noChangeShapeType="1"/>
                  </p:cNvCxnSpPr>
                  <p:nvPr/>
                </p:nvCxnSpPr>
                <p:spPr bwMode="auto">
                  <a:xfrm>
                    <a:off x="1295400" y="5334000"/>
                    <a:ext cx="609600" cy="0"/>
                  </a:xfrm>
                  <a:prstGeom prst="straightConnector1">
                    <a:avLst/>
                  </a:prstGeom>
                  <a:noFill/>
                  <a:ln w="15875">
                    <a:solidFill>
                      <a:schemeClr val="tx1"/>
                    </a:solidFill>
                    <a:round/>
                    <a:headEnd type="triangle" w="med" len="med"/>
                    <a:tailEnd/>
                  </a:ln>
                  <a:extLst>
                    <a:ext uri="{909E8E84-426E-40DD-AFC4-6F175D3DCCD1}">
                      <a14:hiddenFill xmlns:a14="http://schemas.microsoft.com/office/drawing/2010/main">
                        <a:noFill/>
                      </a14:hiddenFill>
                    </a:ext>
                  </a:extLst>
                </p:spPr>
              </p:cxnSp>
              <p:grpSp>
                <p:nvGrpSpPr>
                  <p:cNvPr id="77850" name="Group 45071">
                    <a:extLst>
                      <a:ext uri="{FF2B5EF4-FFF2-40B4-BE49-F238E27FC236}">
                        <a16:creationId xmlns:a16="http://schemas.microsoft.com/office/drawing/2014/main" id="{D2693B63-61BD-A2A0-42DA-712BD8F88985}"/>
                      </a:ext>
                    </a:extLst>
                  </p:cNvPr>
                  <p:cNvGrpSpPr>
                    <a:grpSpLocks/>
                  </p:cNvGrpSpPr>
                  <p:nvPr/>
                </p:nvGrpSpPr>
                <p:grpSpPr bwMode="auto">
                  <a:xfrm>
                    <a:off x="3352800" y="2743200"/>
                    <a:ext cx="626944" cy="304800"/>
                    <a:chOff x="3352800" y="2743200"/>
                    <a:chExt cx="626944" cy="304800"/>
                  </a:xfrm>
                </p:grpSpPr>
                <p:cxnSp>
                  <p:nvCxnSpPr>
                    <p:cNvPr id="77851" name="Straight Arrow Connector 46">
                      <a:extLst>
                        <a:ext uri="{FF2B5EF4-FFF2-40B4-BE49-F238E27FC236}">
                          <a16:creationId xmlns:a16="http://schemas.microsoft.com/office/drawing/2014/main" id="{7576B74C-EF2C-AF08-7DDB-5424D34F8680}"/>
                        </a:ext>
                      </a:extLst>
                    </p:cNvPr>
                    <p:cNvCxnSpPr>
                      <a:cxnSpLocks noChangeShapeType="1"/>
                    </p:cNvCxnSpPr>
                    <p:nvPr/>
                  </p:nvCxnSpPr>
                  <p:spPr bwMode="auto">
                    <a:xfrm>
                      <a:off x="3352800" y="3048000"/>
                      <a:ext cx="609600" cy="0"/>
                    </a:xfrm>
                    <a:prstGeom prst="straightConnector1">
                      <a:avLst/>
                    </a:prstGeom>
                    <a:noFill/>
                    <a:ln w="15875">
                      <a:solidFill>
                        <a:schemeClr val="tx1"/>
                      </a:solidFill>
                      <a:round/>
                      <a:headEnd/>
                      <a:tailEnd type="arrow" w="med" len="med"/>
                    </a:ln>
                    <a:extLst>
                      <a:ext uri="{909E8E84-426E-40DD-AFC4-6F175D3DCCD1}">
                        <a14:hiddenFill xmlns:a14="http://schemas.microsoft.com/office/drawing/2010/main">
                          <a:noFill/>
                        </a14:hiddenFill>
                      </a:ext>
                    </a:extLst>
                  </p:spPr>
                </p:cxnSp>
                <p:sp>
                  <p:nvSpPr>
                    <p:cNvPr id="77852" name="TextBox 45070">
                      <a:extLst>
                        <a:ext uri="{FF2B5EF4-FFF2-40B4-BE49-F238E27FC236}">
                          <a16:creationId xmlns:a16="http://schemas.microsoft.com/office/drawing/2014/main" id="{E4EADE07-1D64-1F9E-2ED5-15516BC778B6}"/>
                        </a:ext>
                      </a:extLst>
                    </p:cNvPr>
                    <p:cNvSpPr txBox="1">
                      <a:spLocks noChangeArrowheads="1"/>
                    </p:cNvSpPr>
                    <p:nvPr/>
                  </p:nvSpPr>
                  <p:spPr bwMode="auto">
                    <a:xfrm>
                      <a:off x="3352800" y="2743200"/>
                      <a:ext cx="6269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t>Tokens</a:t>
                      </a:r>
                    </a:p>
                  </p:txBody>
                </p:sp>
              </p:grpSp>
            </p:grpSp>
            <p:grpSp>
              <p:nvGrpSpPr>
                <p:cNvPr id="77842" name="Group 54">
                  <a:extLst>
                    <a:ext uri="{FF2B5EF4-FFF2-40B4-BE49-F238E27FC236}">
                      <a16:creationId xmlns:a16="http://schemas.microsoft.com/office/drawing/2014/main" id="{1E443381-5581-DECC-D707-89404A7AF38A}"/>
                    </a:ext>
                  </a:extLst>
                </p:cNvPr>
                <p:cNvGrpSpPr>
                  <a:grpSpLocks/>
                </p:cNvGrpSpPr>
                <p:nvPr/>
              </p:nvGrpSpPr>
              <p:grpSpPr bwMode="auto">
                <a:xfrm>
                  <a:off x="5334000" y="2743200"/>
                  <a:ext cx="609600" cy="304800"/>
                  <a:chOff x="3352800" y="2743200"/>
                  <a:chExt cx="609600" cy="304800"/>
                </a:xfrm>
              </p:grpSpPr>
              <p:cxnSp>
                <p:nvCxnSpPr>
                  <p:cNvPr id="77843" name="Straight Arrow Connector 55">
                    <a:extLst>
                      <a:ext uri="{FF2B5EF4-FFF2-40B4-BE49-F238E27FC236}">
                        <a16:creationId xmlns:a16="http://schemas.microsoft.com/office/drawing/2014/main" id="{5C3AD6C0-78B4-2D16-35DC-5ED74BE3D62E}"/>
                      </a:ext>
                    </a:extLst>
                  </p:cNvPr>
                  <p:cNvCxnSpPr>
                    <a:cxnSpLocks noChangeShapeType="1"/>
                  </p:cNvCxnSpPr>
                  <p:nvPr/>
                </p:nvCxnSpPr>
                <p:spPr bwMode="auto">
                  <a:xfrm>
                    <a:off x="3352800" y="3048000"/>
                    <a:ext cx="609600" cy="0"/>
                  </a:xfrm>
                  <a:prstGeom prst="straightConnector1">
                    <a:avLst/>
                  </a:prstGeom>
                  <a:noFill/>
                  <a:ln w="15875">
                    <a:solidFill>
                      <a:schemeClr val="tx1"/>
                    </a:solidFill>
                    <a:round/>
                    <a:headEnd/>
                    <a:tailEnd type="arrow" w="med" len="med"/>
                  </a:ln>
                  <a:extLst>
                    <a:ext uri="{909E8E84-426E-40DD-AFC4-6F175D3DCCD1}">
                      <a14:hiddenFill xmlns:a14="http://schemas.microsoft.com/office/drawing/2010/main">
                        <a:noFill/>
                      </a14:hiddenFill>
                    </a:ext>
                  </a:extLst>
                </p:spPr>
              </p:cxnSp>
              <p:sp>
                <p:nvSpPr>
                  <p:cNvPr id="77844" name="TextBox 56">
                    <a:extLst>
                      <a:ext uri="{FF2B5EF4-FFF2-40B4-BE49-F238E27FC236}">
                        <a16:creationId xmlns:a16="http://schemas.microsoft.com/office/drawing/2014/main" id="{09694D1D-4800-31DF-0693-2395A2C05C71}"/>
                      </a:ext>
                    </a:extLst>
                  </p:cNvPr>
                  <p:cNvSpPr txBox="1">
                    <a:spLocks noChangeArrowheads="1"/>
                  </p:cNvSpPr>
                  <p:nvPr/>
                </p:nvSpPr>
                <p:spPr bwMode="auto">
                  <a:xfrm>
                    <a:off x="3352800" y="2743200"/>
                    <a:ext cx="4854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t>AST</a:t>
                    </a:r>
                  </a:p>
                </p:txBody>
              </p:sp>
            </p:grpSp>
          </p:grpSp>
          <p:cxnSp>
            <p:nvCxnSpPr>
              <p:cNvPr id="77838" name="Elbow Connector 45076">
                <a:extLst>
                  <a:ext uri="{FF2B5EF4-FFF2-40B4-BE49-F238E27FC236}">
                    <a16:creationId xmlns:a16="http://schemas.microsoft.com/office/drawing/2014/main" id="{4E582D2B-71AC-D2AC-BB20-5899E50972D8}"/>
                  </a:ext>
                </a:extLst>
              </p:cNvPr>
              <p:cNvCxnSpPr>
                <a:cxnSpLocks noChangeShapeType="1"/>
                <a:stCxn id="77857" idx="3"/>
                <a:endCxn id="77860" idx="3"/>
              </p:cNvCxnSpPr>
              <p:nvPr/>
            </p:nvCxnSpPr>
            <p:spPr bwMode="auto">
              <a:xfrm flipH="1">
                <a:off x="5370095" y="3086100"/>
                <a:ext cx="1945104" cy="2220099"/>
              </a:xfrm>
              <a:prstGeom prst="bentConnector3">
                <a:avLst>
                  <a:gd name="adj1" fmla="val -11755"/>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77839" name="TextBox 65">
                <a:extLst>
                  <a:ext uri="{FF2B5EF4-FFF2-40B4-BE49-F238E27FC236}">
                    <a16:creationId xmlns:a16="http://schemas.microsoft.com/office/drawing/2014/main" id="{6E354040-419F-3915-A18E-E9BAA511401D}"/>
                  </a:ext>
                </a:extLst>
              </p:cNvPr>
              <p:cNvSpPr txBox="1">
                <a:spLocks noChangeArrowheads="1"/>
              </p:cNvSpPr>
              <p:nvPr/>
            </p:nvSpPr>
            <p:spPr bwMode="auto">
              <a:xfrm>
                <a:off x="6019800" y="4724400"/>
                <a:ext cx="1447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t>Intermediate Representation (IR)</a:t>
                </a:r>
              </a:p>
            </p:txBody>
          </p:sp>
        </p:grpSp>
        <p:grpSp>
          <p:nvGrpSpPr>
            <p:cNvPr id="77834" name="Group 45085">
              <a:extLst>
                <a:ext uri="{FF2B5EF4-FFF2-40B4-BE49-F238E27FC236}">
                  <a16:creationId xmlns:a16="http://schemas.microsoft.com/office/drawing/2014/main" id="{B5268F19-AC65-38B9-7D46-243F0E4D9B6C}"/>
                </a:ext>
              </a:extLst>
            </p:cNvPr>
            <p:cNvGrpSpPr>
              <a:grpSpLocks/>
            </p:cNvGrpSpPr>
            <p:nvPr/>
          </p:nvGrpSpPr>
          <p:grpSpPr bwMode="auto">
            <a:xfrm>
              <a:off x="3276601" y="4648201"/>
              <a:ext cx="685800" cy="685799"/>
              <a:chOff x="3276601" y="4648201"/>
              <a:chExt cx="685800" cy="685799"/>
            </a:xfrm>
          </p:grpSpPr>
          <p:cxnSp>
            <p:nvCxnSpPr>
              <p:cNvPr id="77835" name="Straight Arrow Connector 68">
                <a:extLst>
                  <a:ext uri="{FF2B5EF4-FFF2-40B4-BE49-F238E27FC236}">
                    <a16:creationId xmlns:a16="http://schemas.microsoft.com/office/drawing/2014/main" id="{FAF87532-6B91-E597-8E77-AC8B01F3506C}"/>
                  </a:ext>
                </a:extLst>
              </p:cNvPr>
              <p:cNvCxnSpPr>
                <a:cxnSpLocks noChangeShapeType="1"/>
              </p:cNvCxnSpPr>
              <p:nvPr/>
            </p:nvCxnSpPr>
            <p:spPr bwMode="auto">
              <a:xfrm>
                <a:off x="3352800" y="5334000"/>
                <a:ext cx="609600" cy="0"/>
              </a:xfrm>
              <a:prstGeom prst="straightConnector1">
                <a:avLst/>
              </a:prstGeom>
              <a:noFill/>
              <a:ln w="15875">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77836" name="TextBox 69">
                <a:extLst>
                  <a:ext uri="{FF2B5EF4-FFF2-40B4-BE49-F238E27FC236}">
                    <a16:creationId xmlns:a16="http://schemas.microsoft.com/office/drawing/2014/main" id="{77C3B3DA-649F-35E4-EDFE-B9DA20F25057}"/>
                  </a:ext>
                </a:extLst>
              </p:cNvPr>
              <p:cNvSpPr txBox="1">
                <a:spLocks noChangeArrowheads="1"/>
              </p:cNvSpPr>
              <p:nvPr/>
            </p:nvSpPr>
            <p:spPr bwMode="auto">
              <a:xfrm>
                <a:off x="3276601" y="4648201"/>
                <a:ext cx="685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200"/>
                  <a:t>Three</a:t>
                </a:r>
              </a:p>
              <a:p>
                <a:pPr algn="ctr">
                  <a:spcBef>
                    <a:spcPct val="0"/>
                  </a:spcBef>
                  <a:buFontTx/>
                  <a:buNone/>
                </a:pPr>
                <a:r>
                  <a:rPr lang="en-US" altLang="en-US" sz="1200"/>
                  <a:t>Address</a:t>
                </a:r>
              </a:p>
              <a:p>
                <a:pPr algn="ctr">
                  <a:spcBef>
                    <a:spcPct val="0"/>
                  </a:spcBef>
                  <a:buFontTx/>
                  <a:buNone/>
                </a:pPr>
                <a:r>
                  <a:rPr lang="en-US" altLang="en-US" sz="1200"/>
                  <a:t>Format</a:t>
                </a:r>
              </a:p>
            </p:txBody>
          </p:sp>
        </p:grpSp>
      </p:grpSp>
      <p:sp>
        <p:nvSpPr>
          <p:cNvPr id="77829" name="Slide Number Placeholder 1">
            <a:extLst>
              <a:ext uri="{FF2B5EF4-FFF2-40B4-BE49-F238E27FC236}">
                <a16:creationId xmlns:a16="http://schemas.microsoft.com/office/drawing/2014/main" id="{96AFDEE5-ECE4-982E-8D09-0D8C36481D57}"/>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30</a:t>
            </a:fld>
            <a:endParaRPr lang="en-US" altLang="en-US" sz="1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C4C8470A-A32A-B000-6B6B-1393BE706456}"/>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Code Optimization</a:t>
            </a:r>
          </a:p>
        </p:txBody>
      </p:sp>
      <p:sp>
        <p:nvSpPr>
          <p:cNvPr id="79875" name="Rectangle 3">
            <a:extLst>
              <a:ext uri="{FF2B5EF4-FFF2-40B4-BE49-F238E27FC236}">
                <a16:creationId xmlns:a16="http://schemas.microsoft.com/office/drawing/2014/main" id="{D87F9AC4-512E-2D50-03F8-220E724B045E}"/>
              </a:ext>
            </a:extLst>
          </p:cNvPr>
          <p:cNvSpPr>
            <a:spLocks noGrp="1" noChangeArrowheads="1"/>
          </p:cNvSpPr>
          <p:nvPr>
            <p:ph type="body" idx="1"/>
          </p:nvPr>
        </p:nvSpPr>
        <p:spPr/>
        <p:txBody>
          <a:bodyPr/>
          <a:lstStyle/>
          <a:p>
            <a:r>
              <a:rPr lang="en-US" altLang="en-US">
                <a:latin typeface="Times New Roman" panose="02020603050405020304" pitchFamily="18" charset="0"/>
                <a:ea typeface="ＭＳ Ｐゴシック" panose="020B0600070205080204" pitchFamily="34" charset="-128"/>
              </a:rPr>
              <a:t>No strong counterpart in English, but akin to editing</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Automatically modify programs so that they</a:t>
            </a:r>
          </a:p>
          <a:p>
            <a:pPr lvl="1"/>
            <a:r>
              <a:rPr lang="en-US" altLang="en-US">
                <a:latin typeface="Times New Roman" panose="02020603050405020304" pitchFamily="18" charset="0"/>
                <a:ea typeface="ＭＳ Ｐゴシック" panose="020B0600070205080204" pitchFamily="34" charset="-128"/>
              </a:rPr>
              <a:t>Run faster</a:t>
            </a:r>
          </a:p>
          <a:p>
            <a:pPr lvl="1"/>
            <a:r>
              <a:rPr lang="en-US" altLang="en-US">
                <a:latin typeface="Times New Roman" panose="02020603050405020304" pitchFamily="18" charset="0"/>
                <a:ea typeface="ＭＳ Ｐゴシック" panose="020B0600070205080204" pitchFamily="34" charset="-128"/>
              </a:rPr>
              <a:t>Use less memory</a:t>
            </a:r>
          </a:p>
          <a:p>
            <a:pPr lvl="1"/>
            <a:r>
              <a:rPr lang="en-US" altLang="en-US">
                <a:latin typeface="Times New Roman" panose="02020603050405020304" pitchFamily="18" charset="0"/>
                <a:ea typeface="ＭＳ Ｐゴシック" panose="020B0600070205080204" pitchFamily="34" charset="-128"/>
              </a:rPr>
              <a:t>Use less power</a:t>
            </a:r>
          </a:p>
          <a:p>
            <a:pPr lvl="1"/>
            <a:r>
              <a:rPr lang="en-US" altLang="en-US">
                <a:latin typeface="Times New Roman" panose="02020603050405020304" pitchFamily="18" charset="0"/>
                <a:ea typeface="ＭＳ Ｐゴシック" panose="020B0600070205080204" pitchFamily="34" charset="-128"/>
              </a:rPr>
              <a:t>In general, optimize for some resource</a:t>
            </a:r>
          </a:p>
        </p:txBody>
      </p:sp>
      <p:sp>
        <p:nvSpPr>
          <p:cNvPr id="79876" name="Slide Number Placeholder 1">
            <a:extLst>
              <a:ext uri="{FF2B5EF4-FFF2-40B4-BE49-F238E27FC236}">
                <a16:creationId xmlns:a16="http://schemas.microsoft.com/office/drawing/2014/main" id="{CEA7FA1A-49E4-EDD8-F919-F4C5CBA8D6C2}"/>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31</a:t>
            </a:fld>
            <a:endParaRPr lang="en-US" altLang="en-US" sz="1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42D560DC-C3C7-AFF6-34FF-E26CCBA4549B}"/>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Optimization Example</a:t>
            </a:r>
          </a:p>
        </p:txBody>
      </p:sp>
      <p:sp>
        <p:nvSpPr>
          <p:cNvPr id="2" name="Rectangle 3">
            <a:extLst>
              <a:ext uri="{FF2B5EF4-FFF2-40B4-BE49-F238E27FC236}">
                <a16:creationId xmlns:a16="http://schemas.microsoft.com/office/drawing/2014/main" id="{BC858A63-711E-A745-AA97-D0BF489CA170}"/>
              </a:ext>
            </a:extLst>
          </p:cNvPr>
          <p:cNvSpPr>
            <a:spLocks noGrp="1" noChangeArrowheads="1"/>
          </p:cNvSpPr>
          <p:nvPr>
            <p:ph type="body" idx="1"/>
          </p:nvPr>
        </p:nvSpPr>
        <p:spPr/>
        <p:txBody>
          <a:bodyPr/>
          <a:lstStyle/>
          <a:p>
            <a:r>
              <a:rPr lang="en-US" altLang="en-US">
                <a:solidFill>
                  <a:srgbClr val="9900CC"/>
                </a:solidFill>
                <a:latin typeface="Times New Roman" panose="02020603050405020304" pitchFamily="18" charset="0"/>
                <a:ea typeface="ＭＳ Ｐゴシック" panose="020B0600070205080204" pitchFamily="34" charset="-128"/>
              </a:rPr>
              <a:t>X = Y * 0   </a:t>
            </a:r>
            <a:r>
              <a:rPr lang="en-US" altLang="en-US">
                <a:latin typeface="Times New Roman" panose="02020603050405020304" pitchFamily="18" charset="0"/>
                <a:ea typeface="ＭＳ Ｐゴシック" panose="020B0600070205080204" pitchFamily="34" charset="-128"/>
              </a:rPr>
              <a:t>is the same as  </a:t>
            </a:r>
            <a:r>
              <a:rPr lang="en-US" altLang="en-US">
                <a:solidFill>
                  <a:srgbClr val="9900CC"/>
                </a:solidFill>
                <a:latin typeface="Times New Roman" panose="02020603050405020304" pitchFamily="18" charset="0"/>
                <a:ea typeface="ＭＳ Ｐゴシック" panose="020B0600070205080204" pitchFamily="34" charset="-128"/>
              </a:rPr>
              <a:t>X = 0</a:t>
            </a:r>
          </a:p>
          <a:p>
            <a:endParaRPr lang="en-US" altLang="en-US">
              <a:solidFill>
                <a:srgbClr val="9900CC"/>
              </a:solidFill>
              <a:latin typeface="Times New Roman" panose="02020603050405020304" pitchFamily="18" charset="0"/>
              <a:ea typeface="ＭＳ Ｐゴシック" panose="020B0600070205080204" pitchFamily="34" charset="-128"/>
            </a:endParaRPr>
          </a:p>
          <a:p>
            <a:r>
              <a:rPr lang="en-US" altLang="en-US">
                <a:solidFill>
                  <a:srgbClr val="9900CC"/>
                </a:solidFill>
                <a:latin typeface="Times New Roman" panose="02020603050405020304" pitchFamily="18" charset="0"/>
                <a:ea typeface="ＭＳ Ｐゴシック" panose="020B0600070205080204" pitchFamily="34" charset="-128"/>
              </a:rPr>
              <a:t>Another example is dead-code elimination</a:t>
            </a:r>
          </a:p>
          <a:p>
            <a:endParaRPr lang="en-US" altLang="en-US">
              <a:solidFill>
                <a:srgbClr val="9900CC"/>
              </a:solidFill>
              <a:latin typeface="Times New Roman" panose="02020603050405020304" pitchFamily="18" charset="0"/>
              <a:ea typeface="ＭＳ Ｐゴシック" panose="020B0600070205080204" pitchFamily="34" charset="-128"/>
            </a:endParaRPr>
          </a:p>
          <a:p>
            <a:r>
              <a:rPr lang="en-US" altLang="en-US">
                <a:solidFill>
                  <a:srgbClr val="9900CC"/>
                </a:solidFill>
                <a:latin typeface="Times New Roman" panose="02020603050405020304" pitchFamily="18" charset="0"/>
                <a:ea typeface="ＭＳ Ｐゴシック" panose="020B0600070205080204" pitchFamily="34" charset="-128"/>
              </a:rPr>
              <a:t>Register allocation, cache-aware optimizations</a:t>
            </a:r>
          </a:p>
          <a:p>
            <a:endParaRPr lang="en-US" altLang="en-US">
              <a:solidFill>
                <a:srgbClr val="9900CC"/>
              </a:solidFill>
              <a:latin typeface="Times New Roman" panose="02020603050405020304" pitchFamily="18" charset="0"/>
              <a:ea typeface="ＭＳ Ｐゴシック" panose="020B0600070205080204" pitchFamily="34" charset="-128"/>
            </a:endParaRPr>
          </a:p>
          <a:p>
            <a:r>
              <a:rPr lang="en-US" altLang="en-US">
                <a:solidFill>
                  <a:srgbClr val="9900CC"/>
                </a:solidFill>
                <a:latin typeface="Times New Roman" panose="02020603050405020304" pitchFamily="18" charset="0"/>
                <a:ea typeface="ＭＳ Ｐゴシック" panose="020B0600070205080204" pitchFamily="34" charset="-128"/>
              </a:rPr>
              <a:t>Use of special-purpose instructions, e.g., specific to graphics or FFT</a:t>
            </a:r>
          </a:p>
          <a:p>
            <a:endParaRPr lang="en-US" altLang="en-US">
              <a:solidFill>
                <a:srgbClr val="9900CC"/>
              </a:solidFill>
              <a:latin typeface="Times New Roman" panose="02020603050405020304" pitchFamily="18" charset="0"/>
              <a:ea typeface="ＭＳ Ｐゴシック" panose="020B0600070205080204" pitchFamily="34" charset="-128"/>
            </a:endParaRPr>
          </a:p>
          <a:p>
            <a:endParaRPr lang="en-US" altLang="en-US">
              <a:solidFill>
                <a:srgbClr val="9900CC"/>
              </a:solidFill>
              <a:latin typeface="Times New Roman" panose="02020603050405020304" pitchFamily="18" charset="0"/>
              <a:ea typeface="ＭＳ Ｐゴシック" panose="020B0600070205080204" pitchFamily="34" charset="-128"/>
            </a:endParaRPr>
          </a:p>
          <a:p>
            <a:endParaRPr lang="en-US" altLang="en-US">
              <a:solidFill>
                <a:srgbClr val="9900CC"/>
              </a:solidFill>
              <a:latin typeface="Times New Roman" panose="02020603050405020304" pitchFamily="18" charset="0"/>
              <a:ea typeface="ＭＳ Ｐゴシック" panose="020B0600070205080204" pitchFamily="34" charset="-128"/>
            </a:endParaRPr>
          </a:p>
          <a:p>
            <a:endParaRPr lang="en-US" altLang="en-US">
              <a:solidFill>
                <a:srgbClr val="9900CC"/>
              </a:solidFill>
              <a:latin typeface="Times New Roman" panose="02020603050405020304" pitchFamily="18" charset="0"/>
              <a:ea typeface="ＭＳ Ｐゴシック" panose="020B0600070205080204" pitchFamily="34" charset="-128"/>
            </a:endParaRPr>
          </a:p>
          <a:p>
            <a:pPr algn="ctr">
              <a:buFontTx/>
              <a:buNone/>
            </a:pPr>
            <a:endParaRPr lang="en-US" altLang="en-US">
              <a:solidFill>
                <a:srgbClr val="9900CC"/>
              </a:solidFill>
              <a:latin typeface="Times New Roman" panose="02020603050405020304" pitchFamily="18" charset="0"/>
              <a:ea typeface="ＭＳ Ｐゴシック" panose="020B0600070205080204" pitchFamily="34" charset="-128"/>
            </a:endParaRPr>
          </a:p>
          <a:p>
            <a:pPr algn="ctr">
              <a:buFontTx/>
              <a:buNone/>
            </a:pPr>
            <a:endParaRPr lang="en-US" altLang="en-US">
              <a:solidFill>
                <a:srgbClr val="9900CC"/>
              </a:solidFill>
              <a:latin typeface="Times New Roman" panose="02020603050405020304" pitchFamily="18" charset="0"/>
              <a:ea typeface="ＭＳ Ｐゴシック" panose="020B0600070205080204" pitchFamily="34" charset="-128"/>
            </a:endParaRPr>
          </a:p>
        </p:txBody>
      </p:sp>
      <p:sp>
        <p:nvSpPr>
          <p:cNvPr id="81924" name="Slide Number Placeholder 2">
            <a:extLst>
              <a:ext uri="{FF2B5EF4-FFF2-40B4-BE49-F238E27FC236}">
                <a16:creationId xmlns:a16="http://schemas.microsoft.com/office/drawing/2014/main" id="{BED97185-EA77-FFAE-9A1E-FD0007B3EC05}"/>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32</a:t>
            </a:fld>
            <a:endParaRPr lang="en-US"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A0005684-ECC6-7CB2-4EC0-393B80DBB249}"/>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The Structure (Phases) of a Compiler</a:t>
            </a:r>
          </a:p>
        </p:txBody>
      </p:sp>
      <p:sp>
        <p:nvSpPr>
          <p:cNvPr id="83971" name="Rounded Rectangle 3">
            <a:extLst>
              <a:ext uri="{FF2B5EF4-FFF2-40B4-BE49-F238E27FC236}">
                <a16:creationId xmlns:a16="http://schemas.microsoft.com/office/drawing/2014/main" id="{C43A4418-6929-D4A4-1F03-D93E8E1D02A5}"/>
              </a:ext>
            </a:extLst>
          </p:cNvPr>
          <p:cNvSpPr>
            <a:spLocks noChangeArrowheads="1"/>
          </p:cNvSpPr>
          <p:nvPr/>
        </p:nvSpPr>
        <p:spPr bwMode="auto">
          <a:xfrm>
            <a:off x="1600200" y="2133600"/>
            <a:ext cx="1066800" cy="28956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grpSp>
        <p:nvGrpSpPr>
          <p:cNvPr id="83972" name="Group 33">
            <a:extLst>
              <a:ext uri="{FF2B5EF4-FFF2-40B4-BE49-F238E27FC236}">
                <a16:creationId xmlns:a16="http://schemas.microsoft.com/office/drawing/2014/main" id="{EC20D245-DD5D-29CA-DBA1-3C8140A033F1}"/>
              </a:ext>
            </a:extLst>
          </p:cNvPr>
          <p:cNvGrpSpPr>
            <a:grpSpLocks/>
          </p:cNvGrpSpPr>
          <p:nvPr/>
        </p:nvGrpSpPr>
        <p:grpSpPr bwMode="auto">
          <a:xfrm>
            <a:off x="914400" y="1905000"/>
            <a:ext cx="7239000" cy="3962400"/>
            <a:chOff x="228600" y="2209800"/>
            <a:chExt cx="7239000" cy="3962400"/>
          </a:xfrm>
        </p:grpSpPr>
        <p:grpSp>
          <p:nvGrpSpPr>
            <p:cNvPr id="83974" name="Group 6">
              <a:extLst>
                <a:ext uri="{FF2B5EF4-FFF2-40B4-BE49-F238E27FC236}">
                  <a16:creationId xmlns:a16="http://schemas.microsoft.com/office/drawing/2014/main" id="{0A1173AC-CF67-D960-0FBF-2A678229F8DD}"/>
                </a:ext>
              </a:extLst>
            </p:cNvPr>
            <p:cNvGrpSpPr>
              <a:grpSpLocks/>
            </p:cNvGrpSpPr>
            <p:nvPr/>
          </p:nvGrpSpPr>
          <p:grpSpPr bwMode="auto">
            <a:xfrm>
              <a:off x="1905000" y="4419600"/>
              <a:ext cx="1407695" cy="1752600"/>
              <a:chOff x="5257800" y="2438400"/>
              <a:chExt cx="1371600" cy="1828800"/>
            </a:xfrm>
          </p:grpSpPr>
          <p:sp>
            <p:nvSpPr>
              <p:cNvPr id="84005" name="Rectangle 15">
                <a:extLst>
                  <a:ext uri="{FF2B5EF4-FFF2-40B4-BE49-F238E27FC236}">
                    <a16:creationId xmlns:a16="http://schemas.microsoft.com/office/drawing/2014/main" id="{7E5FF3B1-E5C4-13DF-0F6A-5D5E0B2B0B3C}"/>
                  </a:ext>
                </a:extLst>
              </p:cNvPr>
              <p:cNvSpPr>
                <a:spLocks noChangeArrowheads="1"/>
              </p:cNvSpPr>
              <p:nvPr/>
            </p:nvSpPr>
            <p:spPr bwMode="auto">
              <a:xfrm>
                <a:off x="5257800" y="2438400"/>
                <a:ext cx="1371600" cy="1828800"/>
              </a:xfrm>
              <a:prstGeom prst="rect">
                <a:avLst/>
              </a:prstGeom>
              <a:gradFill rotWithShape="1">
                <a:gsLst>
                  <a:gs pos="0">
                    <a:srgbClr val="FF6600"/>
                  </a:gs>
                  <a:gs pos="100000">
                    <a:srgbClr val="FFFFFF"/>
                  </a:gs>
                </a:gsLst>
                <a:path path="rect">
                  <a:fillToRect l="100000" t="100000"/>
                </a:path>
              </a:gradFill>
              <a:ln w="9525">
                <a:solidFill>
                  <a:schemeClr val="tx1">
                    <a:alpha val="96077"/>
                  </a:schemeClr>
                </a:solidFill>
                <a:round/>
                <a:headEnd/>
                <a:tailEnd/>
              </a:ln>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84006" name="TextBox 20">
                <a:extLst>
                  <a:ext uri="{FF2B5EF4-FFF2-40B4-BE49-F238E27FC236}">
                    <a16:creationId xmlns:a16="http://schemas.microsoft.com/office/drawing/2014/main" id="{A71A02CE-07BD-FA31-5E20-20ADD9C35221}"/>
                  </a:ext>
                </a:extLst>
              </p:cNvPr>
              <p:cNvSpPr txBox="1">
                <a:spLocks noChangeArrowheads="1"/>
              </p:cNvSpPr>
              <p:nvPr/>
            </p:nvSpPr>
            <p:spPr bwMode="auto">
              <a:xfrm>
                <a:off x="5257800" y="3048000"/>
                <a:ext cx="1371600" cy="578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500"/>
                  <a:t>Code</a:t>
                </a:r>
              </a:p>
              <a:p>
                <a:pPr algn="ctr">
                  <a:spcBef>
                    <a:spcPct val="0"/>
                  </a:spcBef>
                  <a:buFontTx/>
                  <a:buNone/>
                </a:pPr>
                <a:r>
                  <a:rPr lang="en-US" altLang="en-US" sz="1500"/>
                  <a:t>Generation</a:t>
                </a:r>
              </a:p>
            </p:txBody>
          </p:sp>
        </p:grpSp>
        <p:grpSp>
          <p:nvGrpSpPr>
            <p:cNvPr id="83975" name="Group 45081">
              <a:extLst>
                <a:ext uri="{FF2B5EF4-FFF2-40B4-BE49-F238E27FC236}">
                  <a16:creationId xmlns:a16="http://schemas.microsoft.com/office/drawing/2014/main" id="{29B6ACB8-4F57-E416-9F40-92E0B5964719}"/>
                </a:ext>
              </a:extLst>
            </p:cNvPr>
            <p:cNvGrpSpPr>
              <a:grpSpLocks/>
            </p:cNvGrpSpPr>
            <p:nvPr/>
          </p:nvGrpSpPr>
          <p:grpSpPr bwMode="auto">
            <a:xfrm>
              <a:off x="3962400" y="4419600"/>
              <a:ext cx="1407695" cy="1752600"/>
              <a:chOff x="3962400" y="4419600"/>
              <a:chExt cx="1407695" cy="1752600"/>
            </a:xfrm>
          </p:grpSpPr>
          <p:sp>
            <p:nvSpPr>
              <p:cNvPr id="84003" name="Rectangle 16">
                <a:extLst>
                  <a:ext uri="{FF2B5EF4-FFF2-40B4-BE49-F238E27FC236}">
                    <a16:creationId xmlns:a16="http://schemas.microsoft.com/office/drawing/2014/main" id="{958AAB3B-7C0F-E6D6-D668-04091170770E}"/>
                  </a:ext>
                </a:extLst>
              </p:cNvPr>
              <p:cNvSpPr>
                <a:spLocks noChangeArrowheads="1"/>
              </p:cNvSpPr>
              <p:nvPr/>
            </p:nvSpPr>
            <p:spPr bwMode="auto">
              <a:xfrm>
                <a:off x="3962400" y="4419600"/>
                <a:ext cx="1407695" cy="1752600"/>
              </a:xfrm>
              <a:prstGeom prst="rect">
                <a:avLst/>
              </a:prstGeom>
              <a:gradFill rotWithShape="1">
                <a:gsLst>
                  <a:gs pos="0">
                    <a:srgbClr val="FF6600"/>
                  </a:gs>
                  <a:gs pos="100000">
                    <a:srgbClr val="FFFFFF"/>
                  </a:gs>
                </a:gsLst>
                <a:path path="rect">
                  <a:fillToRect l="100000" t="100000"/>
                </a:path>
              </a:gradFill>
              <a:ln w="9525">
                <a:solidFill>
                  <a:schemeClr val="tx1">
                    <a:alpha val="96077"/>
                  </a:schemeClr>
                </a:solidFill>
                <a:round/>
                <a:headEnd/>
                <a:tailEnd/>
              </a:ln>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84004" name="TextBox 21">
                <a:extLst>
                  <a:ext uri="{FF2B5EF4-FFF2-40B4-BE49-F238E27FC236}">
                    <a16:creationId xmlns:a16="http://schemas.microsoft.com/office/drawing/2014/main" id="{DF726DC9-5BB3-7122-0271-B8EA59D98557}"/>
                  </a:ext>
                </a:extLst>
              </p:cNvPr>
              <p:cNvSpPr txBox="1">
                <a:spLocks noChangeArrowheads="1"/>
              </p:cNvSpPr>
              <p:nvPr/>
            </p:nvSpPr>
            <p:spPr bwMode="auto">
              <a:xfrm>
                <a:off x="3962400" y="5029200"/>
                <a:ext cx="140769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500"/>
                  <a:t>Code Optimizations</a:t>
                </a:r>
              </a:p>
            </p:txBody>
          </p:sp>
        </p:grpSp>
        <p:sp>
          <p:nvSpPr>
            <p:cNvPr id="83976" name="TextBox 51">
              <a:extLst>
                <a:ext uri="{FF2B5EF4-FFF2-40B4-BE49-F238E27FC236}">
                  <a16:creationId xmlns:a16="http://schemas.microsoft.com/office/drawing/2014/main" id="{75F39032-DA71-A732-19FA-D61938A585F4}"/>
                </a:ext>
              </a:extLst>
            </p:cNvPr>
            <p:cNvSpPr txBox="1">
              <a:spLocks noChangeArrowheads="1"/>
            </p:cNvSpPr>
            <p:nvPr/>
          </p:nvSpPr>
          <p:spPr bwMode="auto">
            <a:xfrm>
              <a:off x="228600" y="5029200"/>
              <a:ext cx="1066800" cy="5232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400"/>
                <a:t>Output</a:t>
              </a:r>
            </a:p>
            <a:p>
              <a:pPr algn="ctr">
                <a:spcBef>
                  <a:spcPct val="0"/>
                </a:spcBef>
                <a:buFontTx/>
                <a:buNone/>
              </a:pPr>
              <a:r>
                <a:rPr lang="en-US" altLang="en-US" sz="1400"/>
                <a:t>Program</a:t>
              </a:r>
            </a:p>
          </p:txBody>
        </p:sp>
        <p:grpSp>
          <p:nvGrpSpPr>
            <p:cNvPr id="83977" name="Group 32">
              <a:extLst>
                <a:ext uri="{FF2B5EF4-FFF2-40B4-BE49-F238E27FC236}">
                  <a16:creationId xmlns:a16="http://schemas.microsoft.com/office/drawing/2014/main" id="{60126730-2654-D8F7-F453-7F357F835407}"/>
                </a:ext>
              </a:extLst>
            </p:cNvPr>
            <p:cNvGrpSpPr>
              <a:grpSpLocks/>
            </p:cNvGrpSpPr>
            <p:nvPr/>
          </p:nvGrpSpPr>
          <p:grpSpPr bwMode="auto">
            <a:xfrm>
              <a:off x="228600" y="2209800"/>
              <a:ext cx="7239000" cy="3124200"/>
              <a:chOff x="228600" y="2209800"/>
              <a:chExt cx="7239000" cy="3124200"/>
            </a:xfrm>
          </p:grpSpPr>
          <p:grpSp>
            <p:nvGrpSpPr>
              <p:cNvPr id="83981" name="Group 31">
                <a:extLst>
                  <a:ext uri="{FF2B5EF4-FFF2-40B4-BE49-F238E27FC236}">
                    <a16:creationId xmlns:a16="http://schemas.microsoft.com/office/drawing/2014/main" id="{CE6AB60C-1792-6621-C081-ABB59EAA3DF8}"/>
                  </a:ext>
                </a:extLst>
              </p:cNvPr>
              <p:cNvGrpSpPr>
                <a:grpSpLocks/>
              </p:cNvGrpSpPr>
              <p:nvPr/>
            </p:nvGrpSpPr>
            <p:grpSpPr bwMode="auto">
              <a:xfrm>
                <a:off x="228600" y="2209800"/>
                <a:ext cx="7086600" cy="3124200"/>
                <a:chOff x="228600" y="2209800"/>
                <a:chExt cx="7086600" cy="3124200"/>
              </a:xfrm>
            </p:grpSpPr>
            <p:grpSp>
              <p:nvGrpSpPr>
                <p:cNvPr id="83984" name="Group 22">
                  <a:extLst>
                    <a:ext uri="{FF2B5EF4-FFF2-40B4-BE49-F238E27FC236}">
                      <a16:creationId xmlns:a16="http://schemas.microsoft.com/office/drawing/2014/main" id="{78FFA96B-F62B-7ABF-CF2D-BBE310524666}"/>
                    </a:ext>
                  </a:extLst>
                </p:cNvPr>
                <p:cNvGrpSpPr>
                  <a:grpSpLocks/>
                </p:cNvGrpSpPr>
                <p:nvPr/>
              </p:nvGrpSpPr>
              <p:grpSpPr bwMode="auto">
                <a:xfrm>
                  <a:off x="5943600" y="2209800"/>
                  <a:ext cx="1371600" cy="1752600"/>
                  <a:chOff x="3907366" y="2438400"/>
                  <a:chExt cx="941071" cy="1679575"/>
                </a:xfrm>
              </p:grpSpPr>
              <p:sp>
                <p:nvSpPr>
                  <p:cNvPr id="84001" name="Rectangle 14">
                    <a:extLst>
                      <a:ext uri="{FF2B5EF4-FFF2-40B4-BE49-F238E27FC236}">
                        <a16:creationId xmlns:a16="http://schemas.microsoft.com/office/drawing/2014/main" id="{3E17131B-8B5B-CE3F-ABD8-DF47C80BD025}"/>
                      </a:ext>
                    </a:extLst>
                  </p:cNvPr>
                  <p:cNvSpPr>
                    <a:spLocks noChangeArrowheads="1"/>
                  </p:cNvSpPr>
                  <p:nvPr/>
                </p:nvSpPr>
                <p:spPr bwMode="auto">
                  <a:xfrm>
                    <a:off x="3907366" y="2438400"/>
                    <a:ext cx="941070" cy="1679575"/>
                  </a:xfrm>
                  <a:prstGeom prst="rect">
                    <a:avLst/>
                  </a:prstGeom>
                  <a:gradFill rotWithShape="1">
                    <a:gsLst>
                      <a:gs pos="0">
                        <a:srgbClr val="FF6600"/>
                      </a:gs>
                      <a:gs pos="100000">
                        <a:srgbClr val="FFFFFF"/>
                      </a:gs>
                    </a:gsLst>
                    <a:path path="rect">
                      <a:fillToRect l="100000" t="100000"/>
                    </a:path>
                  </a:gradFill>
                  <a:ln w="9525">
                    <a:solidFill>
                      <a:schemeClr val="tx1">
                        <a:alpha val="96077"/>
                      </a:schemeClr>
                    </a:solidFill>
                    <a:round/>
                    <a:headEnd/>
                    <a:tailEnd/>
                  </a:ln>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84002" name="TextBox 19">
                    <a:extLst>
                      <a:ext uri="{FF2B5EF4-FFF2-40B4-BE49-F238E27FC236}">
                        <a16:creationId xmlns:a16="http://schemas.microsoft.com/office/drawing/2014/main" id="{A77EE670-0D8E-5CB1-F661-D7D1E9EFB5CB}"/>
                      </a:ext>
                    </a:extLst>
                  </p:cNvPr>
                  <p:cNvSpPr txBox="1">
                    <a:spLocks noChangeArrowheads="1"/>
                  </p:cNvSpPr>
                  <p:nvPr/>
                </p:nvSpPr>
                <p:spPr bwMode="auto">
                  <a:xfrm>
                    <a:off x="3907366" y="2730500"/>
                    <a:ext cx="941071" cy="752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500"/>
                      <a:t>Semantic Analysis (Type Checking,…)</a:t>
                    </a:r>
                  </a:p>
                </p:txBody>
              </p:sp>
            </p:grpSp>
            <p:grpSp>
              <p:nvGrpSpPr>
                <p:cNvPr id="83985" name="Group 45086">
                  <a:extLst>
                    <a:ext uri="{FF2B5EF4-FFF2-40B4-BE49-F238E27FC236}">
                      <a16:creationId xmlns:a16="http://schemas.microsoft.com/office/drawing/2014/main" id="{7D524D87-57FE-C5BC-B6FE-56223AA42670}"/>
                    </a:ext>
                  </a:extLst>
                </p:cNvPr>
                <p:cNvGrpSpPr>
                  <a:grpSpLocks/>
                </p:cNvGrpSpPr>
                <p:nvPr/>
              </p:nvGrpSpPr>
              <p:grpSpPr bwMode="auto">
                <a:xfrm>
                  <a:off x="228600" y="2209800"/>
                  <a:ext cx="5105400" cy="3124200"/>
                  <a:chOff x="228600" y="2209800"/>
                  <a:chExt cx="5105400" cy="3124200"/>
                </a:xfrm>
              </p:grpSpPr>
              <p:grpSp>
                <p:nvGrpSpPr>
                  <p:cNvPr id="83989" name="Group 8">
                    <a:extLst>
                      <a:ext uri="{FF2B5EF4-FFF2-40B4-BE49-F238E27FC236}">
                        <a16:creationId xmlns:a16="http://schemas.microsoft.com/office/drawing/2014/main" id="{46C7680F-B053-04E4-FC41-EBC9E7D709FB}"/>
                      </a:ext>
                    </a:extLst>
                  </p:cNvPr>
                  <p:cNvGrpSpPr>
                    <a:grpSpLocks/>
                  </p:cNvGrpSpPr>
                  <p:nvPr/>
                </p:nvGrpSpPr>
                <p:grpSpPr bwMode="auto">
                  <a:xfrm>
                    <a:off x="1905000" y="2209800"/>
                    <a:ext cx="1447800" cy="1752600"/>
                    <a:chOff x="685800" y="2438400"/>
                    <a:chExt cx="1371600" cy="1828800"/>
                  </a:xfrm>
                </p:grpSpPr>
                <p:sp>
                  <p:nvSpPr>
                    <p:cNvPr id="5" name="Rectangle 4">
                      <a:extLst>
                        <a:ext uri="{FF2B5EF4-FFF2-40B4-BE49-F238E27FC236}">
                          <a16:creationId xmlns:a16="http://schemas.microsoft.com/office/drawing/2014/main" id="{DC2894B2-2026-2BB8-7BA4-B741C4732608}"/>
                        </a:ext>
                      </a:extLst>
                    </p:cNvPr>
                    <p:cNvSpPr/>
                    <p:nvPr/>
                  </p:nvSpPr>
                  <p:spPr bwMode="auto">
                    <a:xfrm>
                      <a:off x="685800" y="2438400"/>
                      <a:ext cx="1371600" cy="1828800"/>
                    </a:xfrm>
                    <a:prstGeom prst="rect">
                      <a:avLst/>
                    </a:prstGeom>
                    <a:gradFill flip="none" rotWithShape="1">
                      <a:gsLst>
                        <a:gs pos="0">
                          <a:srgbClr val="FF6600"/>
                        </a:gs>
                        <a:gs pos="100000">
                          <a:srgbClr val="FFFFFF"/>
                        </a:gs>
                      </a:gsLst>
                      <a:path path="rect">
                        <a:fillToRect l="100000" t="100000"/>
                      </a:path>
                      <a:tileRect r="-100000" b="-100000"/>
                    </a:gradFill>
                    <a:ln w="9525" cap="flat" cmpd="sng" algn="ctr">
                      <a:solidFill>
                        <a:schemeClr val="tx1">
                          <a:alpha val="96000"/>
                        </a:schemeClr>
                      </a:solidFill>
                      <a:prstDash val="solid"/>
                      <a:round/>
                      <a:headEnd type="none" w="med" len="med"/>
                      <a:tailEnd type="none" w="med" len="med"/>
                    </a:ln>
                    <a:effectLst/>
                  </p:spPr>
                  <p:txBody>
                    <a:bodyPr anchor="ctr"/>
                    <a:lstStyle/>
                    <a:p>
                      <a:pPr>
                        <a:defRPr/>
                      </a:pP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ＭＳ Ｐゴシック" charset="0"/>
                        <a:cs typeface="ＭＳ Ｐゴシック" charset="0"/>
                      </a:endParaRPr>
                    </a:p>
                  </p:txBody>
                </p:sp>
                <p:sp>
                  <p:nvSpPr>
                    <p:cNvPr id="84000" name="TextBox 5">
                      <a:extLst>
                        <a:ext uri="{FF2B5EF4-FFF2-40B4-BE49-F238E27FC236}">
                          <a16:creationId xmlns:a16="http://schemas.microsoft.com/office/drawing/2014/main" id="{33A76C88-2D8F-4669-1970-C8B680D653F4}"/>
                        </a:ext>
                      </a:extLst>
                    </p:cNvPr>
                    <p:cNvSpPr txBox="1">
                      <a:spLocks noChangeArrowheads="1"/>
                    </p:cNvSpPr>
                    <p:nvPr/>
                  </p:nvSpPr>
                  <p:spPr bwMode="auto">
                    <a:xfrm>
                      <a:off x="685800" y="2971800"/>
                      <a:ext cx="13716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a:t>Lexical Analyzer</a:t>
                      </a:r>
                    </a:p>
                  </p:txBody>
                </p:sp>
              </p:grpSp>
              <p:grpSp>
                <p:nvGrpSpPr>
                  <p:cNvPr id="83990" name="Group 17">
                    <a:extLst>
                      <a:ext uri="{FF2B5EF4-FFF2-40B4-BE49-F238E27FC236}">
                        <a16:creationId xmlns:a16="http://schemas.microsoft.com/office/drawing/2014/main" id="{C905DAD1-705B-8DB8-F99E-5B637A2A5487}"/>
                      </a:ext>
                    </a:extLst>
                  </p:cNvPr>
                  <p:cNvGrpSpPr>
                    <a:grpSpLocks/>
                  </p:cNvGrpSpPr>
                  <p:nvPr/>
                </p:nvGrpSpPr>
                <p:grpSpPr bwMode="auto">
                  <a:xfrm>
                    <a:off x="3962400" y="2209800"/>
                    <a:ext cx="1371600" cy="1752600"/>
                    <a:chOff x="2362200" y="2438400"/>
                    <a:chExt cx="1295400" cy="1752600"/>
                  </a:xfrm>
                </p:grpSpPr>
                <p:sp>
                  <p:nvSpPr>
                    <p:cNvPr id="83997" name="Rectangle 13">
                      <a:extLst>
                        <a:ext uri="{FF2B5EF4-FFF2-40B4-BE49-F238E27FC236}">
                          <a16:creationId xmlns:a16="http://schemas.microsoft.com/office/drawing/2014/main" id="{982B2C5C-3DC7-B390-029C-02440E8DC5B8}"/>
                        </a:ext>
                      </a:extLst>
                    </p:cNvPr>
                    <p:cNvSpPr>
                      <a:spLocks noChangeArrowheads="1"/>
                    </p:cNvSpPr>
                    <p:nvPr/>
                  </p:nvSpPr>
                  <p:spPr bwMode="auto">
                    <a:xfrm>
                      <a:off x="2362200" y="2438400"/>
                      <a:ext cx="1295400" cy="1752600"/>
                    </a:xfrm>
                    <a:prstGeom prst="rect">
                      <a:avLst/>
                    </a:prstGeom>
                    <a:gradFill rotWithShape="1">
                      <a:gsLst>
                        <a:gs pos="0">
                          <a:srgbClr val="FF6600"/>
                        </a:gs>
                        <a:gs pos="100000">
                          <a:srgbClr val="FFFFFF"/>
                        </a:gs>
                      </a:gsLst>
                      <a:path path="rect">
                        <a:fillToRect l="100000" t="100000"/>
                      </a:path>
                    </a:gradFill>
                    <a:ln w="9525">
                      <a:solidFill>
                        <a:schemeClr val="tx1">
                          <a:alpha val="96077"/>
                        </a:schemeClr>
                      </a:solidFill>
                      <a:round/>
                      <a:headEnd/>
                      <a:tailEnd/>
                    </a:ln>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83998" name="TextBox 18">
                      <a:extLst>
                        <a:ext uri="{FF2B5EF4-FFF2-40B4-BE49-F238E27FC236}">
                          <a16:creationId xmlns:a16="http://schemas.microsoft.com/office/drawing/2014/main" id="{0F8811AB-AB7B-49DD-1D9A-FA124CA97CC5}"/>
                        </a:ext>
                      </a:extLst>
                    </p:cNvPr>
                    <p:cNvSpPr txBox="1">
                      <a:spLocks noChangeArrowheads="1"/>
                    </p:cNvSpPr>
                    <p:nvPr/>
                  </p:nvSpPr>
                  <p:spPr bwMode="auto">
                    <a:xfrm>
                      <a:off x="2362200" y="3048000"/>
                      <a:ext cx="1295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a:t>Parser</a:t>
                      </a:r>
                    </a:p>
                  </p:txBody>
                </p:sp>
              </p:grpSp>
              <p:cxnSp>
                <p:nvCxnSpPr>
                  <p:cNvPr id="83991" name="Straight Arrow Connector 45055">
                    <a:extLst>
                      <a:ext uri="{FF2B5EF4-FFF2-40B4-BE49-F238E27FC236}">
                        <a16:creationId xmlns:a16="http://schemas.microsoft.com/office/drawing/2014/main" id="{C29CBC52-87EA-2E5A-73F3-5DF7150A0C38}"/>
                      </a:ext>
                    </a:extLst>
                  </p:cNvPr>
                  <p:cNvCxnSpPr>
                    <a:cxnSpLocks noChangeShapeType="1"/>
                  </p:cNvCxnSpPr>
                  <p:nvPr/>
                </p:nvCxnSpPr>
                <p:spPr bwMode="auto">
                  <a:xfrm>
                    <a:off x="1295400" y="3048000"/>
                    <a:ext cx="609600" cy="0"/>
                  </a:xfrm>
                  <a:prstGeom prst="straightConnector1">
                    <a:avLst/>
                  </a:prstGeom>
                  <a:noFill/>
                  <a:ln w="15875">
                    <a:solidFill>
                      <a:schemeClr val="tx1"/>
                    </a:solidFill>
                    <a:round/>
                    <a:headEnd/>
                    <a:tailEnd type="arrow" w="med" len="med"/>
                  </a:ln>
                  <a:extLst>
                    <a:ext uri="{909E8E84-426E-40DD-AFC4-6F175D3DCCD1}">
                      <a14:hiddenFill xmlns:a14="http://schemas.microsoft.com/office/drawing/2010/main">
                        <a:noFill/>
                      </a14:hiddenFill>
                    </a:ext>
                  </a:extLst>
                </p:spPr>
              </p:cxnSp>
              <p:sp>
                <p:nvSpPr>
                  <p:cNvPr id="83992" name="TextBox 45067">
                    <a:extLst>
                      <a:ext uri="{FF2B5EF4-FFF2-40B4-BE49-F238E27FC236}">
                        <a16:creationId xmlns:a16="http://schemas.microsoft.com/office/drawing/2014/main" id="{DCFFCE8E-BA31-56A4-C676-993D8DD2824C}"/>
                      </a:ext>
                    </a:extLst>
                  </p:cNvPr>
                  <p:cNvSpPr txBox="1">
                    <a:spLocks noChangeArrowheads="1"/>
                  </p:cNvSpPr>
                  <p:nvPr/>
                </p:nvSpPr>
                <p:spPr bwMode="auto">
                  <a:xfrm>
                    <a:off x="228600" y="2819400"/>
                    <a:ext cx="1066800" cy="5232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400"/>
                      <a:t>Input Program</a:t>
                    </a:r>
                  </a:p>
                </p:txBody>
              </p:sp>
              <p:cxnSp>
                <p:nvCxnSpPr>
                  <p:cNvPr id="83993" name="Straight Arrow Connector 50">
                    <a:extLst>
                      <a:ext uri="{FF2B5EF4-FFF2-40B4-BE49-F238E27FC236}">
                        <a16:creationId xmlns:a16="http://schemas.microsoft.com/office/drawing/2014/main" id="{B75F1AE3-71B4-C6FE-DDE0-D6822CA1CB21}"/>
                      </a:ext>
                    </a:extLst>
                  </p:cNvPr>
                  <p:cNvCxnSpPr>
                    <a:cxnSpLocks noChangeShapeType="1"/>
                  </p:cNvCxnSpPr>
                  <p:nvPr/>
                </p:nvCxnSpPr>
                <p:spPr bwMode="auto">
                  <a:xfrm>
                    <a:off x="1295400" y="5334000"/>
                    <a:ext cx="609600" cy="0"/>
                  </a:xfrm>
                  <a:prstGeom prst="straightConnector1">
                    <a:avLst/>
                  </a:prstGeom>
                  <a:noFill/>
                  <a:ln w="15875">
                    <a:solidFill>
                      <a:schemeClr val="tx1"/>
                    </a:solidFill>
                    <a:round/>
                    <a:headEnd type="triangle" w="med" len="med"/>
                    <a:tailEnd/>
                  </a:ln>
                  <a:extLst>
                    <a:ext uri="{909E8E84-426E-40DD-AFC4-6F175D3DCCD1}">
                      <a14:hiddenFill xmlns:a14="http://schemas.microsoft.com/office/drawing/2010/main">
                        <a:noFill/>
                      </a14:hiddenFill>
                    </a:ext>
                  </a:extLst>
                </p:spPr>
              </p:cxnSp>
              <p:grpSp>
                <p:nvGrpSpPr>
                  <p:cNvPr id="83994" name="Group 45071">
                    <a:extLst>
                      <a:ext uri="{FF2B5EF4-FFF2-40B4-BE49-F238E27FC236}">
                        <a16:creationId xmlns:a16="http://schemas.microsoft.com/office/drawing/2014/main" id="{B84AF1FA-06DC-335E-AC4F-5FCD9C2CDF3A}"/>
                      </a:ext>
                    </a:extLst>
                  </p:cNvPr>
                  <p:cNvGrpSpPr>
                    <a:grpSpLocks/>
                  </p:cNvGrpSpPr>
                  <p:nvPr/>
                </p:nvGrpSpPr>
                <p:grpSpPr bwMode="auto">
                  <a:xfrm>
                    <a:off x="3352800" y="2743200"/>
                    <a:ext cx="626944" cy="304800"/>
                    <a:chOff x="3352800" y="2743200"/>
                    <a:chExt cx="626944" cy="304800"/>
                  </a:xfrm>
                </p:grpSpPr>
                <p:cxnSp>
                  <p:nvCxnSpPr>
                    <p:cNvPr id="83995" name="Straight Arrow Connector 46">
                      <a:extLst>
                        <a:ext uri="{FF2B5EF4-FFF2-40B4-BE49-F238E27FC236}">
                          <a16:creationId xmlns:a16="http://schemas.microsoft.com/office/drawing/2014/main" id="{DBE56DF2-1193-0FA4-7CEA-3D869E964E07}"/>
                        </a:ext>
                      </a:extLst>
                    </p:cNvPr>
                    <p:cNvCxnSpPr>
                      <a:cxnSpLocks noChangeShapeType="1"/>
                    </p:cNvCxnSpPr>
                    <p:nvPr/>
                  </p:nvCxnSpPr>
                  <p:spPr bwMode="auto">
                    <a:xfrm>
                      <a:off x="3352800" y="3048000"/>
                      <a:ext cx="609600" cy="0"/>
                    </a:xfrm>
                    <a:prstGeom prst="straightConnector1">
                      <a:avLst/>
                    </a:prstGeom>
                    <a:noFill/>
                    <a:ln w="15875">
                      <a:solidFill>
                        <a:schemeClr val="tx1"/>
                      </a:solidFill>
                      <a:round/>
                      <a:headEnd/>
                      <a:tailEnd type="arrow" w="med" len="med"/>
                    </a:ln>
                    <a:extLst>
                      <a:ext uri="{909E8E84-426E-40DD-AFC4-6F175D3DCCD1}">
                        <a14:hiddenFill xmlns:a14="http://schemas.microsoft.com/office/drawing/2010/main">
                          <a:noFill/>
                        </a14:hiddenFill>
                      </a:ext>
                    </a:extLst>
                  </p:spPr>
                </p:cxnSp>
                <p:sp>
                  <p:nvSpPr>
                    <p:cNvPr id="83996" name="TextBox 45070">
                      <a:extLst>
                        <a:ext uri="{FF2B5EF4-FFF2-40B4-BE49-F238E27FC236}">
                          <a16:creationId xmlns:a16="http://schemas.microsoft.com/office/drawing/2014/main" id="{9A2FC85A-5DAC-4BBB-7DA3-250DC7310A0C}"/>
                        </a:ext>
                      </a:extLst>
                    </p:cNvPr>
                    <p:cNvSpPr txBox="1">
                      <a:spLocks noChangeArrowheads="1"/>
                    </p:cNvSpPr>
                    <p:nvPr/>
                  </p:nvSpPr>
                  <p:spPr bwMode="auto">
                    <a:xfrm>
                      <a:off x="3352800" y="2743200"/>
                      <a:ext cx="6269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t>Tokens</a:t>
                      </a:r>
                    </a:p>
                  </p:txBody>
                </p:sp>
              </p:grpSp>
            </p:grpSp>
            <p:grpSp>
              <p:nvGrpSpPr>
                <p:cNvPr id="83986" name="Group 54">
                  <a:extLst>
                    <a:ext uri="{FF2B5EF4-FFF2-40B4-BE49-F238E27FC236}">
                      <a16:creationId xmlns:a16="http://schemas.microsoft.com/office/drawing/2014/main" id="{C4E1A047-433D-E624-EB83-ECF841B042F4}"/>
                    </a:ext>
                  </a:extLst>
                </p:cNvPr>
                <p:cNvGrpSpPr>
                  <a:grpSpLocks/>
                </p:cNvGrpSpPr>
                <p:nvPr/>
              </p:nvGrpSpPr>
              <p:grpSpPr bwMode="auto">
                <a:xfrm>
                  <a:off x="5334000" y="2743200"/>
                  <a:ext cx="609600" cy="304800"/>
                  <a:chOff x="3352800" y="2743200"/>
                  <a:chExt cx="609600" cy="304800"/>
                </a:xfrm>
              </p:grpSpPr>
              <p:cxnSp>
                <p:nvCxnSpPr>
                  <p:cNvPr id="83987" name="Straight Arrow Connector 55">
                    <a:extLst>
                      <a:ext uri="{FF2B5EF4-FFF2-40B4-BE49-F238E27FC236}">
                        <a16:creationId xmlns:a16="http://schemas.microsoft.com/office/drawing/2014/main" id="{ED499203-A621-104B-86BE-540CBF45FE95}"/>
                      </a:ext>
                    </a:extLst>
                  </p:cNvPr>
                  <p:cNvCxnSpPr>
                    <a:cxnSpLocks noChangeShapeType="1"/>
                  </p:cNvCxnSpPr>
                  <p:nvPr/>
                </p:nvCxnSpPr>
                <p:spPr bwMode="auto">
                  <a:xfrm>
                    <a:off x="3352800" y="3048000"/>
                    <a:ext cx="609600" cy="0"/>
                  </a:xfrm>
                  <a:prstGeom prst="straightConnector1">
                    <a:avLst/>
                  </a:prstGeom>
                  <a:noFill/>
                  <a:ln w="15875">
                    <a:solidFill>
                      <a:schemeClr val="tx1"/>
                    </a:solidFill>
                    <a:round/>
                    <a:headEnd/>
                    <a:tailEnd type="arrow" w="med" len="med"/>
                  </a:ln>
                  <a:extLst>
                    <a:ext uri="{909E8E84-426E-40DD-AFC4-6F175D3DCCD1}">
                      <a14:hiddenFill xmlns:a14="http://schemas.microsoft.com/office/drawing/2010/main">
                        <a:noFill/>
                      </a14:hiddenFill>
                    </a:ext>
                  </a:extLst>
                </p:spPr>
              </p:cxnSp>
              <p:sp>
                <p:nvSpPr>
                  <p:cNvPr id="83988" name="TextBox 56">
                    <a:extLst>
                      <a:ext uri="{FF2B5EF4-FFF2-40B4-BE49-F238E27FC236}">
                        <a16:creationId xmlns:a16="http://schemas.microsoft.com/office/drawing/2014/main" id="{3037A9E7-DD63-7B55-39AC-54C0C95D77D5}"/>
                      </a:ext>
                    </a:extLst>
                  </p:cNvPr>
                  <p:cNvSpPr txBox="1">
                    <a:spLocks noChangeArrowheads="1"/>
                  </p:cNvSpPr>
                  <p:nvPr/>
                </p:nvSpPr>
                <p:spPr bwMode="auto">
                  <a:xfrm>
                    <a:off x="3352800" y="2743200"/>
                    <a:ext cx="4854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t>AST</a:t>
                    </a:r>
                  </a:p>
                </p:txBody>
              </p:sp>
            </p:grpSp>
          </p:grpSp>
          <p:cxnSp>
            <p:nvCxnSpPr>
              <p:cNvPr id="83982" name="Elbow Connector 45076">
                <a:extLst>
                  <a:ext uri="{FF2B5EF4-FFF2-40B4-BE49-F238E27FC236}">
                    <a16:creationId xmlns:a16="http://schemas.microsoft.com/office/drawing/2014/main" id="{C4F6FB7E-FB29-F67C-9636-4DE344BC83ED}"/>
                  </a:ext>
                </a:extLst>
              </p:cNvPr>
              <p:cNvCxnSpPr>
                <a:cxnSpLocks noChangeShapeType="1"/>
                <a:stCxn id="84001" idx="3"/>
                <a:endCxn id="84004" idx="3"/>
              </p:cNvCxnSpPr>
              <p:nvPr/>
            </p:nvCxnSpPr>
            <p:spPr bwMode="auto">
              <a:xfrm flipH="1">
                <a:off x="5370095" y="3086100"/>
                <a:ext cx="1945104" cy="2220099"/>
              </a:xfrm>
              <a:prstGeom prst="bentConnector3">
                <a:avLst>
                  <a:gd name="adj1" fmla="val -11755"/>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83983" name="TextBox 65">
                <a:extLst>
                  <a:ext uri="{FF2B5EF4-FFF2-40B4-BE49-F238E27FC236}">
                    <a16:creationId xmlns:a16="http://schemas.microsoft.com/office/drawing/2014/main" id="{B80C4385-DB9F-6E64-A32E-B9A97E0A7872}"/>
                  </a:ext>
                </a:extLst>
              </p:cNvPr>
              <p:cNvSpPr txBox="1">
                <a:spLocks noChangeArrowheads="1"/>
              </p:cNvSpPr>
              <p:nvPr/>
            </p:nvSpPr>
            <p:spPr bwMode="auto">
              <a:xfrm>
                <a:off x="6019800" y="4724400"/>
                <a:ext cx="1447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t>Intermediate Representation (IR)</a:t>
                </a:r>
              </a:p>
            </p:txBody>
          </p:sp>
        </p:grpSp>
        <p:grpSp>
          <p:nvGrpSpPr>
            <p:cNvPr id="83978" name="Group 45085">
              <a:extLst>
                <a:ext uri="{FF2B5EF4-FFF2-40B4-BE49-F238E27FC236}">
                  <a16:creationId xmlns:a16="http://schemas.microsoft.com/office/drawing/2014/main" id="{062C268B-C3ED-929B-A919-7CF14191D6AB}"/>
                </a:ext>
              </a:extLst>
            </p:cNvPr>
            <p:cNvGrpSpPr>
              <a:grpSpLocks/>
            </p:cNvGrpSpPr>
            <p:nvPr/>
          </p:nvGrpSpPr>
          <p:grpSpPr bwMode="auto">
            <a:xfrm>
              <a:off x="3276601" y="4648201"/>
              <a:ext cx="685800" cy="685799"/>
              <a:chOff x="3276601" y="4648201"/>
              <a:chExt cx="685800" cy="685799"/>
            </a:xfrm>
          </p:grpSpPr>
          <p:cxnSp>
            <p:nvCxnSpPr>
              <p:cNvPr id="83979" name="Straight Arrow Connector 68">
                <a:extLst>
                  <a:ext uri="{FF2B5EF4-FFF2-40B4-BE49-F238E27FC236}">
                    <a16:creationId xmlns:a16="http://schemas.microsoft.com/office/drawing/2014/main" id="{F86EA5A3-7D53-43A0-D254-2CF94883411C}"/>
                  </a:ext>
                </a:extLst>
              </p:cNvPr>
              <p:cNvCxnSpPr>
                <a:cxnSpLocks noChangeShapeType="1"/>
              </p:cNvCxnSpPr>
              <p:nvPr/>
            </p:nvCxnSpPr>
            <p:spPr bwMode="auto">
              <a:xfrm>
                <a:off x="3352800" y="5334000"/>
                <a:ext cx="609600" cy="0"/>
              </a:xfrm>
              <a:prstGeom prst="straightConnector1">
                <a:avLst/>
              </a:prstGeom>
              <a:noFill/>
              <a:ln w="15875">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83980" name="TextBox 69">
                <a:extLst>
                  <a:ext uri="{FF2B5EF4-FFF2-40B4-BE49-F238E27FC236}">
                    <a16:creationId xmlns:a16="http://schemas.microsoft.com/office/drawing/2014/main" id="{E01AD610-B2D4-834C-57A9-524E30782B58}"/>
                  </a:ext>
                </a:extLst>
              </p:cNvPr>
              <p:cNvSpPr txBox="1">
                <a:spLocks noChangeArrowheads="1"/>
              </p:cNvSpPr>
              <p:nvPr/>
            </p:nvSpPr>
            <p:spPr bwMode="auto">
              <a:xfrm>
                <a:off x="3276601" y="4648201"/>
                <a:ext cx="685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200"/>
                  <a:t>Three</a:t>
                </a:r>
              </a:p>
              <a:p>
                <a:pPr algn="ctr">
                  <a:spcBef>
                    <a:spcPct val="0"/>
                  </a:spcBef>
                  <a:buFontTx/>
                  <a:buNone/>
                </a:pPr>
                <a:r>
                  <a:rPr lang="en-US" altLang="en-US" sz="1200"/>
                  <a:t>Address</a:t>
                </a:r>
              </a:p>
              <a:p>
                <a:pPr algn="ctr">
                  <a:spcBef>
                    <a:spcPct val="0"/>
                  </a:spcBef>
                  <a:buFontTx/>
                  <a:buNone/>
                </a:pPr>
                <a:r>
                  <a:rPr lang="en-US" altLang="en-US" sz="1200"/>
                  <a:t>Format</a:t>
                </a:r>
              </a:p>
            </p:txBody>
          </p:sp>
        </p:grpSp>
      </p:grpSp>
      <p:sp>
        <p:nvSpPr>
          <p:cNvPr id="83973" name="Slide Number Placeholder 1">
            <a:extLst>
              <a:ext uri="{FF2B5EF4-FFF2-40B4-BE49-F238E27FC236}">
                <a16:creationId xmlns:a16="http://schemas.microsoft.com/office/drawing/2014/main" id="{8A2B1AA6-1477-4616-DE29-CF1894FD700B}"/>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33</a:t>
            </a:fld>
            <a:endParaRPr lang="en-US" altLang="en-US" sz="1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A9769D19-C92A-352B-8139-2DB6C9CF38CF}"/>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Code Generation</a:t>
            </a:r>
          </a:p>
        </p:txBody>
      </p:sp>
      <p:sp>
        <p:nvSpPr>
          <p:cNvPr id="86019" name="Rectangle 3">
            <a:extLst>
              <a:ext uri="{FF2B5EF4-FFF2-40B4-BE49-F238E27FC236}">
                <a16:creationId xmlns:a16="http://schemas.microsoft.com/office/drawing/2014/main" id="{DB5E4023-03D8-845D-3EC7-45DD5BACF1B1}"/>
              </a:ext>
            </a:extLst>
          </p:cNvPr>
          <p:cNvSpPr>
            <a:spLocks noGrp="1" noChangeArrowheads="1"/>
          </p:cNvSpPr>
          <p:nvPr>
            <p:ph type="body" idx="1"/>
          </p:nvPr>
        </p:nvSpPr>
        <p:spPr/>
        <p:txBody>
          <a:bodyPr/>
          <a:lstStyle/>
          <a:p>
            <a:r>
              <a:rPr lang="en-US" altLang="en-US" dirty="0">
                <a:latin typeface="Times New Roman" panose="02020603050405020304" pitchFamily="18" charset="0"/>
                <a:ea typeface="ＭＳ Ｐゴシック" panose="020B0600070205080204" pitchFamily="34" charset="-128"/>
              </a:rPr>
              <a:t>Code generation is defined as a translation of the program into another language</a:t>
            </a:r>
          </a:p>
          <a:p>
            <a:endParaRPr lang="en-US" altLang="en-US"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Typically produces binary code</a:t>
            </a:r>
          </a:p>
          <a:p>
            <a:endParaRPr lang="en-US" altLang="en-US"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Special-purpose instruction set</a:t>
            </a:r>
          </a:p>
          <a:p>
            <a:endParaRPr lang="en-US" altLang="en-US"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Hardware </a:t>
            </a:r>
            <a:r>
              <a:rPr lang="en-US" altLang="en-US" dirty="0" err="1">
                <a:latin typeface="Times New Roman" panose="02020603050405020304" pitchFamily="18" charset="0"/>
                <a:ea typeface="ＭＳ Ｐゴシック" panose="020B0600070205080204" pitchFamily="34" charset="-128"/>
              </a:rPr>
              <a:t>retargetability</a:t>
            </a:r>
            <a:endParaRPr lang="en-US" altLang="en-US" dirty="0">
              <a:latin typeface="Times New Roman" panose="02020603050405020304" pitchFamily="18" charset="0"/>
              <a:ea typeface="ＭＳ Ｐゴシック" panose="020B0600070205080204" pitchFamily="34" charset="-128"/>
            </a:endParaRPr>
          </a:p>
          <a:p>
            <a:endParaRPr lang="en-US" altLang="en-US" dirty="0">
              <a:latin typeface="Times New Roman" panose="02020603050405020304" pitchFamily="18" charset="0"/>
              <a:ea typeface="ＭＳ Ｐゴシック" panose="020B0600070205080204" pitchFamily="34" charset="-128"/>
            </a:endParaRPr>
          </a:p>
          <a:p>
            <a:endParaRPr lang="en-US" altLang="en-US" dirty="0">
              <a:latin typeface="Times New Roman" panose="02020603050405020304" pitchFamily="18" charset="0"/>
              <a:ea typeface="ＭＳ Ｐゴシック" panose="020B0600070205080204" pitchFamily="34" charset="-128"/>
            </a:endParaRPr>
          </a:p>
        </p:txBody>
      </p:sp>
      <p:sp>
        <p:nvSpPr>
          <p:cNvPr id="86020" name="Slide Number Placeholder 1">
            <a:extLst>
              <a:ext uri="{FF2B5EF4-FFF2-40B4-BE49-F238E27FC236}">
                <a16:creationId xmlns:a16="http://schemas.microsoft.com/office/drawing/2014/main" id="{6CC5D7F7-F59E-EF3C-5BF3-A4FF44B151E7}"/>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34</a:t>
            </a:fld>
            <a:endParaRPr lang="en-US"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601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601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60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B9255DD-13C5-F443-7D0A-036A0D7D96BC}"/>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Intermediate Languages</a:t>
            </a:r>
          </a:p>
        </p:txBody>
      </p:sp>
      <p:sp>
        <p:nvSpPr>
          <p:cNvPr id="88067" name="Rectangle 3">
            <a:extLst>
              <a:ext uri="{FF2B5EF4-FFF2-40B4-BE49-F238E27FC236}">
                <a16:creationId xmlns:a16="http://schemas.microsoft.com/office/drawing/2014/main" id="{4ED3D335-4725-310B-B328-A75D0CC15E8E}"/>
              </a:ext>
            </a:extLst>
          </p:cNvPr>
          <p:cNvSpPr>
            <a:spLocks noGrp="1" noChangeArrowheads="1"/>
          </p:cNvSpPr>
          <p:nvPr>
            <p:ph type="body" idx="1"/>
          </p:nvPr>
        </p:nvSpPr>
        <p:spPr/>
        <p:txBody>
          <a:bodyPr/>
          <a:lstStyle/>
          <a:p>
            <a:pPr>
              <a:lnSpc>
                <a:spcPct val="90000"/>
              </a:lnSpc>
            </a:pPr>
            <a:r>
              <a:rPr lang="en-US" altLang="en-US" dirty="0">
                <a:latin typeface="Times New Roman" panose="02020603050405020304" pitchFamily="18" charset="0"/>
                <a:ea typeface="ＭＳ Ｐゴシック" panose="020B0600070205080204" pitchFamily="34" charset="-128"/>
              </a:rPr>
              <a:t>Many compilers perform translations between successive intermediate forms</a:t>
            </a:r>
          </a:p>
          <a:p>
            <a:pPr lvl="1">
              <a:lnSpc>
                <a:spcPct val="90000"/>
              </a:lnSpc>
            </a:pPr>
            <a:r>
              <a:rPr lang="en-US" altLang="en-US" dirty="0">
                <a:latin typeface="Times New Roman" panose="02020603050405020304" pitchFamily="18" charset="0"/>
                <a:ea typeface="ＭＳ Ｐゴシック" panose="020B0600070205080204" pitchFamily="34" charset="-128"/>
              </a:rPr>
              <a:t>All but first and last are </a:t>
            </a:r>
            <a:r>
              <a:rPr lang="en-US" altLang="en-US" i="1" dirty="0">
                <a:latin typeface="Times New Roman" panose="02020603050405020304" pitchFamily="18" charset="0"/>
                <a:ea typeface="ＭＳ Ｐゴシック" panose="020B0600070205080204" pitchFamily="34" charset="-128"/>
              </a:rPr>
              <a:t>intermediate languages</a:t>
            </a:r>
            <a:r>
              <a:rPr lang="en-US" altLang="en-US" dirty="0">
                <a:latin typeface="Times New Roman" panose="02020603050405020304" pitchFamily="18" charset="0"/>
                <a:ea typeface="ＭＳ Ｐゴシック" panose="020B0600070205080204" pitchFamily="34" charset="-128"/>
              </a:rPr>
              <a:t> internal to the compiler</a:t>
            </a:r>
          </a:p>
          <a:p>
            <a:pPr lvl="1">
              <a:lnSpc>
                <a:spcPct val="90000"/>
              </a:lnSpc>
            </a:pPr>
            <a:r>
              <a:rPr lang="en-US" altLang="en-US" dirty="0">
                <a:latin typeface="Times New Roman" panose="02020603050405020304" pitchFamily="18" charset="0"/>
                <a:ea typeface="ＭＳ Ｐゴシック" panose="020B0600070205080204" pitchFamily="34" charset="-128"/>
              </a:rPr>
              <a:t>Typically, there is only one IL (aka IR)</a:t>
            </a:r>
          </a:p>
          <a:p>
            <a:pPr>
              <a:lnSpc>
                <a:spcPct val="90000"/>
              </a:lnSpc>
            </a:pPr>
            <a:endParaRPr lang="en-US" altLang="en-US" dirty="0">
              <a:latin typeface="Times New Roman" panose="02020603050405020304" pitchFamily="18" charset="0"/>
              <a:ea typeface="ＭＳ Ｐゴシック" panose="020B0600070205080204" pitchFamily="34" charset="-128"/>
            </a:endParaRPr>
          </a:p>
          <a:p>
            <a:pPr>
              <a:lnSpc>
                <a:spcPct val="90000"/>
              </a:lnSpc>
            </a:pPr>
            <a:r>
              <a:rPr lang="en-US" altLang="en-US" dirty="0">
                <a:latin typeface="Times New Roman" panose="02020603050405020304" pitchFamily="18" charset="0"/>
                <a:ea typeface="ＭＳ Ｐゴシック" panose="020B0600070205080204" pitchFamily="34" charset="-128"/>
              </a:rPr>
              <a:t>IL</a:t>
            </a:r>
            <a:r>
              <a:rPr lang="en-CA" altLang="en-US" dirty="0">
                <a:latin typeface="Times New Roman" panose="02020603050405020304" pitchFamily="18" charset="0"/>
                <a:ea typeface="ＭＳ Ｐゴシック" panose="020B0600070205080204" pitchFamily="34" charset="-128"/>
              </a:rPr>
              <a:t>s</a:t>
            </a:r>
            <a:r>
              <a:rPr lang="en-US" altLang="ja-JP" dirty="0">
                <a:latin typeface="Times New Roman" panose="02020603050405020304" pitchFamily="18" charset="0"/>
                <a:ea typeface="ＭＳ Ｐゴシック" panose="020B0600070205080204" pitchFamily="34" charset="-128"/>
              </a:rPr>
              <a:t> are generally ordered in descending level of abstraction</a:t>
            </a:r>
          </a:p>
          <a:p>
            <a:pPr lvl="1">
              <a:lnSpc>
                <a:spcPct val="90000"/>
              </a:lnSpc>
            </a:pPr>
            <a:r>
              <a:rPr lang="en-US" altLang="en-US" dirty="0">
                <a:latin typeface="Times New Roman" panose="02020603050405020304" pitchFamily="18" charset="0"/>
                <a:ea typeface="ＭＳ Ｐゴシック" panose="020B0600070205080204" pitchFamily="34" charset="-128"/>
              </a:rPr>
              <a:t>Highest is source</a:t>
            </a:r>
          </a:p>
          <a:p>
            <a:pPr lvl="1">
              <a:lnSpc>
                <a:spcPct val="90000"/>
              </a:lnSpc>
            </a:pPr>
            <a:r>
              <a:rPr lang="en-US" altLang="en-US" dirty="0">
                <a:latin typeface="Times New Roman" panose="02020603050405020304" pitchFamily="18" charset="0"/>
                <a:ea typeface="ＭＳ Ｐゴシック" panose="020B0600070205080204" pitchFamily="34" charset="-128"/>
              </a:rPr>
              <a:t>Lowest is assembly</a:t>
            </a:r>
          </a:p>
          <a:p>
            <a:pPr lvl="1">
              <a:lnSpc>
                <a:spcPct val="90000"/>
              </a:lnSpc>
            </a:pPr>
            <a:endParaRPr lang="en-US" altLang="en-US" dirty="0">
              <a:latin typeface="Times New Roman" panose="02020603050405020304" pitchFamily="18" charset="0"/>
              <a:ea typeface="ＭＳ Ｐゴシック" panose="020B0600070205080204" pitchFamily="34" charset="-128"/>
            </a:endParaRPr>
          </a:p>
          <a:p>
            <a:pPr>
              <a:lnSpc>
                <a:spcPct val="90000"/>
              </a:lnSpc>
            </a:pPr>
            <a:endParaRPr lang="en-US" altLang="en-US" dirty="0">
              <a:latin typeface="Times New Roman" panose="02020603050405020304" pitchFamily="18" charset="0"/>
              <a:ea typeface="ＭＳ Ｐゴシック" panose="020B0600070205080204" pitchFamily="34" charset="-128"/>
            </a:endParaRPr>
          </a:p>
        </p:txBody>
      </p:sp>
      <p:sp>
        <p:nvSpPr>
          <p:cNvPr id="88068" name="Slide Number Placeholder 1">
            <a:extLst>
              <a:ext uri="{FF2B5EF4-FFF2-40B4-BE49-F238E27FC236}">
                <a16:creationId xmlns:a16="http://schemas.microsoft.com/office/drawing/2014/main" id="{ECA0BD4A-79EC-A8B6-9F8E-C32F4947DF0D}"/>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35</a:t>
            </a:fld>
            <a:endParaRPr lang="en-US"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80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806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806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8067">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80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38B57D24-8197-285F-F316-60A55E38B100}"/>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Intermediate Languages (Cont.)</a:t>
            </a:r>
          </a:p>
        </p:txBody>
      </p:sp>
      <p:sp>
        <p:nvSpPr>
          <p:cNvPr id="90115" name="Rectangle 3">
            <a:extLst>
              <a:ext uri="{FF2B5EF4-FFF2-40B4-BE49-F238E27FC236}">
                <a16:creationId xmlns:a16="http://schemas.microsoft.com/office/drawing/2014/main" id="{00396F7C-2C06-DFCA-524A-2B6827875E08}"/>
              </a:ext>
            </a:extLst>
          </p:cNvPr>
          <p:cNvSpPr>
            <a:spLocks noGrp="1" noChangeArrowheads="1"/>
          </p:cNvSpPr>
          <p:nvPr>
            <p:ph type="body" idx="1"/>
          </p:nvPr>
        </p:nvSpPr>
        <p:spPr>
          <a:xfrm>
            <a:off x="304800" y="1600200"/>
            <a:ext cx="8458200" cy="4648200"/>
          </a:xfrm>
        </p:spPr>
        <p:txBody>
          <a:bodyPr/>
          <a:lstStyle/>
          <a:p>
            <a:r>
              <a:rPr lang="en-US" altLang="en-US" sz="2400" dirty="0">
                <a:latin typeface="Times New Roman" panose="02020603050405020304" pitchFamily="18" charset="0"/>
                <a:ea typeface="ＭＳ Ｐゴシック" panose="020B0600070205080204" pitchFamily="34" charset="-128"/>
              </a:rPr>
              <a:t>IL</a:t>
            </a:r>
            <a:r>
              <a:rPr lang="en-US" altLang="ja-JP" sz="2400" dirty="0">
                <a:latin typeface="Times New Roman" panose="02020603050405020304" pitchFamily="18" charset="0"/>
                <a:ea typeface="ＭＳ Ｐゴシック" panose="020B0600070205080204" pitchFamily="34" charset="-128"/>
              </a:rPr>
              <a:t>s are useful because lower levels expose features hidden by higher levels</a:t>
            </a:r>
          </a:p>
          <a:p>
            <a:pPr lvl="1"/>
            <a:r>
              <a:rPr lang="en-US" altLang="en-US" dirty="0">
                <a:latin typeface="Times New Roman" panose="02020603050405020304" pitchFamily="18" charset="0"/>
                <a:ea typeface="ＭＳ Ｐゴシック" panose="020B0600070205080204" pitchFamily="34" charset="-128"/>
              </a:rPr>
              <a:t> registers</a:t>
            </a:r>
          </a:p>
          <a:p>
            <a:pPr lvl="1"/>
            <a:r>
              <a:rPr lang="en-US" altLang="en-US" dirty="0">
                <a:latin typeface="Times New Roman" panose="02020603050405020304" pitchFamily="18" charset="0"/>
                <a:ea typeface="ＭＳ Ｐゴシック" panose="020B0600070205080204" pitchFamily="34" charset="-128"/>
              </a:rPr>
              <a:t>memory layout</a:t>
            </a:r>
          </a:p>
          <a:p>
            <a:pPr lvl="1"/>
            <a:r>
              <a:rPr lang="en-US" altLang="en-US" dirty="0">
                <a:latin typeface="Times New Roman" panose="02020603050405020304" pitchFamily="18" charset="0"/>
                <a:ea typeface="ＭＳ Ｐゴシック" panose="020B0600070205080204" pitchFamily="34" charset="-128"/>
              </a:rPr>
              <a:t>Enable new optimizations that are otherwise hidden</a:t>
            </a:r>
          </a:p>
          <a:p>
            <a:pPr lvl="1"/>
            <a:endParaRPr lang="en-US" altLang="en-US" dirty="0">
              <a:latin typeface="Times New Roman" panose="02020603050405020304" pitchFamily="18" charset="0"/>
              <a:ea typeface="ＭＳ Ｐゴシック" panose="020B0600070205080204" pitchFamily="34" charset="-128"/>
            </a:endParaRPr>
          </a:p>
          <a:p>
            <a:r>
              <a:rPr lang="en-US" altLang="en-US" sz="2400" dirty="0">
                <a:latin typeface="Times New Roman" panose="02020603050405020304" pitchFamily="18" charset="0"/>
                <a:ea typeface="ＭＳ Ｐゴシック" panose="020B0600070205080204" pitchFamily="34" charset="-128"/>
              </a:rPr>
              <a:t>But lower levels obscure high-level meaning</a:t>
            </a:r>
          </a:p>
          <a:p>
            <a:endParaRPr lang="en-US" altLang="en-US" sz="2400" dirty="0">
              <a:latin typeface="Times New Roman" panose="02020603050405020304" pitchFamily="18" charset="0"/>
              <a:ea typeface="ＭＳ Ｐゴシック" panose="020B0600070205080204" pitchFamily="34" charset="-128"/>
            </a:endParaRPr>
          </a:p>
          <a:p>
            <a:r>
              <a:rPr lang="en-US" altLang="en-US" sz="2400" dirty="0">
                <a:latin typeface="Times New Roman" panose="02020603050405020304" pitchFamily="18" charset="0"/>
                <a:ea typeface="ＭＳ Ｐゴシック" panose="020B0600070205080204" pitchFamily="34" charset="-128"/>
              </a:rPr>
              <a:t>Designing IL that balances exposing low-level hardware features while maintaining high-level structure is very hard</a:t>
            </a:r>
          </a:p>
        </p:txBody>
      </p:sp>
      <p:sp>
        <p:nvSpPr>
          <p:cNvPr id="90116" name="Slide Number Placeholder 1">
            <a:extLst>
              <a:ext uri="{FF2B5EF4-FFF2-40B4-BE49-F238E27FC236}">
                <a16:creationId xmlns:a16="http://schemas.microsoft.com/office/drawing/2014/main" id="{468FEBA4-FD8C-8D65-9AAD-B23F31F24CD1}"/>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36</a:t>
            </a:fld>
            <a:endParaRPr lang="en-US"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01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01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011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0115">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901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38B57D24-8197-285F-F316-60A55E38B100}"/>
              </a:ext>
            </a:extLst>
          </p:cNvPr>
          <p:cNvSpPr>
            <a:spLocks noGrp="1" noChangeArrowheads="1"/>
          </p:cNvSpPr>
          <p:nvPr>
            <p:ph type="title"/>
          </p:nvPr>
        </p:nvSpPr>
        <p:spPr/>
        <p:txBody>
          <a:bodyPr/>
          <a:lstStyle/>
          <a:p>
            <a:r>
              <a:rPr lang="en-US" altLang="en-US" dirty="0">
                <a:latin typeface="Times New Roman" panose="02020603050405020304" pitchFamily="18" charset="0"/>
                <a:ea typeface="ＭＳ Ｐゴシック" panose="020B0600070205080204" pitchFamily="34" charset="-128"/>
              </a:rPr>
              <a:t>Compile time vs. Run time</a:t>
            </a:r>
          </a:p>
        </p:txBody>
      </p:sp>
      <p:sp>
        <p:nvSpPr>
          <p:cNvPr id="90115" name="Rectangle 3">
            <a:extLst>
              <a:ext uri="{FF2B5EF4-FFF2-40B4-BE49-F238E27FC236}">
                <a16:creationId xmlns:a16="http://schemas.microsoft.com/office/drawing/2014/main" id="{00396F7C-2C06-DFCA-524A-2B6827875E08}"/>
              </a:ext>
            </a:extLst>
          </p:cNvPr>
          <p:cNvSpPr>
            <a:spLocks noGrp="1" noChangeArrowheads="1"/>
          </p:cNvSpPr>
          <p:nvPr>
            <p:ph type="body" idx="1"/>
          </p:nvPr>
        </p:nvSpPr>
        <p:spPr>
          <a:xfrm>
            <a:off x="342900" y="1470819"/>
            <a:ext cx="8458200" cy="4648200"/>
          </a:xfrm>
        </p:spPr>
        <p:txBody>
          <a:bodyPr>
            <a:normAutofit fontScale="92500"/>
          </a:bodyPr>
          <a:lstStyle/>
          <a:p>
            <a:r>
              <a:rPr lang="en-US" altLang="en-US" sz="2400" dirty="0">
                <a:latin typeface="Times" pitchFamily="2" charset="0"/>
                <a:ea typeface="ＭＳ Ｐゴシック" panose="020B0600070205080204" pitchFamily="34" charset="-128"/>
              </a:rPr>
              <a:t>When we use the term “</a:t>
            </a:r>
            <a:r>
              <a:rPr lang="en-US" altLang="en-US" sz="2400" dirty="0">
                <a:solidFill>
                  <a:srgbClr val="FF0000"/>
                </a:solidFill>
                <a:latin typeface="Times" pitchFamily="2" charset="0"/>
                <a:ea typeface="ＭＳ Ｐゴシック" panose="020B0600070205080204" pitchFamily="34" charset="-128"/>
              </a:rPr>
              <a:t>compile time</a:t>
            </a:r>
            <a:r>
              <a:rPr lang="en-US" altLang="en-US" sz="2400" dirty="0">
                <a:latin typeface="Times" pitchFamily="2" charset="0"/>
                <a:ea typeface="ＭＳ Ｐゴシック" panose="020B0600070205080204" pitchFamily="34" charset="-128"/>
              </a:rPr>
              <a:t>”, we are referring to what happens to a program as a compiler is processing it. For example, </a:t>
            </a:r>
          </a:p>
          <a:p>
            <a:pPr lvl="1"/>
            <a:r>
              <a:rPr lang="en-US" altLang="en-US" dirty="0">
                <a:latin typeface="Times" pitchFamily="2" charset="0"/>
                <a:ea typeface="ＭＳ Ｐゴシック" panose="020B0600070205080204" pitchFamily="34" charset="-128"/>
              </a:rPr>
              <a:t>a type checker may flag certain errors in a program at “compile time”. </a:t>
            </a:r>
          </a:p>
          <a:p>
            <a:pPr lvl="1"/>
            <a:r>
              <a:rPr lang="en-US" altLang="en-US" dirty="0">
                <a:latin typeface="Times" pitchFamily="2" charset="0"/>
                <a:ea typeface="ＭＳ Ｐゴシック" panose="020B0600070205080204" pitchFamily="34" charset="-128"/>
              </a:rPr>
              <a:t>A syntax error may be flagged by the </a:t>
            </a:r>
            <a:r>
              <a:rPr lang="en-US" altLang="en-US" dirty="0" err="1">
                <a:latin typeface="Times" pitchFamily="2" charset="0"/>
                <a:ea typeface="ＭＳ Ｐゴシック" panose="020B0600070205080204" pitchFamily="34" charset="-128"/>
              </a:rPr>
              <a:t>lexer</a:t>
            </a:r>
            <a:r>
              <a:rPr lang="en-US" altLang="en-US" dirty="0">
                <a:latin typeface="Times" pitchFamily="2" charset="0"/>
                <a:ea typeface="ＭＳ Ｐゴシック" panose="020B0600070205080204" pitchFamily="34" charset="-128"/>
              </a:rPr>
              <a:t> or parser (different from a type error).</a:t>
            </a:r>
          </a:p>
          <a:p>
            <a:pPr lvl="1"/>
            <a:r>
              <a:rPr lang="en-US" altLang="en-US" dirty="0">
                <a:latin typeface="Times" pitchFamily="2" charset="0"/>
                <a:ea typeface="ＭＳ Ｐゴシック" panose="020B0600070205080204" pitchFamily="34" charset="-128"/>
              </a:rPr>
              <a:t>A link error may be flagger by the linker</a:t>
            </a:r>
          </a:p>
          <a:p>
            <a:endParaRPr lang="en-US" altLang="en-US" sz="2400" dirty="0">
              <a:latin typeface="Times" pitchFamily="2" charset="0"/>
              <a:ea typeface="ＭＳ Ｐゴシック" panose="020B0600070205080204" pitchFamily="34" charset="-128"/>
            </a:endParaRPr>
          </a:p>
          <a:p>
            <a:r>
              <a:rPr lang="en-US" altLang="en-US" sz="2400" dirty="0">
                <a:latin typeface="Times" pitchFamily="2" charset="0"/>
                <a:ea typeface="ＭＳ Ｐゴシック" panose="020B0600070205080204" pitchFamily="34" charset="-128"/>
              </a:rPr>
              <a:t>When we use the term “run time”, we are referring the behavior of the program during its execution (via an interpreter or directly on the hardware). For example,</a:t>
            </a:r>
          </a:p>
          <a:p>
            <a:pPr lvl="1"/>
            <a:r>
              <a:rPr lang="en-US" altLang="en-US" dirty="0">
                <a:latin typeface="Times" pitchFamily="2" charset="0"/>
                <a:ea typeface="ＭＳ Ｐゴシック" panose="020B0600070205080204" pitchFamily="34" charset="-128"/>
              </a:rPr>
              <a:t>A dynamic type system might compute a new type</a:t>
            </a:r>
          </a:p>
          <a:p>
            <a:pPr lvl="1"/>
            <a:r>
              <a:rPr lang="en-US" altLang="en-US" dirty="0">
                <a:latin typeface="Times" pitchFamily="2" charset="0"/>
                <a:ea typeface="ＭＳ Ｐゴシック" panose="020B0600070205080204" pitchFamily="34" charset="-128"/>
              </a:rPr>
              <a:t>An out-of-memory exception may be thrown</a:t>
            </a:r>
          </a:p>
          <a:p>
            <a:pPr lvl="1"/>
            <a:r>
              <a:rPr lang="en-US" altLang="en-US" dirty="0">
                <a:latin typeface="Times" pitchFamily="2" charset="0"/>
                <a:ea typeface="ＭＳ Ｐゴシック" panose="020B0600070205080204" pitchFamily="34" charset="-128"/>
              </a:rPr>
              <a:t>A null pointer may be dereferenced, causing a core dump</a:t>
            </a:r>
          </a:p>
          <a:p>
            <a:pPr lvl="1"/>
            <a:r>
              <a:rPr lang="en-US" altLang="en-US" dirty="0">
                <a:latin typeface="Times" pitchFamily="2" charset="0"/>
                <a:ea typeface="ＭＳ Ｐゴシック" panose="020B0600070205080204" pitchFamily="34" charset="-128"/>
              </a:rPr>
              <a:t>Or, the program may behave as expected</a:t>
            </a:r>
          </a:p>
        </p:txBody>
      </p:sp>
      <p:sp>
        <p:nvSpPr>
          <p:cNvPr id="90116" name="Slide Number Placeholder 1">
            <a:extLst>
              <a:ext uri="{FF2B5EF4-FFF2-40B4-BE49-F238E27FC236}">
                <a16:creationId xmlns:a16="http://schemas.microsoft.com/office/drawing/2014/main" id="{468FEBA4-FD8C-8D65-9AAD-B23F31F24CD1}"/>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37</a:t>
            </a:fld>
            <a:endParaRPr lang="en-US" altLang="en-US" sz="1400"/>
          </a:p>
        </p:txBody>
      </p:sp>
    </p:spTree>
    <p:extLst>
      <p:ext uri="{BB962C8B-B14F-4D97-AF65-F5344CB8AC3E}">
        <p14:creationId xmlns:p14="http://schemas.microsoft.com/office/powerpoint/2010/main" val="19398003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1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1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1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11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11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011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011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01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457200" y="1556792"/>
            <a:ext cx="8229600" cy="4248472"/>
          </a:xfrm>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r>
              <a:rPr lang="en-US" sz="3900" dirty="0">
                <a:solidFill>
                  <a:srgbClr val="002060"/>
                </a:solidFill>
                <a:latin typeface="Arial" charset="0"/>
                <a:cs typeface="Arial" charset="0"/>
              </a:rPr>
              <a:t>Understanding C++:</a:t>
            </a:r>
            <a:br>
              <a:rPr lang="en-US" sz="3900" dirty="0">
                <a:solidFill>
                  <a:srgbClr val="002060"/>
                </a:solidFill>
                <a:latin typeface="Arial" charset="0"/>
                <a:cs typeface="Arial" charset="0"/>
              </a:rPr>
            </a:br>
            <a:r>
              <a:rPr lang="en-US" sz="3900" dirty="0">
                <a:solidFill>
                  <a:srgbClr val="002060"/>
                </a:solidFill>
                <a:latin typeface="Arial" charset="0"/>
                <a:cs typeface="Arial" charset="0"/>
              </a:rPr>
              <a:t>The Pre-processor</a:t>
            </a:r>
            <a:br>
              <a:rPr lang="en-US" sz="3900" dirty="0">
                <a:solidFill>
                  <a:srgbClr val="002060"/>
                </a:solidFill>
                <a:latin typeface="Arial" charset="0"/>
                <a:cs typeface="Arial" charset="0"/>
              </a:rPr>
            </a:br>
            <a:r>
              <a:rPr lang="en-US" sz="3900" dirty="0">
                <a:solidFill>
                  <a:srgbClr val="002060"/>
                </a:solidFill>
                <a:latin typeface="Arial" charset="0"/>
                <a:cs typeface="Arial" charset="0"/>
              </a:rPr>
              <a:t>(#include &lt;…&gt;)</a:t>
            </a:r>
            <a:br>
              <a:rPr lang="en-US" sz="3900" dirty="0">
                <a:solidFill>
                  <a:srgbClr val="002060"/>
                </a:solidFill>
                <a:latin typeface="Arial" charset="0"/>
                <a:cs typeface="Arial" charset="0"/>
              </a:rPr>
            </a:b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p:txBody>
      </p:sp>
    </p:spTree>
    <p:extLst>
      <p:ext uri="{BB962C8B-B14F-4D97-AF65-F5344CB8AC3E}">
        <p14:creationId xmlns:p14="http://schemas.microsoft.com/office/powerpoint/2010/main" val="2132270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atin typeface="Arial" charset="0"/>
                <a:cs typeface="Arial" charset="0"/>
              </a:rPr>
              <a:t>The C++ Preprocessor</a:t>
            </a:r>
          </a:p>
        </p:txBody>
      </p:sp>
      <p:sp>
        <p:nvSpPr>
          <p:cNvPr id="12291"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	C++ is based on C, which was written in the early 1970s</a:t>
            </a:r>
          </a:p>
          <a:p>
            <a:pPr>
              <a:buFont typeface="Arial" charset="0"/>
              <a:buNone/>
            </a:pPr>
            <a:endParaRPr lang="en-US" dirty="0">
              <a:latin typeface="Arial" charset="0"/>
              <a:cs typeface="Arial" charset="0"/>
            </a:endParaRPr>
          </a:p>
          <a:p>
            <a:pPr>
              <a:buFont typeface="Arial" charset="0"/>
              <a:buNone/>
            </a:pPr>
            <a:r>
              <a:rPr lang="en-US" dirty="0">
                <a:latin typeface="Arial" charset="0"/>
                <a:cs typeface="Arial" charset="0"/>
              </a:rPr>
              <a:t>	Any command starting with a </a:t>
            </a:r>
            <a:r>
              <a:rPr lang="en-US" b="1" dirty="0">
                <a:latin typeface="Courier New" pitchFamily="49" charset="0"/>
                <a:cs typeface="Arial" charset="0"/>
              </a:rPr>
              <a:t>#</a:t>
            </a:r>
            <a:r>
              <a:rPr lang="en-US" dirty="0">
                <a:latin typeface="Arial" charset="0"/>
                <a:cs typeface="Arial" charset="0"/>
              </a:rPr>
              <a:t> in the first column is not a C/C++ statement, but rather a preprocessor statement</a:t>
            </a:r>
          </a:p>
          <a:p>
            <a:pPr lvl="1"/>
            <a:r>
              <a:rPr lang="en-US" dirty="0">
                <a:latin typeface="Arial" charset="0"/>
                <a:cs typeface="Arial" charset="0"/>
              </a:rPr>
              <a:t>The preprocessor performs very basic text-based (or </a:t>
            </a:r>
            <a:r>
              <a:rPr lang="en-US" i="1" dirty="0">
                <a:latin typeface="Arial" charset="0"/>
                <a:cs typeface="Arial" charset="0"/>
              </a:rPr>
              <a:t>lexical</a:t>
            </a:r>
            <a:r>
              <a:rPr lang="en-US" dirty="0">
                <a:latin typeface="Arial" charset="0"/>
                <a:cs typeface="Arial" charset="0"/>
              </a:rPr>
              <a:t>) substitutions</a:t>
            </a:r>
          </a:p>
          <a:p>
            <a:pPr lvl="1"/>
            <a:r>
              <a:rPr lang="en-US" dirty="0">
                <a:latin typeface="Arial" charset="0"/>
                <a:cs typeface="Arial" charset="0"/>
              </a:rPr>
              <a:t>The output is sent to the compiler</a:t>
            </a:r>
          </a:p>
        </p:txBody>
      </p:sp>
    </p:spTree>
    <p:extLst>
      <p:ext uri="{BB962C8B-B14F-4D97-AF65-F5344CB8AC3E}">
        <p14:creationId xmlns:p14="http://schemas.microsoft.com/office/powerpoint/2010/main" val="1229863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51520" y="1988840"/>
            <a:ext cx="8640960" cy="2880320"/>
          </a:xfrm>
        </p:spPr>
        <p:txBody>
          <a:bodyPr>
            <a:normAutofit fontScale="90000"/>
          </a:bodyPr>
          <a:lstStyle/>
          <a:p>
            <a:r>
              <a:rPr lang="en-US" sz="4000" b="1" dirty="0">
                <a:solidFill>
                  <a:srgbClr val="7030A0"/>
                </a:solidFill>
                <a:latin typeface="Arial" charset="0"/>
                <a:cs typeface="Arial" charset="0"/>
              </a:rPr>
              <a:t>A Tour of C++:</a:t>
            </a:r>
            <a:br>
              <a:rPr lang="en-US" sz="4000" b="1" dirty="0">
                <a:solidFill>
                  <a:srgbClr val="7030A0"/>
                </a:solidFill>
                <a:latin typeface="Arial" charset="0"/>
                <a:cs typeface="Arial" charset="0"/>
              </a:rPr>
            </a:br>
            <a:r>
              <a:rPr lang="en-US" sz="4000" b="1" dirty="0">
                <a:solidFill>
                  <a:srgbClr val="7030A0"/>
                </a:solidFill>
                <a:latin typeface="Arial" charset="0"/>
                <a:cs typeface="Arial" charset="0"/>
              </a:rPr>
              <a:t>A Compiler and Systems Perspective</a:t>
            </a:r>
            <a:br>
              <a:rPr lang="en-US" sz="4000" dirty="0">
                <a:latin typeface="Arial" charset="0"/>
                <a:cs typeface="Arial" charset="0"/>
              </a:rPr>
            </a:br>
            <a:br>
              <a:rPr lang="en-US" sz="4000" dirty="0">
                <a:latin typeface="Arial" charset="0"/>
                <a:cs typeface="Arial" charset="0"/>
              </a:rPr>
            </a:br>
            <a:r>
              <a:rPr lang="en-US" dirty="0">
                <a:solidFill>
                  <a:srgbClr val="0070C0"/>
                </a:solidFill>
                <a:latin typeface="Arial" charset="0"/>
                <a:cs typeface="Arial" charset="0"/>
              </a:rPr>
              <a:t>Vijay Ganesh</a:t>
            </a:r>
            <a:br>
              <a:rPr lang="en-US" dirty="0">
                <a:solidFill>
                  <a:srgbClr val="7030A0"/>
                </a:solidFill>
                <a:latin typeface="Arial" charset="0"/>
                <a:cs typeface="Arial" charset="0"/>
              </a:rPr>
            </a:br>
            <a:r>
              <a:rPr lang="en-US" dirty="0">
                <a:solidFill>
                  <a:srgbClr val="C00000"/>
                </a:solidFill>
                <a:latin typeface="Arial" charset="0"/>
                <a:cs typeface="Arial" charset="0"/>
              </a:rPr>
              <a:t>University of Waterloo</a:t>
            </a:r>
            <a:br>
              <a:rPr lang="en-US" dirty="0">
                <a:solidFill>
                  <a:srgbClr val="C00000"/>
                </a:solidFill>
                <a:latin typeface="Arial" charset="0"/>
                <a:cs typeface="Arial" charset="0"/>
              </a:rPr>
            </a:br>
            <a:r>
              <a:rPr lang="en-US" dirty="0">
                <a:solidFill>
                  <a:srgbClr val="C00000"/>
                </a:solidFill>
                <a:latin typeface="Arial" charset="0"/>
                <a:cs typeface="Arial" charset="0"/>
              </a:rPr>
              <a:t>Co-Director, Waterloo.ai</a:t>
            </a:r>
          </a:p>
        </p:txBody>
      </p:sp>
    </p:spTree>
    <p:extLst>
      <p:ext uri="{BB962C8B-B14F-4D97-AF65-F5344CB8AC3E}">
        <p14:creationId xmlns:p14="http://schemas.microsoft.com/office/powerpoint/2010/main" val="102912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atin typeface="Arial" charset="0"/>
                <a:cs typeface="Arial" charset="0"/>
              </a:rPr>
              <a:t>The C++ Preprocessor</a:t>
            </a:r>
          </a:p>
        </p:txBody>
      </p:sp>
      <p:sp>
        <p:nvSpPr>
          <p:cNvPr id="13315" name="Rectangle 3"/>
          <p:cNvSpPr>
            <a:spLocks noGrp="1" noChangeArrowheads="1"/>
          </p:cNvSpPr>
          <p:nvPr>
            <p:ph type="body" idx="1"/>
          </p:nvPr>
        </p:nvSpPr>
        <p:spPr/>
        <p:txBody>
          <a:bodyPr/>
          <a:lstStyle/>
          <a:p>
            <a:pPr>
              <a:buFont typeface="Arial" charset="0"/>
              <a:buNone/>
            </a:pPr>
            <a:r>
              <a:rPr lang="en-US">
                <a:latin typeface="Arial" charset="0"/>
                <a:cs typeface="Arial" charset="0"/>
              </a:rPr>
              <a:t>	The sequence is:</a:t>
            </a:r>
          </a:p>
          <a:p>
            <a:pPr>
              <a:buFontTx/>
              <a:buNone/>
            </a:pPr>
            <a:r>
              <a:rPr lang="en-US">
                <a:latin typeface="Arial" charset="0"/>
                <a:cs typeface="Arial" charset="0"/>
              </a:rPr>
              <a:t>  		</a:t>
            </a:r>
            <a:r>
              <a:rPr lang="en-US" sz="1800">
                <a:latin typeface="Arial" charset="0"/>
                <a:cs typeface="Arial" charset="0"/>
              </a:rPr>
              <a:t>file (</a:t>
            </a:r>
            <a:r>
              <a:rPr lang="en-US" sz="1800">
                <a:latin typeface="Consolas" pitchFamily="49" charset="0"/>
                <a:cs typeface="Consolas" pitchFamily="49" charset="0"/>
              </a:rPr>
              <a:t>filename.cpp</a:t>
            </a:r>
            <a:r>
              <a:rPr lang="en-US" sz="1800">
                <a:latin typeface="Arial" charset="0"/>
                <a:cs typeface="Arial" charset="0"/>
              </a:rPr>
              <a:t>) → preprocessor → compiler (g++)</a:t>
            </a:r>
          </a:p>
          <a:p>
            <a:pPr>
              <a:buFont typeface="Arial" charset="0"/>
              <a:buNone/>
            </a:pPr>
            <a:endParaRPr lang="en-US">
              <a:latin typeface="Arial" charset="0"/>
              <a:cs typeface="Arial" charset="0"/>
            </a:endParaRPr>
          </a:p>
          <a:p>
            <a:pPr>
              <a:buFont typeface="Arial" charset="0"/>
              <a:buNone/>
            </a:pPr>
            <a:r>
              <a:rPr lang="en-US">
                <a:latin typeface="Arial" charset="0"/>
                <a:cs typeface="Arial" charset="0"/>
              </a:rPr>
              <a:t>	Note, this is done automatically by the compiler:  no additional steps are necessary</a:t>
            </a:r>
          </a:p>
          <a:p>
            <a:pPr>
              <a:buFont typeface="Arial" charset="0"/>
              <a:buNone/>
            </a:pPr>
            <a:endParaRPr lang="en-US">
              <a:latin typeface="Arial" charset="0"/>
              <a:cs typeface="Arial" charset="0"/>
            </a:endParaRPr>
          </a:p>
          <a:p>
            <a:pPr>
              <a:buFont typeface="Arial" charset="0"/>
              <a:buNone/>
            </a:pPr>
            <a:r>
              <a:rPr lang="en-US">
                <a:latin typeface="Arial" charset="0"/>
                <a:cs typeface="Arial" charset="0"/>
              </a:rPr>
              <a:t>	At the top of any C++ program, you will see one or more directives starting with a </a:t>
            </a:r>
            <a:r>
              <a:rPr lang="en-US" b="1">
                <a:latin typeface="Courier New" pitchFamily="49" charset="0"/>
                <a:cs typeface="Arial" charset="0"/>
              </a:rPr>
              <a:t>#</a:t>
            </a:r>
            <a:r>
              <a:rPr lang="en-US">
                <a:latin typeface="Arial" charset="0"/>
                <a:cs typeface="Arial" charset="0"/>
              </a:rPr>
              <a:t>, </a:t>
            </a:r>
            <a:r>
              <a:rPr lang="en-US" i="1">
                <a:latin typeface="Arial" charset="0"/>
                <a:cs typeface="Arial" charset="0"/>
              </a:rPr>
              <a:t>e</a:t>
            </a:r>
            <a:r>
              <a:rPr lang="en-US">
                <a:latin typeface="Arial" charset="0"/>
                <a:cs typeface="Arial" charset="0"/>
              </a:rPr>
              <a:t>.</a:t>
            </a:r>
            <a:r>
              <a:rPr lang="en-US" i="1">
                <a:latin typeface="Arial" charset="0"/>
                <a:cs typeface="Arial" charset="0"/>
              </a:rPr>
              <a:t>g</a:t>
            </a:r>
            <a:r>
              <a:rPr lang="en-US">
                <a:latin typeface="Arial" charset="0"/>
                <a:cs typeface="Arial" charset="0"/>
              </a:rPr>
              <a:t>.,</a:t>
            </a:r>
          </a:p>
          <a:p>
            <a:pPr lvl="1">
              <a:buFontTx/>
              <a:buNone/>
            </a:pPr>
            <a:r>
              <a:rPr lang="en-US">
                <a:latin typeface="Arial" charset="0"/>
                <a:cs typeface="Arial" charset="0"/>
              </a:rPr>
              <a:t>		</a:t>
            </a:r>
            <a:r>
              <a:rPr lang="en-US" b="1">
                <a:latin typeface="Courier New" pitchFamily="49" charset="0"/>
                <a:cs typeface="Arial" charset="0"/>
              </a:rPr>
              <a:t>#include &lt;iostream&gt;</a:t>
            </a:r>
          </a:p>
        </p:txBody>
      </p:sp>
    </p:spTree>
    <p:extLst>
      <p:ext uri="{BB962C8B-B14F-4D97-AF65-F5344CB8AC3E}">
        <p14:creationId xmlns:p14="http://schemas.microsoft.com/office/powerpoint/2010/main" val="39804390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atin typeface="Arial" charset="0"/>
                <a:cs typeface="Arial" charset="0"/>
              </a:rPr>
              <a:t>The C++ Preprocessor</a:t>
            </a:r>
          </a:p>
        </p:txBody>
      </p:sp>
      <p:pic>
        <p:nvPicPr>
          <p:cNvPr id="14339" name="Picture 4" descr="prepr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088" y="1412875"/>
            <a:ext cx="6769100" cy="482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2299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atin typeface="Arial" charset="0"/>
                <a:cs typeface="Arial" charset="0"/>
              </a:rPr>
              <a:t>Libraries</a:t>
            </a:r>
          </a:p>
        </p:txBody>
      </p:sp>
      <p:sp>
        <p:nvSpPr>
          <p:cNvPr id="15363" name="Rectangle 3"/>
          <p:cNvSpPr>
            <a:spLocks noGrp="1" noChangeArrowheads="1"/>
          </p:cNvSpPr>
          <p:nvPr>
            <p:ph type="body" idx="1"/>
          </p:nvPr>
        </p:nvSpPr>
        <p:spPr/>
        <p:txBody>
          <a:bodyPr/>
          <a:lstStyle/>
          <a:p>
            <a:pPr>
              <a:buFont typeface="Arial" charset="0"/>
              <a:buNone/>
            </a:pPr>
            <a:r>
              <a:rPr lang="en-US">
                <a:latin typeface="Arial" charset="0"/>
                <a:cs typeface="Arial" charset="0"/>
              </a:rPr>
              <a:t>	You will write your code in a file such as </a:t>
            </a:r>
            <a:r>
              <a:rPr lang="en-US">
                <a:latin typeface="Consolas" pitchFamily="49" charset="0"/>
                <a:cs typeface="Arial" charset="0"/>
              </a:rPr>
              <a:t>Single_list.h</a:t>
            </a:r>
            <a:r>
              <a:rPr lang="en-US">
                <a:latin typeface="Arial" charset="0"/>
                <a:cs typeface="Arial" charset="0"/>
              </a:rPr>
              <a:t> where you will implement a data structure</a:t>
            </a:r>
          </a:p>
          <a:p>
            <a:pPr>
              <a:buFont typeface="Arial" charset="0"/>
              <a:buNone/>
            </a:pPr>
            <a:endParaRPr lang="en-US">
              <a:latin typeface="Arial" charset="0"/>
              <a:cs typeface="Arial" charset="0"/>
            </a:endParaRPr>
          </a:p>
          <a:p>
            <a:pPr>
              <a:buFont typeface="Arial" charset="0"/>
              <a:buNone/>
            </a:pPr>
            <a:r>
              <a:rPr lang="en-US">
                <a:latin typeface="Arial" charset="0"/>
                <a:cs typeface="Arial" charset="0"/>
              </a:rPr>
              <a:t>	This file will be included in our tester file </a:t>
            </a:r>
            <a:r>
              <a:rPr lang="en-US">
                <a:latin typeface="Consolas" pitchFamily="49" charset="0"/>
                <a:cs typeface="Arial" charset="0"/>
              </a:rPr>
              <a:t>Single_list_tester.h</a:t>
            </a:r>
            <a:r>
              <a:rPr lang="en-US">
                <a:latin typeface="Arial" charset="0"/>
                <a:cs typeface="Arial" charset="0"/>
              </a:rPr>
              <a:t> with a statement such as:</a:t>
            </a:r>
          </a:p>
          <a:p>
            <a:pPr>
              <a:buFont typeface="Arial" charset="0"/>
              <a:buNone/>
            </a:pPr>
            <a:r>
              <a:rPr lang="en-US">
                <a:latin typeface="Arial" charset="0"/>
                <a:cs typeface="Arial" charset="0"/>
              </a:rPr>
              <a:t>		</a:t>
            </a:r>
            <a:r>
              <a:rPr lang="en-US">
                <a:latin typeface="Consolas" pitchFamily="49" charset="0"/>
                <a:cs typeface="Arial" charset="0"/>
              </a:rPr>
              <a:t>#include "Single_list.h"</a:t>
            </a:r>
          </a:p>
          <a:p>
            <a:pPr>
              <a:buFont typeface="Arial" charset="0"/>
              <a:buNone/>
            </a:pPr>
            <a:endParaRPr lang="en-US">
              <a:latin typeface="Arial" charset="0"/>
              <a:cs typeface="Arial" charset="0"/>
            </a:endParaRPr>
          </a:p>
          <a:p>
            <a:pPr>
              <a:buFont typeface="Arial" charset="0"/>
              <a:buNone/>
            </a:pPr>
            <a:r>
              <a:rPr lang="en-US">
                <a:latin typeface="Arial" charset="0"/>
                <a:cs typeface="Arial" charset="0"/>
              </a:rPr>
              <a:t>	The file </a:t>
            </a:r>
            <a:r>
              <a:rPr lang="en-US">
                <a:latin typeface="Consolas" pitchFamily="49" charset="0"/>
                <a:cs typeface="Consolas" pitchFamily="49" charset="0"/>
              </a:rPr>
              <a:t>Single_list_int_driver.cpp</a:t>
            </a:r>
            <a:r>
              <a:rPr lang="en-US">
                <a:latin typeface="Arial" charset="0"/>
                <a:cs typeface="Arial" charset="0"/>
              </a:rPr>
              <a:t> then includes the tester file:</a:t>
            </a:r>
          </a:p>
          <a:p>
            <a:pPr>
              <a:buFont typeface="Arial" charset="0"/>
              <a:buNone/>
            </a:pPr>
            <a:r>
              <a:rPr lang="en-US">
                <a:latin typeface="Arial" charset="0"/>
                <a:cs typeface="Arial" charset="0"/>
              </a:rPr>
              <a:t>		</a:t>
            </a:r>
            <a:r>
              <a:rPr lang="en-US">
                <a:latin typeface="Consolas" pitchFamily="49" charset="0"/>
                <a:cs typeface="Arial" charset="0"/>
              </a:rPr>
              <a:t>#include "Single_list_tester.h"</a:t>
            </a:r>
          </a:p>
          <a:p>
            <a:pPr>
              <a:buFont typeface="Arial" charset="0"/>
              <a:buNone/>
            </a:pPr>
            <a:endParaRPr lang="en-US">
              <a:latin typeface="Consolas" pitchFamily="49" charset="0"/>
              <a:cs typeface="Arial" charset="0"/>
            </a:endParaRPr>
          </a:p>
        </p:txBody>
      </p:sp>
    </p:spTree>
    <p:extLst>
      <p:ext uri="{BB962C8B-B14F-4D97-AF65-F5344CB8AC3E}">
        <p14:creationId xmlns:p14="http://schemas.microsoft.com/office/powerpoint/2010/main" val="1236560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p:txBody>
          <a:bodyPr/>
          <a:lstStyle/>
          <a:p>
            <a:r>
              <a:rPr lang="en-US">
                <a:latin typeface="Arial" charset="0"/>
                <a:cs typeface="Arial" charset="0"/>
              </a:rPr>
              <a:t>Libraries</a:t>
            </a:r>
          </a:p>
        </p:txBody>
      </p:sp>
      <p:sp>
        <p:nvSpPr>
          <p:cNvPr id="16387" name="Rectangle 3"/>
          <p:cNvSpPr>
            <a:spLocks noGrp="1" noChangeArrowheads="1"/>
          </p:cNvSpPr>
          <p:nvPr>
            <p:ph type="body" idx="4294967295"/>
          </p:nvPr>
        </p:nvSpPr>
        <p:spPr/>
        <p:txBody>
          <a:bodyPr/>
          <a:lstStyle/>
          <a:p>
            <a:pPr>
              <a:buFont typeface="Arial" charset="0"/>
              <a:buNone/>
            </a:pPr>
            <a:r>
              <a:rPr lang="en-US">
                <a:latin typeface="Arial" charset="0"/>
                <a:cs typeface="Arial" charset="0"/>
              </a:rPr>
              <a:t>	You will note the difference:</a:t>
            </a:r>
          </a:p>
          <a:p>
            <a:pPr>
              <a:buFont typeface="Arial" charset="0"/>
              <a:buNone/>
            </a:pPr>
            <a:r>
              <a:rPr lang="en-US">
                <a:latin typeface="Consolas" pitchFamily="49" charset="0"/>
                <a:cs typeface="Arial" charset="0"/>
              </a:rPr>
              <a:t>		#include &lt;iostream&gt;</a:t>
            </a:r>
          </a:p>
          <a:p>
            <a:pPr>
              <a:buFont typeface="Arial" charset="0"/>
              <a:buNone/>
            </a:pPr>
            <a:r>
              <a:rPr lang="en-US">
                <a:latin typeface="Consolas" pitchFamily="49" charset="0"/>
                <a:cs typeface="Arial" charset="0"/>
              </a:rPr>
              <a:t>		#include "Single_list.h"</a:t>
            </a:r>
          </a:p>
          <a:p>
            <a:pPr>
              <a:buFont typeface="Arial" charset="0"/>
              <a:buNone/>
            </a:pPr>
            <a:endParaRPr lang="en-US">
              <a:latin typeface="Arial" charset="0"/>
              <a:cs typeface="Arial" charset="0"/>
            </a:endParaRPr>
          </a:p>
          <a:p>
            <a:pPr>
              <a:buFont typeface="Arial" charset="0"/>
              <a:buNone/>
            </a:pPr>
            <a:r>
              <a:rPr lang="en-US">
                <a:latin typeface="Arial" charset="0"/>
                <a:cs typeface="Arial" charset="0"/>
              </a:rPr>
              <a:t>	The first looks for a file </a:t>
            </a:r>
            <a:r>
              <a:rPr lang="en-US">
                <a:latin typeface="Consolas" pitchFamily="49" charset="0"/>
                <a:cs typeface="Arial" charset="0"/>
              </a:rPr>
              <a:t>iostream.h</a:t>
            </a:r>
            <a:r>
              <a:rPr lang="en-US">
                <a:latin typeface="Arial" charset="0"/>
                <a:cs typeface="Arial" charset="0"/>
              </a:rPr>
              <a:t> which is shipped with the compiler (the standard library)</a:t>
            </a:r>
          </a:p>
          <a:p>
            <a:pPr>
              <a:buFont typeface="Arial" charset="0"/>
              <a:buNone/>
            </a:pPr>
            <a:endParaRPr lang="en-US">
              <a:latin typeface="Arial" charset="0"/>
              <a:cs typeface="Arial" charset="0"/>
            </a:endParaRPr>
          </a:p>
          <a:p>
            <a:pPr>
              <a:buFont typeface="Arial" charset="0"/>
              <a:buNone/>
            </a:pPr>
            <a:r>
              <a:rPr lang="en-US">
                <a:latin typeface="Arial" charset="0"/>
                <a:cs typeface="Arial" charset="0"/>
              </a:rPr>
              <a:t>	The second looks in the current directory</a:t>
            </a:r>
          </a:p>
        </p:txBody>
      </p:sp>
    </p:spTree>
    <p:extLst>
      <p:ext uri="{BB962C8B-B14F-4D97-AF65-F5344CB8AC3E}">
        <p14:creationId xmlns:p14="http://schemas.microsoft.com/office/powerpoint/2010/main" val="10398774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atin typeface="Arial" charset="0"/>
                <a:cs typeface="Arial" charset="0"/>
              </a:rPr>
              <a:t>The C++ Preprocessor</a:t>
            </a:r>
          </a:p>
        </p:txBody>
      </p:sp>
      <p:pic>
        <p:nvPicPr>
          <p:cNvPr id="18435" name="Picture 5" descr="lin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2275" y="1225550"/>
            <a:ext cx="5688013" cy="549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1824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p:txBody>
          <a:bodyPr/>
          <a:lstStyle/>
          <a:p>
            <a:r>
              <a:rPr lang="en-US">
                <a:latin typeface="Arial" charset="0"/>
                <a:cs typeface="Arial" charset="0"/>
              </a:rPr>
              <a:t>The C++ Preprocessor</a:t>
            </a:r>
          </a:p>
        </p:txBody>
      </p:sp>
      <p:sp>
        <p:nvSpPr>
          <p:cNvPr id="19459" name="Rectangle 3"/>
          <p:cNvSpPr>
            <a:spLocks noGrp="1" noChangeArrowheads="1"/>
          </p:cNvSpPr>
          <p:nvPr>
            <p:ph type="body" idx="4294967295"/>
          </p:nvPr>
        </p:nvSpPr>
        <p:spPr/>
        <p:txBody>
          <a:bodyPr/>
          <a:lstStyle/>
          <a:p>
            <a:pPr>
              <a:buFont typeface="Arial" charset="0"/>
              <a:buNone/>
            </a:pPr>
            <a:r>
              <a:rPr lang="en-US" dirty="0">
                <a:latin typeface="Arial" charset="0"/>
                <a:cs typeface="Arial" charset="0"/>
              </a:rPr>
              <a:t>	With all these includes, it is always necessary to avoid the same file being included twice, otherwise you have duplicate definitions</a:t>
            </a:r>
          </a:p>
          <a:p>
            <a:pPr>
              <a:buFont typeface="Arial" charset="0"/>
              <a:buNone/>
            </a:pPr>
            <a:endParaRPr lang="en-US" dirty="0">
              <a:latin typeface="Arial" charset="0"/>
              <a:cs typeface="Arial" charset="0"/>
            </a:endParaRPr>
          </a:p>
          <a:p>
            <a:pPr>
              <a:buFont typeface="Arial" charset="0"/>
              <a:buNone/>
            </a:pPr>
            <a:r>
              <a:rPr lang="en-US" dirty="0">
                <a:latin typeface="Arial" charset="0"/>
                <a:cs typeface="Arial" charset="0"/>
              </a:rPr>
              <a:t>	Using a pragma directive</a:t>
            </a:r>
          </a:p>
          <a:p>
            <a:pPr lvl="2">
              <a:buFontTx/>
              <a:buNone/>
            </a:pPr>
            <a:r>
              <a:rPr lang="en-US" sz="2000" dirty="0">
                <a:solidFill>
                  <a:srgbClr val="FF0000"/>
                </a:solidFill>
                <a:latin typeface="Consolas" pitchFamily="49" charset="0"/>
                <a:cs typeface="Arial" charset="0"/>
              </a:rPr>
              <a:t>#pragma once</a:t>
            </a:r>
          </a:p>
          <a:p>
            <a:pPr lvl="2">
              <a:buFontTx/>
              <a:buNone/>
            </a:pPr>
            <a:endParaRPr lang="en-US" sz="2000" dirty="0">
              <a:solidFill>
                <a:srgbClr val="FF0000"/>
              </a:solidFill>
              <a:latin typeface="Consolas" pitchFamily="49" charset="0"/>
              <a:cs typeface="Arial" charset="0"/>
            </a:endParaRPr>
          </a:p>
          <a:p>
            <a:pPr lvl="2">
              <a:buFontTx/>
              <a:buNone/>
            </a:pPr>
            <a:r>
              <a:rPr lang="en-US" sz="2000" dirty="0">
                <a:latin typeface="Consolas" pitchFamily="49" charset="0"/>
                <a:cs typeface="Arial" charset="0"/>
              </a:rPr>
              <a:t>template &lt;</a:t>
            </a:r>
            <a:r>
              <a:rPr lang="en-US" sz="2000" dirty="0" err="1">
                <a:latin typeface="Consolas" pitchFamily="49" charset="0"/>
                <a:cs typeface="Arial" charset="0"/>
              </a:rPr>
              <a:t>typename</a:t>
            </a:r>
            <a:r>
              <a:rPr lang="en-US" sz="2000" dirty="0">
                <a:latin typeface="Consolas" pitchFamily="49" charset="0"/>
                <a:cs typeface="Arial" charset="0"/>
              </a:rPr>
              <a:t> Type&gt;</a:t>
            </a:r>
          </a:p>
          <a:p>
            <a:pPr lvl="2">
              <a:buFontTx/>
              <a:buNone/>
            </a:pPr>
            <a:r>
              <a:rPr lang="en-US" sz="2000" dirty="0">
                <a:latin typeface="Consolas" pitchFamily="49" charset="0"/>
                <a:cs typeface="Arial" charset="0"/>
              </a:rPr>
              <a:t>class </a:t>
            </a:r>
            <a:r>
              <a:rPr lang="en-US" sz="2000" dirty="0" err="1">
                <a:latin typeface="Consolas" pitchFamily="49" charset="0"/>
                <a:cs typeface="Arial" charset="0"/>
              </a:rPr>
              <a:t>Single_list</a:t>
            </a:r>
            <a:r>
              <a:rPr lang="en-US" sz="2000" dirty="0">
                <a:latin typeface="Consolas" pitchFamily="49" charset="0"/>
                <a:cs typeface="Arial" charset="0"/>
              </a:rPr>
              <a:t> {</a:t>
            </a:r>
          </a:p>
          <a:p>
            <a:pPr lvl="2">
              <a:buFontTx/>
              <a:buNone/>
            </a:pPr>
            <a:r>
              <a:rPr lang="en-US" sz="2000" dirty="0">
                <a:latin typeface="Consolas" pitchFamily="49" charset="0"/>
                <a:cs typeface="Arial" charset="0"/>
              </a:rPr>
              <a:t>	///...</a:t>
            </a:r>
          </a:p>
          <a:p>
            <a:pPr lvl="2">
              <a:buFontTx/>
              <a:buNone/>
            </a:pPr>
            <a:r>
              <a:rPr lang="en-US" sz="2000" dirty="0">
                <a:latin typeface="Consolas" pitchFamily="49" charset="0"/>
                <a:cs typeface="Arial" charset="0"/>
              </a:rPr>
              <a:t>};</a:t>
            </a:r>
          </a:p>
          <a:p>
            <a:pPr lvl="2">
              <a:buFontTx/>
              <a:buNone/>
            </a:pPr>
            <a:endParaRPr lang="en-US" sz="2000" dirty="0">
              <a:latin typeface="Consolas" pitchFamily="49" charset="0"/>
              <a:cs typeface="Arial" charset="0"/>
            </a:endParaRPr>
          </a:p>
          <a:p>
            <a:endParaRPr lang="en-US" sz="1600" dirty="0">
              <a:solidFill>
                <a:srgbClr val="FF0000"/>
              </a:solidFill>
              <a:latin typeface="Consolas" pitchFamily="49" charset="0"/>
              <a:cs typeface="Arial" charset="0"/>
            </a:endParaRPr>
          </a:p>
        </p:txBody>
      </p:sp>
    </p:spTree>
    <p:extLst>
      <p:ext uri="{BB962C8B-B14F-4D97-AF65-F5344CB8AC3E}">
        <p14:creationId xmlns:p14="http://schemas.microsoft.com/office/powerpoint/2010/main" val="2442734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p:txBody>
          <a:bodyPr/>
          <a:lstStyle/>
          <a:p>
            <a:r>
              <a:rPr lang="en-US">
                <a:latin typeface="Arial" charset="0"/>
                <a:cs typeface="Arial" charset="0"/>
              </a:rPr>
              <a:t>The C++ Preprocessor</a:t>
            </a:r>
          </a:p>
        </p:txBody>
      </p:sp>
      <p:sp>
        <p:nvSpPr>
          <p:cNvPr id="19459" name="Rectangle 3"/>
          <p:cNvSpPr>
            <a:spLocks noGrp="1" noChangeArrowheads="1"/>
          </p:cNvSpPr>
          <p:nvPr>
            <p:ph type="body" idx="4294967295"/>
          </p:nvPr>
        </p:nvSpPr>
        <p:spPr/>
        <p:txBody>
          <a:bodyPr/>
          <a:lstStyle/>
          <a:p>
            <a:pPr>
              <a:buFont typeface="Arial" charset="0"/>
              <a:buNone/>
            </a:pPr>
            <a:r>
              <a:rPr lang="en-US" dirty="0">
                <a:latin typeface="Arial" charset="0"/>
                <a:cs typeface="Arial" charset="0"/>
              </a:rPr>
              <a:t>	With all these includes, it is always necessary to avoid the same file being included twice, otherwise you have duplicate definitions</a:t>
            </a:r>
          </a:p>
          <a:p>
            <a:pPr>
              <a:buFont typeface="Arial" charset="0"/>
              <a:buNone/>
            </a:pPr>
            <a:endParaRPr lang="en-US" dirty="0">
              <a:latin typeface="Arial" charset="0"/>
              <a:cs typeface="Arial" charset="0"/>
            </a:endParaRPr>
          </a:p>
          <a:p>
            <a:pPr>
              <a:buFont typeface="Arial" charset="0"/>
              <a:buNone/>
            </a:pPr>
            <a:r>
              <a:rPr lang="en-US" dirty="0">
                <a:latin typeface="Arial" charset="0"/>
                <a:cs typeface="Arial" charset="0"/>
              </a:rPr>
              <a:t>	Or </a:t>
            </a:r>
            <a:r>
              <a:rPr lang="en-US">
                <a:latin typeface="Arial" charset="0"/>
                <a:cs typeface="Arial" charset="0"/>
              </a:rPr>
              <a:t>(using an old </a:t>
            </a:r>
            <a:r>
              <a:rPr lang="en-US" dirty="0">
                <a:latin typeface="Arial" charset="0"/>
                <a:cs typeface="Arial" charset="0"/>
              </a:rPr>
              <a:t>style) with guard statements:</a:t>
            </a:r>
          </a:p>
          <a:p>
            <a:pPr lvl="2">
              <a:buFontTx/>
              <a:buNone/>
            </a:pPr>
            <a:r>
              <a:rPr lang="en-US" sz="2000" dirty="0">
                <a:solidFill>
                  <a:srgbClr val="FF0000"/>
                </a:solidFill>
                <a:latin typeface="Consolas" pitchFamily="49" charset="0"/>
                <a:cs typeface="Arial" charset="0"/>
              </a:rPr>
              <a:t>#</a:t>
            </a:r>
            <a:r>
              <a:rPr lang="en-US" sz="2000" dirty="0" err="1">
                <a:solidFill>
                  <a:srgbClr val="FF0000"/>
                </a:solidFill>
                <a:latin typeface="Consolas" pitchFamily="49" charset="0"/>
                <a:cs typeface="Arial" charset="0"/>
              </a:rPr>
              <a:t>ifndef</a:t>
            </a:r>
            <a:r>
              <a:rPr lang="en-US" sz="2000" dirty="0">
                <a:solidFill>
                  <a:srgbClr val="FF0000"/>
                </a:solidFill>
                <a:latin typeface="Consolas" pitchFamily="49" charset="0"/>
                <a:cs typeface="Arial" charset="0"/>
              </a:rPr>
              <a:t> SINGLE_LIST_H</a:t>
            </a:r>
          </a:p>
          <a:p>
            <a:pPr lvl="2">
              <a:buFontTx/>
              <a:buNone/>
            </a:pPr>
            <a:r>
              <a:rPr lang="en-US" sz="2000" dirty="0">
                <a:solidFill>
                  <a:srgbClr val="FF0000"/>
                </a:solidFill>
                <a:latin typeface="Consolas" pitchFamily="49" charset="0"/>
                <a:cs typeface="Arial" charset="0"/>
              </a:rPr>
              <a:t>#define SINGLE_LIST_H</a:t>
            </a:r>
          </a:p>
          <a:p>
            <a:pPr lvl="2">
              <a:buFontTx/>
              <a:buNone/>
            </a:pPr>
            <a:endParaRPr lang="en-US" sz="2000" dirty="0">
              <a:solidFill>
                <a:srgbClr val="FF0000"/>
              </a:solidFill>
              <a:latin typeface="Consolas" pitchFamily="49" charset="0"/>
              <a:cs typeface="Arial" charset="0"/>
            </a:endParaRPr>
          </a:p>
          <a:p>
            <a:pPr lvl="2">
              <a:buFontTx/>
              <a:buNone/>
            </a:pPr>
            <a:r>
              <a:rPr lang="en-US" sz="2000" dirty="0">
                <a:latin typeface="Consolas" pitchFamily="49" charset="0"/>
                <a:cs typeface="Arial" charset="0"/>
              </a:rPr>
              <a:t>template &lt;</a:t>
            </a:r>
            <a:r>
              <a:rPr lang="en-US" sz="2000" dirty="0" err="1">
                <a:latin typeface="Consolas" pitchFamily="49" charset="0"/>
                <a:cs typeface="Arial" charset="0"/>
              </a:rPr>
              <a:t>typename</a:t>
            </a:r>
            <a:r>
              <a:rPr lang="en-US" sz="2000" dirty="0">
                <a:latin typeface="Consolas" pitchFamily="49" charset="0"/>
                <a:cs typeface="Arial" charset="0"/>
              </a:rPr>
              <a:t> Type&gt;</a:t>
            </a:r>
          </a:p>
          <a:p>
            <a:pPr lvl="2">
              <a:buFontTx/>
              <a:buNone/>
            </a:pPr>
            <a:r>
              <a:rPr lang="en-US" sz="2000" dirty="0">
                <a:latin typeface="Consolas" pitchFamily="49" charset="0"/>
                <a:cs typeface="Arial" charset="0"/>
              </a:rPr>
              <a:t>class </a:t>
            </a:r>
            <a:r>
              <a:rPr lang="en-US" sz="2000" dirty="0" err="1">
                <a:latin typeface="Consolas" pitchFamily="49" charset="0"/>
                <a:cs typeface="Arial" charset="0"/>
              </a:rPr>
              <a:t>Single_list</a:t>
            </a:r>
            <a:r>
              <a:rPr lang="en-US" sz="2000" dirty="0">
                <a:latin typeface="Consolas" pitchFamily="49" charset="0"/>
                <a:cs typeface="Arial" charset="0"/>
              </a:rPr>
              <a:t> {</a:t>
            </a:r>
          </a:p>
          <a:p>
            <a:pPr lvl="2">
              <a:buFontTx/>
              <a:buNone/>
            </a:pPr>
            <a:r>
              <a:rPr lang="en-US" sz="2000" dirty="0">
                <a:latin typeface="Consolas" pitchFamily="49" charset="0"/>
                <a:cs typeface="Arial" charset="0"/>
              </a:rPr>
              <a:t>	///...</a:t>
            </a:r>
          </a:p>
          <a:p>
            <a:pPr lvl="2">
              <a:buFontTx/>
              <a:buNone/>
            </a:pPr>
            <a:r>
              <a:rPr lang="en-US" sz="2000" dirty="0">
                <a:latin typeface="Consolas" pitchFamily="49" charset="0"/>
                <a:cs typeface="Arial" charset="0"/>
              </a:rPr>
              <a:t>};</a:t>
            </a:r>
          </a:p>
          <a:p>
            <a:pPr lvl="2">
              <a:buFontTx/>
              <a:buNone/>
            </a:pPr>
            <a:endParaRPr lang="en-US" sz="2000" dirty="0">
              <a:latin typeface="Consolas" pitchFamily="49" charset="0"/>
              <a:cs typeface="Arial" charset="0"/>
            </a:endParaRPr>
          </a:p>
          <a:p>
            <a:pPr lvl="2">
              <a:buFontTx/>
              <a:buNone/>
            </a:pPr>
            <a:r>
              <a:rPr lang="en-US" sz="2000" dirty="0">
                <a:solidFill>
                  <a:srgbClr val="FF0000"/>
                </a:solidFill>
                <a:latin typeface="Consolas" pitchFamily="49" charset="0"/>
                <a:cs typeface="Arial" charset="0"/>
              </a:rPr>
              <a:t>#</a:t>
            </a:r>
            <a:r>
              <a:rPr lang="en-US" sz="2000" dirty="0" err="1">
                <a:solidFill>
                  <a:srgbClr val="FF0000"/>
                </a:solidFill>
                <a:latin typeface="Consolas" pitchFamily="49" charset="0"/>
                <a:cs typeface="Arial" charset="0"/>
              </a:rPr>
              <a:t>endif</a:t>
            </a:r>
            <a:endParaRPr lang="en-US" sz="2000" dirty="0">
              <a:solidFill>
                <a:srgbClr val="FF0000"/>
              </a:solidFill>
              <a:latin typeface="Consolas" pitchFamily="49" charset="0"/>
              <a:cs typeface="Arial" charset="0"/>
            </a:endParaRPr>
          </a:p>
          <a:p>
            <a:endParaRPr lang="en-US" sz="1600" dirty="0">
              <a:solidFill>
                <a:srgbClr val="FF0000"/>
              </a:solidFill>
              <a:latin typeface="Consolas" pitchFamily="49" charset="0"/>
              <a:cs typeface="Arial" charset="0"/>
            </a:endParaRPr>
          </a:p>
        </p:txBody>
      </p:sp>
    </p:spTree>
    <p:extLst>
      <p:ext uri="{BB962C8B-B14F-4D97-AF65-F5344CB8AC3E}">
        <p14:creationId xmlns:p14="http://schemas.microsoft.com/office/powerpoint/2010/main" val="16284032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atin typeface="Arial" charset="0"/>
                <a:cs typeface="Arial" charset="0"/>
              </a:rPr>
              <a:t>The C++ Preprocessor</a:t>
            </a:r>
          </a:p>
        </p:txBody>
      </p:sp>
      <p:sp>
        <p:nvSpPr>
          <p:cNvPr id="20483"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	This class definition contains only the signatures (or </a:t>
            </a:r>
            <a:r>
              <a:rPr lang="en-US" i="1" dirty="0">
                <a:latin typeface="Arial" charset="0"/>
                <a:cs typeface="Arial" charset="0"/>
              </a:rPr>
              <a:t>prototypes</a:t>
            </a:r>
            <a:r>
              <a:rPr lang="en-US" dirty="0">
                <a:latin typeface="Arial" charset="0"/>
                <a:cs typeface="Arial" charset="0"/>
              </a:rPr>
              <a:t>) of the operations</a:t>
            </a:r>
          </a:p>
          <a:p>
            <a:pPr lvl="2">
              <a:buFont typeface="Arial" charset="0"/>
              <a:buNone/>
            </a:pPr>
            <a:r>
              <a:rPr lang="en-US" dirty="0">
                <a:latin typeface="Arial" charset="0"/>
                <a:cs typeface="Arial" charset="0"/>
              </a:rPr>
              <a:t>the interface, function declaration, class declaration, etc.</a:t>
            </a:r>
          </a:p>
          <a:p>
            <a:pPr>
              <a:buFont typeface="Arial" charset="0"/>
              <a:buNone/>
            </a:pPr>
            <a:endParaRPr lang="en-US" dirty="0">
              <a:latin typeface="Arial" charset="0"/>
              <a:cs typeface="Arial" charset="0"/>
            </a:endParaRPr>
          </a:p>
          <a:p>
            <a:pPr>
              <a:buFont typeface="Arial" charset="0"/>
              <a:buNone/>
            </a:pPr>
            <a:r>
              <a:rPr lang="en-US" dirty="0">
                <a:latin typeface="Arial" charset="0"/>
                <a:cs typeface="Arial" charset="0"/>
              </a:rPr>
              <a:t>	The actual member function definitions may be defined elsewhere, either in:</a:t>
            </a:r>
          </a:p>
          <a:p>
            <a:pPr lvl="1"/>
            <a:r>
              <a:rPr lang="en-US" dirty="0">
                <a:latin typeface="Arial" charset="0"/>
                <a:cs typeface="Arial" charset="0"/>
              </a:rPr>
              <a:t>The same file, or</a:t>
            </a:r>
          </a:p>
          <a:p>
            <a:pPr lvl="1"/>
            <a:r>
              <a:rPr lang="en-US" dirty="0">
                <a:latin typeface="Arial" charset="0"/>
                <a:cs typeface="Arial" charset="0"/>
              </a:rPr>
              <a:t>Another file which is compiled into an object file</a:t>
            </a:r>
          </a:p>
          <a:p>
            <a:pPr>
              <a:buFont typeface="Arial" charset="0"/>
              <a:buNone/>
            </a:pPr>
            <a:endParaRPr lang="en-US" dirty="0">
              <a:latin typeface="Arial" charset="0"/>
              <a:cs typeface="Arial" charset="0"/>
            </a:endParaRPr>
          </a:p>
          <a:p>
            <a:pPr>
              <a:buFont typeface="Arial" charset="0"/>
              <a:buNone/>
            </a:pPr>
            <a:r>
              <a:rPr lang="en-US" dirty="0">
                <a:latin typeface="Arial" charset="0"/>
                <a:cs typeface="Arial" charset="0"/>
              </a:rPr>
              <a:t>	We will use the first method</a:t>
            </a:r>
          </a:p>
        </p:txBody>
      </p:sp>
    </p:spTree>
    <p:extLst>
      <p:ext uri="{BB962C8B-B14F-4D97-AF65-F5344CB8AC3E}">
        <p14:creationId xmlns:p14="http://schemas.microsoft.com/office/powerpoint/2010/main" val="15131363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atin typeface="Arial" charset="0"/>
                <a:cs typeface="Arial" charset="0"/>
              </a:rPr>
              <a:t>The File as the Unit of Compilation</a:t>
            </a:r>
          </a:p>
        </p:txBody>
      </p:sp>
      <p:sp>
        <p:nvSpPr>
          <p:cNvPr id="22531"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	In C/C++, the file is the base unit of compilation:</a:t>
            </a:r>
          </a:p>
          <a:p>
            <a:pPr lvl="1"/>
            <a:r>
              <a:rPr lang="en-US" dirty="0">
                <a:latin typeface="Arial" charset="0"/>
                <a:cs typeface="Arial" charset="0"/>
              </a:rPr>
              <a:t>Any </a:t>
            </a:r>
            <a:r>
              <a:rPr lang="en-US" dirty="0">
                <a:latin typeface="Consolas" pitchFamily="49" charset="0"/>
                <a:cs typeface="Arial" charset="0"/>
              </a:rPr>
              <a:t>.</a:t>
            </a:r>
            <a:r>
              <a:rPr lang="en-US" dirty="0" err="1">
                <a:latin typeface="Consolas" pitchFamily="49" charset="0"/>
                <a:cs typeface="Arial" charset="0"/>
              </a:rPr>
              <a:t>cpp</a:t>
            </a:r>
            <a:r>
              <a:rPr lang="en-US" dirty="0">
                <a:latin typeface="Arial" charset="0"/>
                <a:cs typeface="Arial" charset="0"/>
              </a:rPr>
              <a:t> file may be compiled into object code</a:t>
            </a:r>
          </a:p>
          <a:p>
            <a:pPr lvl="1"/>
            <a:r>
              <a:rPr lang="en-US" dirty="0">
                <a:highlight>
                  <a:srgbClr val="FFFF00"/>
                </a:highlight>
                <a:latin typeface="Arial" charset="0"/>
                <a:cs typeface="Arial" charset="0"/>
              </a:rPr>
              <a:t>Only files containing an </a:t>
            </a:r>
            <a:r>
              <a:rPr lang="en-US" u="sng" dirty="0" err="1">
                <a:highlight>
                  <a:srgbClr val="FFFF00"/>
                </a:highlight>
                <a:latin typeface="Consolas" pitchFamily="49" charset="0"/>
                <a:cs typeface="Consolas" pitchFamily="49" charset="0"/>
              </a:rPr>
              <a:t>int</a:t>
            </a:r>
            <a:r>
              <a:rPr lang="en-US" u="sng" dirty="0">
                <a:highlight>
                  <a:srgbClr val="FFFF00"/>
                </a:highlight>
                <a:latin typeface="Consolas" pitchFamily="49" charset="0"/>
                <a:cs typeface="Consolas" pitchFamily="49" charset="0"/>
              </a:rPr>
              <a:t> main()</a:t>
            </a:r>
            <a:r>
              <a:rPr lang="en-US" dirty="0">
                <a:highlight>
                  <a:srgbClr val="FFFF00"/>
                </a:highlight>
                <a:latin typeface="Arial" charset="0"/>
                <a:cs typeface="Arial" charset="0"/>
              </a:rPr>
              <a:t> function can be compiled into an executable</a:t>
            </a:r>
          </a:p>
          <a:p>
            <a:pPr>
              <a:buFont typeface="Arial" charset="0"/>
              <a:buNone/>
            </a:pPr>
            <a:endParaRPr lang="en-US" dirty="0">
              <a:latin typeface="Arial" charset="0"/>
              <a:cs typeface="Arial" charset="0"/>
            </a:endParaRPr>
          </a:p>
          <a:p>
            <a:pPr>
              <a:buFont typeface="Arial" charset="0"/>
              <a:buNone/>
            </a:pPr>
            <a:r>
              <a:rPr lang="en-US" dirty="0">
                <a:latin typeface="Arial" charset="0"/>
                <a:cs typeface="Arial" charset="0"/>
              </a:rPr>
              <a:t>	The signature of main is:</a:t>
            </a:r>
          </a:p>
          <a:p>
            <a:pPr lvl="1">
              <a:buFontTx/>
              <a:buNone/>
            </a:pPr>
            <a:r>
              <a:rPr lang="en-US" dirty="0">
                <a:latin typeface="Consolas" pitchFamily="49" charset="0"/>
                <a:cs typeface="Consolas" pitchFamily="49" charset="0"/>
              </a:rPr>
              <a:t>    </a:t>
            </a:r>
            <a:r>
              <a:rPr lang="en-US" dirty="0" err="1">
                <a:latin typeface="Consolas" pitchFamily="49" charset="0"/>
                <a:cs typeface="Consolas" pitchFamily="49" charset="0"/>
              </a:rPr>
              <a:t>int</a:t>
            </a:r>
            <a:r>
              <a:rPr lang="en-US" dirty="0">
                <a:latin typeface="Consolas" pitchFamily="49" charset="0"/>
                <a:cs typeface="Consolas" pitchFamily="49" charset="0"/>
              </a:rPr>
              <a:t> main (</a:t>
            </a:r>
            <a:r>
              <a:rPr lang="en-US" dirty="0" err="1">
                <a:latin typeface="Consolas" pitchFamily="49" charset="0"/>
                <a:cs typeface="Consolas" pitchFamily="49" charset="0"/>
              </a:rPr>
              <a:t>int</a:t>
            </a:r>
            <a:r>
              <a:rPr lang="en-US" dirty="0">
                <a:latin typeface="Consolas" pitchFamily="49" charset="0"/>
                <a:cs typeface="Consolas" pitchFamily="49" charset="0"/>
              </a:rPr>
              <a:t> </a:t>
            </a:r>
            <a:r>
              <a:rPr lang="en-US" dirty="0" err="1">
                <a:latin typeface="Consolas" pitchFamily="49" charset="0"/>
                <a:cs typeface="Consolas" pitchFamily="49" charset="0"/>
              </a:rPr>
              <a:t>argc</a:t>
            </a:r>
            <a:r>
              <a:rPr lang="en-US" dirty="0">
                <a:latin typeface="Consolas" pitchFamily="49" charset="0"/>
                <a:cs typeface="Consolas" pitchFamily="49" charset="0"/>
              </a:rPr>
              <a:t>, char* </a:t>
            </a:r>
            <a:r>
              <a:rPr lang="en-US" dirty="0" err="1">
                <a:latin typeface="Consolas" pitchFamily="49" charset="0"/>
                <a:cs typeface="Consolas" pitchFamily="49" charset="0"/>
              </a:rPr>
              <a:t>argv</a:t>
            </a:r>
            <a:r>
              <a:rPr lang="en-US" dirty="0">
                <a:latin typeface="Consolas" pitchFamily="49" charset="0"/>
                <a:cs typeface="Consolas" pitchFamily="49" charset="0"/>
              </a:rPr>
              <a:t>[]) {</a:t>
            </a:r>
          </a:p>
          <a:p>
            <a:pPr lvl="1">
              <a:buFontTx/>
              <a:buNone/>
            </a:pPr>
            <a:r>
              <a:rPr lang="en-US" dirty="0">
                <a:latin typeface="Consolas" pitchFamily="49" charset="0"/>
                <a:cs typeface="Consolas" pitchFamily="49" charset="0"/>
              </a:rPr>
              <a:t>        // does some stuff</a:t>
            </a:r>
          </a:p>
          <a:p>
            <a:pPr lvl="1">
              <a:buFontTx/>
              <a:buNone/>
            </a:pPr>
            <a:r>
              <a:rPr lang="en-US" dirty="0">
                <a:latin typeface="Consolas" pitchFamily="49" charset="0"/>
                <a:cs typeface="Consolas" pitchFamily="49" charset="0"/>
              </a:rPr>
              <a:t>        return 0;</a:t>
            </a:r>
          </a:p>
          <a:p>
            <a:pPr lvl="1">
              <a:buFontTx/>
              <a:buNone/>
            </a:pPr>
            <a:r>
              <a:rPr lang="en-US" dirty="0">
                <a:latin typeface="Consolas" pitchFamily="49" charset="0"/>
                <a:cs typeface="Consolas" pitchFamily="49" charset="0"/>
              </a:rPr>
              <a:t>    }</a:t>
            </a:r>
          </a:p>
          <a:p>
            <a:pPr>
              <a:buFont typeface="Arial" charset="0"/>
              <a:buNone/>
            </a:pPr>
            <a:endParaRPr lang="en-US" dirty="0">
              <a:latin typeface="Arial" charset="0"/>
              <a:cs typeface="Arial" charset="0"/>
            </a:endParaRPr>
          </a:p>
          <a:p>
            <a:pPr>
              <a:buFont typeface="Arial" charset="0"/>
              <a:buNone/>
            </a:pPr>
            <a:r>
              <a:rPr lang="en-US" dirty="0">
                <a:latin typeface="Arial" charset="0"/>
                <a:cs typeface="Arial" charset="0"/>
              </a:rPr>
              <a:t>	The operating system is expecting a return value</a:t>
            </a:r>
          </a:p>
          <a:p>
            <a:pPr lvl="1"/>
            <a:r>
              <a:rPr lang="en-US" dirty="0">
                <a:latin typeface="Arial" charset="0"/>
                <a:cs typeface="Arial" charset="0"/>
              </a:rPr>
              <a:t>Usually 0</a:t>
            </a:r>
          </a:p>
        </p:txBody>
      </p:sp>
    </p:spTree>
    <p:extLst>
      <p:ext uri="{BB962C8B-B14F-4D97-AF65-F5344CB8AC3E}">
        <p14:creationId xmlns:p14="http://schemas.microsoft.com/office/powerpoint/2010/main" val="6081083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atin typeface="Arial" charset="0"/>
                <a:cs typeface="Arial" charset="0"/>
              </a:rPr>
              <a:t>The File as the Unit of Compilation</a:t>
            </a:r>
          </a:p>
        </p:txBody>
      </p:sp>
      <p:sp>
        <p:nvSpPr>
          <p:cNvPr id="23555"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	This file (</a:t>
            </a:r>
            <a:r>
              <a:rPr lang="en-US" sz="1800" b="1" dirty="0" err="1">
                <a:latin typeface="Courier New" pitchFamily="49" charset="0"/>
                <a:cs typeface="Arial" charset="0"/>
              </a:rPr>
              <a:t>example.cpp</a:t>
            </a:r>
            <a:r>
              <a:rPr lang="en-US" dirty="0">
                <a:latin typeface="Arial" charset="0"/>
                <a:cs typeface="Arial" charset="0"/>
              </a:rPr>
              <a:t>) contains two functions</a:t>
            </a:r>
          </a:p>
          <a:p>
            <a:pPr>
              <a:buFontTx/>
              <a:buNone/>
            </a:pPr>
            <a:endParaRPr lang="en-US" sz="1400" b="1" dirty="0">
              <a:latin typeface="Courier New" pitchFamily="49" charset="0"/>
              <a:cs typeface="Arial" charset="0"/>
            </a:endParaRPr>
          </a:p>
          <a:p>
            <a:pPr lvl="2">
              <a:buFontTx/>
              <a:buNone/>
            </a:pPr>
            <a:r>
              <a:rPr lang="en-US" dirty="0">
                <a:latin typeface="Consolas" pitchFamily="49" charset="0"/>
                <a:cs typeface="Consolas" pitchFamily="49" charset="0"/>
              </a:rPr>
              <a:t>#include&lt;</a:t>
            </a:r>
            <a:r>
              <a:rPr lang="en-US" dirty="0" err="1">
                <a:latin typeface="Consolas" pitchFamily="49" charset="0"/>
                <a:cs typeface="Consolas" pitchFamily="49" charset="0"/>
              </a:rPr>
              <a:t>iostream</a:t>
            </a:r>
            <a:r>
              <a:rPr lang="en-US" dirty="0">
                <a:latin typeface="Consolas" pitchFamily="49" charset="0"/>
                <a:cs typeface="Consolas" pitchFamily="49" charset="0"/>
              </a:rPr>
              <a:t>&gt;</a:t>
            </a:r>
          </a:p>
          <a:p>
            <a:pPr lvl="2">
              <a:buFontTx/>
              <a:buNone/>
            </a:pPr>
            <a:r>
              <a:rPr lang="en-US" dirty="0">
                <a:latin typeface="Consolas" pitchFamily="49" charset="0"/>
                <a:cs typeface="Consolas" pitchFamily="49" charset="0"/>
              </a:rPr>
              <a:t>using namespace </a:t>
            </a:r>
            <a:r>
              <a:rPr lang="en-US" dirty="0" err="1">
                <a:latin typeface="Consolas" pitchFamily="49" charset="0"/>
                <a:cs typeface="Consolas" pitchFamily="49" charset="0"/>
              </a:rPr>
              <a:t>std</a:t>
            </a:r>
            <a:r>
              <a:rPr lang="en-US" dirty="0">
                <a:latin typeface="Consolas" pitchFamily="49" charset="0"/>
                <a:cs typeface="Consolas" pitchFamily="49" charset="0"/>
              </a:rPr>
              <a:t>;</a:t>
            </a:r>
          </a:p>
          <a:p>
            <a:pPr lvl="2">
              <a:buFontTx/>
              <a:buNone/>
            </a:pPr>
            <a:endParaRPr lang="en-US" dirty="0">
              <a:latin typeface="Consolas" pitchFamily="49" charset="0"/>
              <a:cs typeface="Consolas" pitchFamily="49" charset="0"/>
            </a:endParaRPr>
          </a:p>
          <a:p>
            <a:pPr lvl="2">
              <a:buFontTx/>
              <a:buNone/>
            </a:pPr>
            <a:r>
              <a:rPr lang="en-US" dirty="0" err="1">
                <a:solidFill>
                  <a:srgbClr val="FF3300"/>
                </a:solidFill>
                <a:latin typeface="Consolas" pitchFamily="49" charset="0"/>
                <a:cs typeface="Consolas" pitchFamily="49" charset="0"/>
              </a:rPr>
              <a:t>int</a:t>
            </a:r>
            <a:r>
              <a:rPr lang="en-US" dirty="0">
                <a:solidFill>
                  <a:srgbClr val="FF3300"/>
                </a:solidFill>
                <a:latin typeface="Consolas" pitchFamily="49" charset="0"/>
                <a:cs typeface="Consolas" pitchFamily="49" charset="0"/>
              </a:rPr>
              <a:t> </a:t>
            </a:r>
            <a:r>
              <a:rPr lang="en-US" dirty="0" err="1">
                <a:solidFill>
                  <a:srgbClr val="FF3300"/>
                </a:solidFill>
                <a:latin typeface="Consolas" pitchFamily="49" charset="0"/>
                <a:cs typeface="Consolas" pitchFamily="49" charset="0"/>
              </a:rPr>
              <a:t>sqr</a:t>
            </a:r>
            <a:r>
              <a:rPr lang="en-US" dirty="0">
                <a:solidFill>
                  <a:srgbClr val="FF3300"/>
                </a:solidFill>
                <a:latin typeface="Consolas" pitchFamily="49" charset="0"/>
                <a:cs typeface="Consolas" pitchFamily="49" charset="0"/>
              </a:rPr>
              <a:t>( </a:t>
            </a:r>
            <a:r>
              <a:rPr lang="en-US" dirty="0" err="1">
                <a:solidFill>
                  <a:srgbClr val="FF3300"/>
                </a:solidFill>
                <a:latin typeface="Consolas" pitchFamily="49" charset="0"/>
                <a:cs typeface="Consolas" pitchFamily="49" charset="0"/>
              </a:rPr>
              <a:t>int</a:t>
            </a:r>
            <a:r>
              <a:rPr lang="en-US" dirty="0">
                <a:solidFill>
                  <a:srgbClr val="FF3300"/>
                </a:solidFill>
                <a:latin typeface="Consolas" pitchFamily="49" charset="0"/>
                <a:cs typeface="Consolas" pitchFamily="49" charset="0"/>
              </a:rPr>
              <a:t> n )</a:t>
            </a:r>
            <a:r>
              <a:rPr lang="en-US" dirty="0">
                <a:latin typeface="Consolas" pitchFamily="49" charset="0"/>
                <a:cs typeface="Consolas" pitchFamily="49" charset="0"/>
              </a:rPr>
              <a:t> {     </a:t>
            </a:r>
            <a:r>
              <a:rPr lang="en-US" dirty="0">
                <a:solidFill>
                  <a:srgbClr val="FF0000"/>
                </a:solidFill>
                <a:latin typeface="Consolas" pitchFamily="49" charset="0"/>
                <a:cs typeface="Consolas" pitchFamily="49" charset="0"/>
              </a:rPr>
              <a:t>// Function declaration and definition</a:t>
            </a:r>
          </a:p>
          <a:p>
            <a:pPr lvl="2">
              <a:buFontTx/>
              <a:buNone/>
            </a:pPr>
            <a:r>
              <a:rPr lang="en-US" dirty="0">
                <a:latin typeface="Consolas" pitchFamily="49" charset="0"/>
                <a:cs typeface="Consolas" pitchFamily="49" charset="0"/>
              </a:rPr>
              <a:t>    return n*n;</a:t>
            </a:r>
          </a:p>
          <a:p>
            <a:pPr lvl="2">
              <a:buFontTx/>
              <a:buNone/>
            </a:pPr>
            <a:r>
              <a:rPr lang="en-US" dirty="0">
                <a:latin typeface="Consolas" pitchFamily="49" charset="0"/>
                <a:cs typeface="Consolas" pitchFamily="49" charset="0"/>
              </a:rPr>
              <a:t>}</a:t>
            </a:r>
          </a:p>
          <a:p>
            <a:pPr lvl="2">
              <a:buFontTx/>
              <a:buNone/>
            </a:pPr>
            <a:endParaRPr lang="en-US" dirty="0">
              <a:latin typeface="Consolas" pitchFamily="49" charset="0"/>
              <a:cs typeface="Consolas" pitchFamily="49" charset="0"/>
            </a:endParaRPr>
          </a:p>
          <a:p>
            <a:pPr lvl="2">
              <a:buFontTx/>
              <a:buNone/>
            </a:pPr>
            <a:r>
              <a:rPr lang="en-US" dirty="0" err="1">
                <a:solidFill>
                  <a:srgbClr val="FF3300"/>
                </a:solidFill>
                <a:latin typeface="Consolas" pitchFamily="49" charset="0"/>
                <a:cs typeface="Consolas" pitchFamily="49" charset="0"/>
              </a:rPr>
              <a:t>int</a:t>
            </a:r>
            <a:r>
              <a:rPr lang="en-US" dirty="0">
                <a:solidFill>
                  <a:srgbClr val="FF3300"/>
                </a:solidFill>
                <a:latin typeface="Consolas" pitchFamily="49" charset="0"/>
                <a:cs typeface="Consolas" pitchFamily="49" charset="0"/>
              </a:rPr>
              <a:t> main()</a:t>
            </a:r>
            <a:r>
              <a:rPr lang="en-US" dirty="0">
                <a:latin typeface="Consolas" pitchFamily="49" charset="0"/>
                <a:cs typeface="Consolas" pitchFamily="49" charset="0"/>
              </a:rPr>
              <a:t> {</a:t>
            </a:r>
          </a:p>
          <a:p>
            <a:pPr lvl="2">
              <a:buFontTx/>
              <a:buNone/>
            </a:pPr>
            <a:r>
              <a:rPr lang="en-US" dirty="0">
                <a:latin typeface="Consolas" pitchFamily="49" charset="0"/>
                <a:cs typeface="Consolas" pitchFamily="49" charset="0"/>
              </a:rPr>
              <a:t>    </a:t>
            </a:r>
            <a:r>
              <a:rPr lang="en-US" dirty="0" err="1">
                <a:latin typeface="Consolas" pitchFamily="49" charset="0"/>
                <a:cs typeface="Consolas" pitchFamily="49" charset="0"/>
              </a:rPr>
              <a:t>cout</a:t>
            </a:r>
            <a:r>
              <a:rPr lang="en-US" dirty="0">
                <a:latin typeface="Consolas" pitchFamily="49" charset="0"/>
                <a:cs typeface="Consolas" pitchFamily="49" charset="0"/>
              </a:rPr>
              <a:t> &lt;&lt; "The square of 3 is " &lt;&lt; </a:t>
            </a:r>
            <a:r>
              <a:rPr lang="en-US" dirty="0" err="1">
                <a:latin typeface="Consolas" pitchFamily="49" charset="0"/>
                <a:cs typeface="Consolas" pitchFamily="49" charset="0"/>
              </a:rPr>
              <a:t>sqr</a:t>
            </a:r>
            <a:r>
              <a:rPr lang="en-US" dirty="0">
                <a:latin typeface="Consolas" pitchFamily="49" charset="0"/>
                <a:cs typeface="Consolas" pitchFamily="49" charset="0"/>
              </a:rPr>
              <a:t>(3) &lt;&lt; </a:t>
            </a:r>
            <a:r>
              <a:rPr lang="en-US" dirty="0" err="1">
                <a:latin typeface="Consolas" pitchFamily="49" charset="0"/>
                <a:cs typeface="Consolas" pitchFamily="49" charset="0"/>
              </a:rPr>
              <a:t>endl</a:t>
            </a:r>
            <a:r>
              <a:rPr lang="en-US" dirty="0">
                <a:latin typeface="Consolas" pitchFamily="49" charset="0"/>
                <a:cs typeface="Consolas" pitchFamily="49" charset="0"/>
              </a:rPr>
              <a:t>;</a:t>
            </a:r>
          </a:p>
          <a:p>
            <a:pPr lvl="2">
              <a:buFontTx/>
              <a:buNone/>
            </a:pPr>
            <a:r>
              <a:rPr lang="en-US" dirty="0">
                <a:latin typeface="Consolas" pitchFamily="49" charset="0"/>
                <a:cs typeface="Consolas" pitchFamily="49" charset="0"/>
              </a:rPr>
              <a:t>    return 0;</a:t>
            </a:r>
          </a:p>
          <a:p>
            <a:pPr lvl="2">
              <a:buFontTx/>
              <a:buNone/>
            </a:pPr>
            <a:r>
              <a:rPr lang="en-US" dirty="0">
                <a:latin typeface="Consolas" pitchFamily="49" charset="0"/>
                <a:cs typeface="Consolas" pitchFamily="49" charset="0"/>
              </a:rPr>
              <a:t>}</a:t>
            </a:r>
          </a:p>
        </p:txBody>
      </p:sp>
    </p:spTree>
    <p:extLst>
      <p:ext uri="{BB962C8B-B14F-4D97-AF65-F5344CB8AC3E}">
        <p14:creationId xmlns:p14="http://schemas.microsoft.com/office/powerpoint/2010/main" val="3451122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457200" y="1166018"/>
            <a:ext cx="8229600" cy="4525963"/>
          </a:xfrm>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r>
              <a:rPr lang="en-US" sz="4800" dirty="0">
                <a:solidFill>
                  <a:srgbClr val="C00000"/>
                </a:solidFill>
                <a:latin typeface="Arial" charset="0"/>
                <a:cs typeface="Arial" charset="0"/>
              </a:rPr>
              <a:t>Context and Motivation</a:t>
            </a:r>
          </a:p>
        </p:txBody>
      </p:sp>
    </p:spTree>
    <p:extLst>
      <p:ext uri="{BB962C8B-B14F-4D97-AF65-F5344CB8AC3E}">
        <p14:creationId xmlns:p14="http://schemas.microsoft.com/office/powerpoint/2010/main" val="31971730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atin typeface="Arial" charset="0"/>
                <a:cs typeface="Arial" charset="0"/>
              </a:rPr>
              <a:t>The File as the Unit of Compilation</a:t>
            </a:r>
          </a:p>
        </p:txBody>
      </p:sp>
      <p:sp>
        <p:nvSpPr>
          <p:cNvPr id="24579" name="Rectangle 3"/>
          <p:cNvSpPr>
            <a:spLocks noGrp="1" noChangeArrowheads="1"/>
          </p:cNvSpPr>
          <p:nvPr>
            <p:ph type="body" idx="1"/>
          </p:nvPr>
        </p:nvSpPr>
        <p:spPr/>
        <p:txBody>
          <a:bodyPr/>
          <a:lstStyle/>
          <a:p>
            <a:pPr>
              <a:buFont typeface="Arial" charset="0"/>
              <a:buNone/>
              <a:defRPr/>
            </a:pPr>
            <a:r>
              <a:rPr lang="en-US" dirty="0">
                <a:latin typeface="Arial" charset="0"/>
                <a:cs typeface="Arial" charset="0"/>
              </a:rPr>
              <a:t>	To compile this file, we execute on the command line:</a:t>
            </a:r>
            <a:r>
              <a:rPr lang="en-US" sz="1800" b="1" dirty="0">
                <a:latin typeface="Courier New" pitchFamily="49" charset="0"/>
                <a:cs typeface="Arial" charset="0"/>
              </a:rPr>
              <a:t> </a:t>
            </a:r>
          </a:p>
          <a:p>
            <a:pPr lvl="2">
              <a:buFontTx/>
              <a:buNone/>
              <a:defRPr/>
            </a:pPr>
            <a:r>
              <a:rPr lang="en-US" sz="1800" dirty="0">
                <a:solidFill>
                  <a:schemeClr val="bg1">
                    <a:lumMod val="65000"/>
                  </a:schemeClr>
                </a:solidFill>
                <a:latin typeface="Consolas" pitchFamily="49" charset="0"/>
                <a:cs typeface="Consolas" pitchFamily="49" charset="0"/>
              </a:rPr>
              <a:t>{ecelinux:1} </a:t>
            </a:r>
            <a:r>
              <a:rPr lang="en-US" sz="1800" dirty="0">
                <a:latin typeface="Consolas" pitchFamily="49" charset="0"/>
                <a:cs typeface="Consolas" pitchFamily="49" charset="0"/>
              </a:rPr>
              <a:t>g++ </a:t>
            </a:r>
            <a:r>
              <a:rPr lang="en-US" sz="1800" dirty="0" err="1">
                <a:latin typeface="Consolas" pitchFamily="49" charset="0"/>
                <a:cs typeface="Consolas" pitchFamily="49" charset="0"/>
              </a:rPr>
              <a:t>example.cpp</a:t>
            </a:r>
            <a:r>
              <a:rPr lang="en-US" sz="1800" dirty="0">
                <a:latin typeface="Consolas" pitchFamily="49" charset="0"/>
                <a:cs typeface="Consolas" pitchFamily="49" charset="0"/>
              </a:rPr>
              <a:t> -o example                </a:t>
            </a:r>
          </a:p>
          <a:p>
            <a:pPr lvl="2">
              <a:buFontTx/>
              <a:buNone/>
              <a:defRPr/>
            </a:pPr>
            <a:r>
              <a:rPr lang="en-US" sz="1800" dirty="0">
                <a:solidFill>
                  <a:schemeClr val="bg1">
                    <a:lumMod val="65000"/>
                  </a:schemeClr>
                </a:solidFill>
                <a:latin typeface="Consolas" pitchFamily="49" charset="0"/>
                <a:cs typeface="Consolas" pitchFamily="49" charset="0"/>
              </a:rPr>
              <a:t>{ecelinux:2} </a:t>
            </a:r>
            <a:r>
              <a:rPr lang="en-US" sz="1800" dirty="0" err="1">
                <a:latin typeface="Consolas" pitchFamily="49" charset="0"/>
                <a:cs typeface="Consolas" pitchFamily="49" charset="0"/>
              </a:rPr>
              <a:t>ls</a:t>
            </a:r>
            <a:endParaRPr lang="en-US" sz="1800" dirty="0">
              <a:latin typeface="Consolas" pitchFamily="49" charset="0"/>
              <a:cs typeface="Consolas" pitchFamily="49" charset="0"/>
            </a:endParaRPr>
          </a:p>
          <a:p>
            <a:pPr lvl="2">
              <a:buFontTx/>
              <a:buNone/>
              <a:defRPr/>
            </a:pPr>
            <a:r>
              <a:rPr lang="en-US" sz="1800" dirty="0">
                <a:latin typeface="Consolas" pitchFamily="49" charset="0"/>
                <a:cs typeface="Consolas" pitchFamily="49" charset="0"/>
              </a:rPr>
              <a:t>example       example.cpp</a:t>
            </a:r>
          </a:p>
          <a:p>
            <a:pPr lvl="2">
              <a:buFontTx/>
              <a:buNone/>
              <a:defRPr/>
            </a:pPr>
            <a:r>
              <a:rPr lang="en-US" sz="1800" dirty="0">
                <a:solidFill>
                  <a:schemeClr val="bg1">
                    <a:lumMod val="65000"/>
                  </a:schemeClr>
                </a:solidFill>
                <a:latin typeface="Consolas" pitchFamily="49" charset="0"/>
                <a:cs typeface="Consolas" pitchFamily="49" charset="0"/>
              </a:rPr>
              <a:t>{ecelinux:3} </a:t>
            </a:r>
            <a:r>
              <a:rPr lang="en-US" sz="1800" dirty="0">
                <a:solidFill>
                  <a:srgbClr val="7030A0"/>
                </a:solidFill>
                <a:latin typeface="Consolas" pitchFamily="49" charset="0"/>
                <a:cs typeface="Consolas" pitchFamily="49" charset="0"/>
              </a:rPr>
              <a:t>./example</a:t>
            </a:r>
          </a:p>
          <a:p>
            <a:pPr lvl="2">
              <a:spcBef>
                <a:spcPct val="0"/>
              </a:spcBef>
              <a:buFontTx/>
              <a:buNone/>
              <a:defRPr/>
            </a:pPr>
            <a:r>
              <a:rPr lang="en-US" sz="1800" dirty="0">
                <a:latin typeface="Consolas" pitchFamily="49" charset="0"/>
                <a:cs typeface="Consolas" pitchFamily="49" charset="0"/>
              </a:rPr>
              <a:t>The square of 3 is 9</a:t>
            </a:r>
          </a:p>
          <a:p>
            <a:pPr lvl="2">
              <a:buFontTx/>
              <a:buNone/>
              <a:defRPr/>
            </a:pPr>
            <a:r>
              <a:rPr lang="en-US" sz="1800" dirty="0">
                <a:solidFill>
                  <a:schemeClr val="bg1">
                    <a:lumMod val="65000"/>
                  </a:schemeClr>
                </a:solidFill>
                <a:latin typeface="Consolas" pitchFamily="49" charset="0"/>
                <a:cs typeface="Consolas" pitchFamily="49" charset="0"/>
              </a:rPr>
              <a:t>{ecelinux:4}</a:t>
            </a:r>
          </a:p>
        </p:txBody>
      </p:sp>
    </p:spTree>
    <p:extLst>
      <p:ext uri="{BB962C8B-B14F-4D97-AF65-F5344CB8AC3E}">
        <p14:creationId xmlns:p14="http://schemas.microsoft.com/office/powerpoint/2010/main" val="8900708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atin typeface="Arial" charset="0"/>
                <a:cs typeface="Arial" charset="0"/>
              </a:rPr>
              <a:t>The File as the Unit of Compilation</a:t>
            </a:r>
          </a:p>
        </p:txBody>
      </p:sp>
      <p:sp>
        <p:nvSpPr>
          <p:cNvPr id="25603"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	This is an alternate form:</a:t>
            </a:r>
          </a:p>
          <a:p>
            <a:pPr>
              <a:buFontTx/>
              <a:buNone/>
            </a:pPr>
            <a:endParaRPr lang="en-US" sz="1400" b="1" dirty="0">
              <a:latin typeface="Courier New" pitchFamily="49" charset="0"/>
              <a:cs typeface="Arial" charset="0"/>
            </a:endParaRPr>
          </a:p>
          <a:p>
            <a:pPr lvl="2">
              <a:buFontTx/>
              <a:buNone/>
            </a:pPr>
            <a:r>
              <a:rPr lang="en-US" sz="1400" dirty="0">
                <a:latin typeface="Consolas" pitchFamily="49" charset="0"/>
                <a:cs typeface="Consolas" pitchFamily="49" charset="0"/>
              </a:rPr>
              <a:t>#include&lt;</a:t>
            </a:r>
            <a:r>
              <a:rPr lang="en-US" sz="1400" dirty="0" err="1">
                <a:latin typeface="Consolas" pitchFamily="49" charset="0"/>
                <a:cs typeface="Consolas" pitchFamily="49" charset="0"/>
              </a:rPr>
              <a:t>iostream</a:t>
            </a:r>
            <a:r>
              <a:rPr lang="en-US" sz="1400" dirty="0">
                <a:latin typeface="Consolas" pitchFamily="49" charset="0"/>
                <a:cs typeface="Consolas" pitchFamily="49" charset="0"/>
              </a:rPr>
              <a:t>&gt;</a:t>
            </a:r>
          </a:p>
          <a:p>
            <a:pPr lvl="2">
              <a:buFontTx/>
              <a:buNone/>
            </a:pPr>
            <a:r>
              <a:rPr lang="en-US" sz="1400" dirty="0">
                <a:latin typeface="Consolas" pitchFamily="49" charset="0"/>
                <a:cs typeface="Consolas" pitchFamily="49" charset="0"/>
              </a:rPr>
              <a:t>using namespace </a:t>
            </a:r>
            <a:r>
              <a:rPr lang="en-US" sz="1400" dirty="0" err="1">
                <a:latin typeface="Consolas" pitchFamily="49" charset="0"/>
                <a:cs typeface="Consolas" pitchFamily="49" charset="0"/>
              </a:rPr>
              <a:t>std</a:t>
            </a:r>
            <a:r>
              <a:rPr lang="en-US" sz="1400" dirty="0">
                <a:latin typeface="Consolas" pitchFamily="49" charset="0"/>
                <a:cs typeface="Consolas" pitchFamily="49" charset="0"/>
              </a:rPr>
              <a:t>;</a:t>
            </a:r>
          </a:p>
          <a:p>
            <a:pPr lvl="2">
              <a:buFontTx/>
              <a:buNone/>
            </a:pPr>
            <a:endParaRPr lang="en-US" sz="1400" dirty="0">
              <a:latin typeface="Consolas" pitchFamily="49" charset="0"/>
              <a:cs typeface="Consolas" pitchFamily="49" charset="0"/>
            </a:endParaRPr>
          </a:p>
          <a:p>
            <a:pPr lvl="2">
              <a:buFontTx/>
              <a:buNone/>
            </a:pPr>
            <a:r>
              <a:rPr lang="en-US" sz="1400" dirty="0" err="1">
                <a:solidFill>
                  <a:srgbClr val="FF3300"/>
                </a:solidFill>
                <a:latin typeface="Consolas" pitchFamily="49" charset="0"/>
                <a:cs typeface="Consolas" pitchFamily="49" charset="0"/>
              </a:rPr>
              <a:t>int</a:t>
            </a:r>
            <a:r>
              <a:rPr lang="en-US" sz="1400" dirty="0">
                <a:solidFill>
                  <a:srgbClr val="FF3300"/>
                </a:solidFill>
                <a:latin typeface="Consolas" pitchFamily="49" charset="0"/>
                <a:cs typeface="Consolas" pitchFamily="49" charset="0"/>
              </a:rPr>
              <a:t> </a:t>
            </a:r>
            <a:r>
              <a:rPr lang="en-US" sz="1400" dirty="0" err="1">
                <a:solidFill>
                  <a:srgbClr val="FF3300"/>
                </a:solidFill>
                <a:latin typeface="Consolas" pitchFamily="49" charset="0"/>
                <a:cs typeface="Consolas" pitchFamily="49" charset="0"/>
              </a:rPr>
              <a:t>sqr</a:t>
            </a:r>
            <a:r>
              <a:rPr lang="en-US" sz="1400" dirty="0">
                <a:solidFill>
                  <a:srgbClr val="FF3300"/>
                </a:solidFill>
                <a:latin typeface="Consolas" pitchFamily="49" charset="0"/>
                <a:cs typeface="Consolas" pitchFamily="49" charset="0"/>
              </a:rPr>
              <a:t>( </a:t>
            </a:r>
            <a:r>
              <a:rPr lang="en-US" sz="1400" dirty="0" err="1">
                <a:solidFill>
                  <a:srgbClr val="FF3300"/>
                </a:solidFill>
                <a:latin typeface="Consolas" pitchFamily="49" charset="0"/>
                <a:cs typeface="Consolas" pitchFamily="49" charset="0"/>
              </a:rPr>
              <a:t>int</a:t>
            </a:r>
            <a:r>
              <a:rPr lang="en-US" sz="1400" dirty="0">
                <a:solidFill>
                  <a:srgbClr val="FF3300"/>
                </a:solidFill>
                <a:latin typeface="Consolas" pitchFamily="49" charset="0"/>
                <a:cs typeface="Consolas" pitchFamily="49" charset="0"/>
              </a:rPr>
              <a:t> );                // Function declaration</a:t>
            </a:r>
            <a:endParaRPr lang="en-US" sz="1400" dirty="0">
              <a:latin typeface="Consolas" pitchFamily="49" charset="0"/>
              <a:cs typeface="Consolas" pitchFamily="49" charset="0"/>
            </a:endParaRPr>
          </a:p>
          <a:p>
            <a:pPr lvl="2">
              <a:buFontTx/>
              <a:buNone/>
            </a:pPr>
            <a:endParaRPr lang="en-US" sz="1400" dirty="0">
              <a:latin typeface="Consolas" pitchFamily="49" charset="0"/>
              <a:cs typeface="Consolas" pitchFamily="49" charset="0"/>
            </a:endParaRPr>
          </a:p>
          <a:p>
            <a:pPr lvl="2">
              <a:buFontTx/>
              <a:buNone/>
            </a:pPr>
            <a:r>
              <a:rPr lang="en-US" sz="1400" dirty="0" err="1">
                <a:solidFill>
                  <a:srgbClr val="FF3300"/>
                </a:solidFill>
                <a:latin typeface="Consolas" pitchFamily="49" charset="0"/>
                <a:cs typeface="Consolas" pitchFamily="49" charset="0"/>
              </a:rPr>
              <a:t>int</a:t>
            </a:r>
            <a:r>
              <a:rPr lang="en-US" sz="1400" dirty="0">
                <a:solidFill>
                  <a:srgbClr val="FF3300"/>
                </a:solidFill>
                <a:latin typeface="Consolas" pitchFamily="49" charset="0"/>
                <a:cs typeface="Consolas" pitchFamily="49" charset="0"/>
              </a:rPr>
              <a:t> main()</a:t>
            </a:r>
            <a:r>
              <a:rPr lang="en-US" sz="1400" dirty="0">
                <a:latin typeface="Consolas" pitchFamily="49" charset="0"/>
                <a:cs typeface="Consolas" pitchFamily="49" charset="0"/>
              </a:rPr>
              <a:t> {</a:t>
            </a:r>
          </a:p>
          <a:p>
            <a:pPr lvl="2">
              <a:buFontTx/>
              <a:buNone/>
            </a:pPr>
            <a:r>
              <a:rPr lang="en-US" sz="1400" dirty="0">
                <a:latin typeface="Consolas" pitchFamily="49" charset="0"/>
                <a:cs typeface="Consolas" pitchFamily="49" charset="0"/>
              </a:rPr>
              <a:t>    </a:t>
            </a:r>
            <a:r>
              <a:rPr lang="en-US" sz="1400" dirty="0" err="1">
                <a:latin typeface="Consolas" pitchFamily="49" charset="0"/>
                <a:cs typeface="Consolas" pitchFamily="49" charset="0"/>
              </a:rPr>
              <a:t>cout</a:t>
            </a:r>
            <a:r>
              <a:rPr lang="en-US" sz="1400" dirty="0">
                <a:latin typeface="Consolas" pitchFamily="49" charset="0"/>
                <a:cs typeface="Consolas" pitchFamily="49" charset="0"/>
              </a:rPr>
              <a:t> &lt;&lt; "The square of 3 is " &lt;&lt; </a:t>
            </a:r>
            <a:r>
              <a:rPr lang="en-US" sz="1400" dirty="0" err="1">
                <a:latin typeface="Consolas" pitchFamily="49" charset="0"/>
                <a:cs typeface="Consolas" pitchFamily="49" charset="0"/>
              </a:rPr>
              <a:t>sqr</a:t>
            </a:r>
            <a:r>
              <a:rPr lang="en-US" sz="1400" dirty="0">
                <a:latin typeface="Consolas" pitchFamily="49" charset="0"/>
                <a:cs typeface="Consolas" pitchFamily="49" charset="0"/>
              </a:rPr>
              <a:t>(3) &lt;&lt; </a:t>
            </a:r>
            <a:r>
              <a:rPr lang="en-US" sz="1400" dirty="0" err="1">
                <a:latin typeface="Consolas" pitchFamily="49" charset="0"/>
                <a:cs typeface="Consolas" pitchFamily="49" charset="0"/>
              </a:rPr>
              <a:t>endl</a:t>
            </a:r>
            <a:r>
              <a:rPr lang="en-US" sz="1400" dirty="0">
                <a:latin typeface="Consolas" pitchFamily="49" charset="0"/>
                <a:cs typeface="Consolas" pitchFamily="49" charset="0"/>
              </a:rPr>
              <a:t>;</a:t>
            </a:r>
          </a:p>
          <a:p>
            <a:pPr lvl="2">
              <a:buFontTx/>
              <a:buNone/>
            </a:pPr>
            <a:r>
              <a:rPr lang="en-US" sz="1400" dirty="0">
                <a:latin typeface="Consolas" pitchFamily="49" charset="0"/>
                <a:cs typeface="Consolas" pitchFamily="49" charset="0"/>
              </a:rPr>
              <a:t>    return 0;</a:t>
            </a:r>
          </a:p>
          <a:p>
            <a:pPr lvl="2">
              <a:buFontTx/>
              <a:buNone/>
            </a:pPr>
            <a:r>
              <a:rPr lang="en-US" sz="1400" dirty="0">
                <a:latin typeface="Consolas" pitchFamily="49" charset="0"/>
                <a:cs typeface="Consolas" pitchFamily="49" charset="0"/>
              </a:rPr>
              <a:t>}</a:t>
            </a:r>
          </a:p>
          <a:p>
            <a:pPr lvl="2">
              <a:buFontTx/>
              <a:buNone/>
            </a:pPr>
            <a:endParaRPr lang="en-US" sz="1400" dirty="0">
              <a:latin typeface="Consolas" pitchFamily="49" charset="0"/>
              <a:cs typeface="Consolas" pitchFamily="49" charset="0"/>
            </a:endParaRPr>
          </a:p>
          <a:p>
            <a:pPr lvl="2">
              <a:buFontTx/>
              <a:buNone/>
            </a:pPr>
            <a:r>
              <a:rPr lang="en-US" sz="1400" dirty="0" err="1">
                <a:solidFill>
                  <a:srgbClr val="FF3300"/>
                </a:solidFill>
                <a:latin typeface="Consolas" pitchFamily="49" charset="0"/>
                <a:cs typeface="Consolas" pitchFamily="49" charset="0"/>
              </a:rPr>
              <a:t>int</a:t>
            </a:r>
            <a:r>
              <a:rPr lang="en-US" sz="1400" dirty="0">
                <a:solidFill>
                  <a:srgbClr val="FF3300"/>
                </a:solidFill>
                <a:latin typeface="Consolas" pitchFamily="49" charset="0"/>
                <a:cs typeface="Consolas" pitchFamily="49" charset="0"/>
              </a:rPr>
              <a:t> </a:t>
            </a:r>
            <a:r>
              <a:rPr lang="en-US" sz="1400" dirty="0" err="1">
                <a:solidFill>
                  <a:srgbClr val="FF3300"/>
                </a:solidFill>
                <a:latin typeface="Consolas" pitchFamily="49" charset="0"/>
                <a:cs typeface="Consolas" pitchFamily="49" charset="0"/>
              </a:rPr>
              <a:t>sqr</a:t>
            </a:r>
            <a:r>
              <a:rPr lang="en-US" sz="1400" dirty="0">
                <a:solidFill>
                  <a:srgbClr val="FF3300"/>
                </a:solidFill>
                <a:latin typeface="Consolas" pitchFamily="49" charset="0"/>
                <a:cs typeface="Consolas" pitchFamily="49" charset="0"/>
              </a:rPr>
              <a:t>( </a:t>
            </a:r>
            <a:r>
              <a:rPr lang="en-US" sz="1400" dirty="0" err="1">
                <a:solidFill>
                  <a:srgbClr val="FF3300"/>
                </a:solidFill>
                <a:latin typeface="Consolas" pitchFamily="49" charset="0"/>
                <a:cs typeface="Consolas" pitchFamily="49" charset="0"/>
              </a:rPr>
              <a:t>int</a:t>
            </a:r>
            <a:r>
              <a:rPr lang="en-US" sz="1400" dirty="0">
                <a:solidFill>
                  <a:srgbClr val="FF3300"/>
                </a:solidFill>
                <a:latin typeface="Consolas" pitchFamily="49" charset="0"/>
                <a:cs typeface="Consolas" pitchFamily="49" charset="0"/>
              </a:rPr>
              <a:t> n )</a:t>
            </a:r>
            <a:r>
              <a:rPr lang="en-US" sz="1400" dirty="0">
                <a:latin typeface="Consolas" pitchFamily="49" charset="0"/>
                <a:cs typeface="Consolas" pitchFamily="49" charset="0"/>
              </a:rPr>
              <a:t> {             </a:t>
            </a:r>
            <a:r>
              <a:rPr lang="en-US" sz="1400" dirty="0">
                <a:solidFill>
                  <a:srgbClr val="FF3300"/>
                </a:solidFill>
                <a:latin typeface="Consolas" pitchFamily="49" charset="0"/>
                <a:cs typeface="Consolas" pitchFamily="49" charset="0"/>
              </a:rPr>
              <a:t>// Function definition</a:t>
            </a:r>
            <a:endParaRPr lang="en-US" sz="1400" dirty="0">
              <a:latin typeface="Consolas" pitchFamily="49" charset="0"/>
              <a:cs typeface="Consolas" pitchFamily="49" charset="0"/>
            </a:endParaRPr>
          </a:p>
          <a:p>
            <a:pPr lvl="2">
              <a:buFontTx/>
              <a:buNone/>
            </a:pPr>
            <a:r>
              <a:rPr lang="en-US" sz="1400" dirty="0">
                <a:latin typeface="Consolas" pitchFamily="49" charset="0"/>
                <a:cs typeface="Consolas" pitchFamily="49" charset="0"/>
              </a:rPr>
              <a:t>    return n*n;                </a:t>
            </a:r>
            <a:r>
              <a:rPr lang="en-US" sz="1400" dirty="0">
                <a:solidFill>
                  <a:srgbClr val="FF0000"/>
                </a:solidFill>
                <a:latin typeface="Consolas" pitchFamily="49" charset="0"/>
                <a:cs typeface="Consolas" pitchFamily="49" charset="0"/>
              </a:rPr>
              <a:t>// The definition can be in another file</a:t>
            </a:r>
          </a:p>
          <a:p>
            <a:pPr lvl="2">
              <a:buFontTx/>
              <a:buNone/>
            </a:pPr>
            <a:r>
              <a:rPr lang="en-US" sz="1400" dirty="0">
                <a:latin typeface="Consolas" pitchFamily="49" charset="0"/>
                <a:cs typeface="Consolas" pitchFamily="49" charset="0"/>
              </a:rPr>
              <a:t>}</a:t>
            </a:r>
          </a:p>
          <a:p>
            <a:pPr>
              <a:buFontTx/>
              <a:buNone/>
            </a:pPr>
            <a:endParaRPr lang="en-US" sz="1400" b="1" dirty="0">
              <a:latin typeface="Courier New" pitchFamily="49" charset="0"/>
              <a:cs typeface="Arial" charset="0"/>
            </a:endParaRPr>
          </a:p>
        </p:txBody>
      </p:sp>
    </p:spTree>
    <p:extLst>
      <p:ext uri="{BB962C8B-B14F-4D97-AF65-F5344CB8AC3E}">
        <p14:creationId xmlns:p14="http://schemas.microsoft.com/office/powerpoint/2010/main" val="5136619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457200" y="1556792"/>
            <a:ext cx="8229600" cy="4248472"/>
          </a:xfrm>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r>
              <a:rPr lang="en-US" sz="3900" dirty="0">
                <a:solidFill>
                  <a:srgbClr val="002060"/>
                </a:solidFill>
                <a:latin typeface="Arial" charset="0"/>
                <a:cs typeface="Arial" charset="0"/>
              </a:rPr>
              <a:t>Understanding C++:</a:t>
            </a:r>
            <a:br>
              <a:rPr lang="en-US" sz="3900" dirty="0">
                <a:solidFill>
                  <a:srgbClr val="002060"/>
                </a:solidFill>
                <a:latin typeface="Arial" charset="0"/>
                <a:cs typeface="Arial" charset="0"/>
              </a:rPr>
            </a:br>
            <a:r>
              <a:rPr lang="en-US" sz="3900" dirty="0">
                <a:solidFill>
                  <a:srgbClr val="002060"/>
                </a:solidFill>
                <a:latin typeface="Arial" charset="0"/>
                <a:cs typeface="Arial" charset="0"/>
              </a:rPr>
              <a:t>Code Execution, Linux Process,</a:t>
            </a:r>
            <a:br>
              <a:rPr lang="en-US" sz="3900" dirty="0">
                <a:solidFill>
                  <a:srgbClr val="002060"/>
                </a:solidFill>
                <a:latin typeface="Arial" charset="0"/>
                <a:cs typeface="Arial" charset="0"/>
              </a:rPr>
            </a:br>
            <a:r>
              <a:rPr lang="en-US" sz="3900" dirty="0">
                <a:solidFill>
                  <a:srgbClr val="002060"/>
                </a:solidFill>
                <a:latin typeface="Arial" charset="0"/>
                <a:cs typeface="Arial" charset="0"/>
              </a:rPr>
              <a:t>and Structure of Binaries</a:t>
            </a:r>
            <a:br>
              <a:rPr lang="en-US" sz="3900" dirty="0">
                <a:solidFill>
                  <a:srgbClr val="002060"/>
                </a:solidFill>
                <a:latin typeface="Arial" charset="0"/>
                <a:cs typeface="Arial" charset="0"/>
              </a:rPr>
            </a:br>
            <a:endParaRPr lang="en-US" sz="3900" dirty="0">
              <a:solidFill>
                <a:srgbClr val="00206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p:txBody>
      </p:sp>
    </p:spTree>
    <p:extLst>
      <p:ext uri="{BB962C8B-B14F-4D97-AF65-F5344CB8AC3E}">
        <p14:creationId xmlns:p14="http://schemas.microsoft.com/office/powerpoint/2010/main" val="29009040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5" name="Rectangle 11"/>
          <p:cNvSpPr>
            <a:spLocks noGrp="1" noChangeArrowheads="1"/>
          </p:cNvSpPr>
          <p:nvPr>
            <p:ph type="title"/>
          </p:nvPr>
        </p:nvSpPr>
        <p:spPr/>
        <p:txBody>
          <a:bodyPr/>
          <a:lstStyle/>
          <a:p>
            <a:r>
              <a:rPr lang="en-US" altLang="en-US" dirty="0"/>
              <a:t>What Happens During Program Execution?</a:t>
            </a:r>
          </a:p>
        </p:txBody>
      </p:sp>
      <p:sp>
        <p:nvSpPr>
          <p:cNvPr id="307212" name="Rectangle 12"/>
          <p:cNvSpPr>
            <a:spLocks noGrp="1" noChangeArrowheads="1"/>
          </p:cNvSpPr>
          <p:nvPr>
            <p:ph sz="half" idx="1"/>
          </p:nvPr>
        </p:nvSpPr>
        <p:spPr>
          <a:xfrm>
            <a:off x="576150" y="1510119"/>
            <a:ext cx="3886200" cy="4326392"/>
          </a:xfrm>
        </p:spPr>
        <p:txBody>
          <a:bodyPr/>
          <a:lstStyle/>
          <a:p>
            <a:r>
              <a:rPr lang="en-US" altLang="en-US" sz="2000" dirty="0"/>
              <a:t>Registers</a:t>
            </a:r>
          </a:p>
          <a:p>
            <a:pPr lvl="1"/>
            <a:r>
              <a:rPr lang="en-US" altLang="en-US" sz="1600" dirty="0"/>
              <a:t>Program Counter (PC)</a:t>
            </a:r>
          </a:p>
          <a:p>
            <a:pPr lvl="1"/>
            <a:r>
              <a:rPr lang="en-US" altLang="en-US" sz="1600" dirty="0"/>
              <a:t>Stack Pointer (SP)</a:t>
            </a:r>
          </a:p>
          <a:p>
            <a:r>
              <a:rPr lang="en-US" altLang="en-US" sz="2000" dirty="0"/>
              <a:t>Execution sequence</a:t>
            </a:r>
          </a:p>
          <a:p>
            <a:pPr lvl="1"/>
            <a:r>
              <a:rPr lang="en-US" altLang="en-US" sz="1800" dirty="0"/>
              <a:t>Fetch instruction at PC </a:t>
            </a:r>
            <a:r>
              <a:rPr lang="en-US" altLang="en-US" sz="1800" dirty="0">
                <a:sym typeface="Symbol" panose="05050102010706020507" pitchFamily="18" charset="2"/>
              </a:rPr>
              <a:t> </a:t>
            </a:r>
          </a:p>
          <a:p>
            <a:pPr lvl="1"/>
            <a:r>
              <a:rPr lang="en-US" altLang="en-US" sz="1800" dirty="0">
                <a:sym typeface="Symbol" panose="05050102010706020507" pitchFamily="18" charset="2"/>
              </a:rPr>
              <a:t>Decode</a:t>
            </a:r>
          </a:p>
          <a:p>
            <a:pPr lvl="1"/>
            <a:r>
              <a:rPr lang="en-US" altLang="en-US" sz="1800" dirty="0">
                <a:sym typeface="Symbol" panose="05050102010706020507" pitchFamily="18" charset="2"/>
              </a:rPr>
              <a:t>Execute (possibly using registers)</a:t>
            </a:r>
          </a:p>
          <a:p>
            <a:pPr lvl="1"/>
            <a:r>
              <a:rPr lang="en-US" altLang="en-US" sz="1800" dirty="0">
                <a:sym typeface="Symbol" panose="05050102010706020507" pitchFamily="18" charset="2"/>
              </a:rPr>
              <a:t>Write results to registers/memory</a:t>
            </a:r>
          </a:p>
          <a:p>
            <a:pPr lvl="1"/>
            <a:r>
              <a:rPr lang="en-US" altLang="en-US" sz="1800" dirty="0">
                <a:sym typeface="Symbol" panose="05050102010706020507" pitchFamily="18" charset="2"/>
              </a:rPr>
              <a:t>PC ← </a:t>
            </a:r>
            <a:r>
              <a:rPr lang="en-US" altLang="en-US" sz="1800" i="1" dirty="0">
                <a:sym typeface="Symbol" panose="05050102010706020507" pitchFamily="18" charset="2"/>
              </a:rPr>
              <a:t>Next</a:t>
            </a:r>
            <a:r>
              <a:rPr lang="en-US" altLang="en-US" sz="1800" dirty="0">
                <a:sym typeface="Symbol" panose="05050102010706020507" pitchFamily="18" charset="2"/>
              </a:rPr>
              <a:t>(PC)</a:t>
            </a:r>
          </a:p>
          <a:p>
            <a:pPr lvl="1"/>
            <a:r>
              <a:rPr lang="en-US" altLang="en-US" sz="1800" dirty="0">
                <a:sym typeface="Symbol" panose="05050102010706020507" pitchFamily="18" charset="2"/>
              </a:rPr>
              <a:t>Repeat </a:t>
            </a:r>
          </a:p>
          <a:p>
            <a:endParaRPr lang="en-US" altLang="en-US" sz="2000" dirty="0"/>
          </a:p>
        </p:txBody>
      </p:sp>
      <p:grpSp>
        <p:nvGrpSpPr>
          <p:cNvPr id="4" name="Group 3">
            <a:extLst>
              <a:ext uri="{FF2B5EF4-FFF2-40B4-BE49-F238E27FC236}">
                <a16:creationId xmlns:a16="http://schemas.microsoft.com/office/drawing/2014/main" id="{633729B9-9F73-A34A-84B4-B91354FB0CDF}"/>
              </a:ext>
            </a:extLst>
          </p:cNvPr>
          <p:cNvGrpSpPr/>
          <p:nvPr/>
        </p:nvGrpSpPr>
        <p:grpSpPr>
          <a:xfrm>
            <a:off x="4701955" y="2374772"/>
            <a:ext cx="3742104" cy="3646768"/>
            <a:chOff x="2349305" y="1730325"/>
            <a:chExt cx="5903958" cy="4754999"/>
          </a:xfrm>
        </p:grpSpPr>
        <p:sp>
          <p:nvSpPr>
            <p:cNvPr id="54" name="Rectangle 53">
              <a:extLst>
                <a:ext uri="{FF2B5EF4-FFF2-40B4-BE49-F238E27FC236}">
                  <a16:creationId xmlns:a16="http://schemas.microsoft.com/office/drawing/2014/main" id="{15A8C7E3-D036-6944-849E-FD76D2CB5D37}"/>
                </a:ext>
              </a:extLst>
            </p:cNvPr>
            <p:cNvSpPr/>
            <p:nvPr/>
          </p:nvSpPr>
          <p:spPr bwMode="auto">
            <a:xfrm>
              <a:off x="2643130" y="5520562"/>
              <a:ext cx="1828800" cy="228600"/>
            </a:xfrm>
            <a:prstGeom prst="rect">
              <a:avLst/>
            </a:prstGeom>
            <a:noFill/>
            <a:ln w="254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rPr>
                <a:t>PC</a:t>
              </a:r>
              <a:endParaRPr kumimoji="0" lang="en-US" sz="1200" b="0" i="0" u="none" strike="noStrike" kern="120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endParaRPr>
            </a:p>
          </p:txBody>
        </p:sp>
        <p:sp>
          <p:nvSpPr>
            <p:cNvPr id="57" name="Rectangle 56">
              <a:extLst>
                <a:ext uri="{FF2B5EF4-FFF2-40B4-BE49-F238E27FC236}">
                  <a16:creationId xmlns:a16="http://schemas.microsoft.com/office/drawing/2014/main" id="{14FBAB8A-6017-7940-9DAB-7C203B1F1BD8}"/>
                </a:ext>
              </a:extLst>
            </p:cNvPr>
            <p:cNvSpPr/>
            <p:nvPr/>
          </p:nvSpPr>
          <p:spPr bwMode="auto">
            <a:xfrm>
              <a:off x="6142247" y="1740932"/>
              <a:ext cx="2111016" cy="4333495"/>
            </a:xfrm>
            <a:prstGeom prst="rect">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rPr>
                <a:t>Memory</a:t>
              </a:r>
            </a:p>
          </p:txBody>
        </p:sp>
        <p:sp>
          <p:nvSpPr>
            <p:cNvPr id="60" name="Freeform 59">
              <a:extLst>
                <a:ext uri="{FF2B5EF4-FFF2-40B4-BE49-F238E27FC236}">
                  <a16:creationId xmlns:a16="http://schemas.microsoft.com/office/drawing/2014/main" id="{A4315C4A-D6D8-3F4E-B783-5E1F277A799F}"/>
                </a:ext>
              </a:extLst>
            </p:cNvPr>
            <p:cNvSpPr/>
            <p:nvPr/>
          </p:nvSpPr>
          <p:spPr>
            <a:xfrm flipV="1">
              <a:off x="3556422" y="5385461"/>
              <a:ext cx="2544874" cy="119489"/>
            </a:xfrm>
            <a:custGeom>
              <a:avLst/>
              <a:gdLst>
                <a:gd name="connsiteX0" fmla="*/ 0 w 2574387"/>
                <a:gd name="connsiteY0" fmla="*/ 0 h 337624"/>
                <a:gd name="connsiteX1" fmla="*/ 0 w 2574387"/>
                <a:gd name="connsiteY1" fmla="*/ 337624 h 337624"/>
                <a:gd name="connsiteX2" fmla="*/ 2574387 w 2574387"/>
                <a:gd name="connsiteY2" fmla="*/ 337624 h 337624"/>
              </a:gdLst>
              <a:ahLst/>
              <a:cxnLst>
                <a:cxn ang="0">
                  <a:pos x="connsiteX0" y="connsiteY0"/>
                </a:cxn>
                <a:cxn ang="0">
                  <a:pos x="connsiteX1" y="connsiteY1"/>
                </a:cxn>
                <a:cxn ang="0">
                  <a:pos x="connsiteX2" y="connsiteY2"/>
                </a:cxn>
              </a:cxnLst>
              <a:rect l="l" t="t" r="r" b="b"/>
              <a:pathLst>
                <a:path w="2574387" h="337624">
                  <a:moveTo>
                    <a:pt x="0" y="0"/>
                  </a:moveTo>
                  <a:lnTo>
                    <a:pt x="0" y="337624"/>
                  </a:lnTo>
                  <a:lnTo>
                    <a:pt x="2574387" y="337624"/>
                  </a:ln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ounded Rectangle 60">
              <a:extLst>
                <a:ext uri="{FF2B5EF4-FFF2-40B4-BE49-F238E27FC236}">
                  <a16:creationId xmlns:a16="http://schemas.microsoft.com/office/drawing/2014/main" id="{E0AC33BE-7822-3941-A2F5-D913A0BB2759}"/>
                </a:ext>
              </a:extLst>
            </p:cNvPr>
            <p:cNvSpPr/>
            <p:nvPr/>
          </p:nvSpPr>
          <p:spPr>
            <a:xfrm>
              <a:off x="2805538" y="4539072"/>
              <a:ext cx="1509770" cy="47667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Gill Sans Light" panose="020B0302020104020203" pitchFamily="34" charset="-79"/>
                  <a:ea typeface="+mn-ea"/>
                  <a:cs typeface="Gill Sans Light" panose="020B0302020104020203" pitchFamily="34" charset="-79"/>
                </a:rPr>
                <a:t>Decode</a:t>
              </a:r>
            </a:p>
          </p:txBody>
        </p:sp>
        <p:sp>
          <p:nvSpPr>
            <p:cNvPr id="63" name="Freeform 62">
              <a:extLst>
                <a:ext uri="{FF2B5EF4-FFF2-40B4-BE49-F238E27FC236}">
                  <a16:creationId xmlns:a16="http://schemas.microsoft.com/office/drawing/2014/main" id="{941A025F-682F-1146-9BA6-7D2A4BE4DFCA}"/>
                </a:ext>
              </a:extLst>
            </p:cNvPr>
            <p:cNvSpPr/>
            <p:nvPr/>
          </p:nvSpPr>
          <p:spPr>
            <a:xfrm>
              <a:off x="3553086" y="5020409"/>
              <a:ext cx="2526334" cy="166478"/>
            </a:xfrm>
            <a:custGeom>
              <a:avLst/>
              <a:gdLst>
                <a:gd name="connsiteX0" fmla="*/ 0 w 2574387"/>
                <a:gd name="connsiteY0" fmla="*/ 0 h 337624"/>
                <a:gd name="connsiteX1" fmla="*/ 0 w 2574387"/>
                <a:gd name="connsiteY1" fmla="*/ 337624 h 337624"/>
                <a:gd name="connsiteX2" fmla="*/ 2574387 w 2574387"/>
                <a:gd name="connsiteY2" fmla="*/ 337624 h 337624"/>
              </a:gdLst>
              <a:ahLst/>
              <a:cxnLst>
                <a:cxn ang="0">
                  <a:pos x="connsiteX0" y="connsiteY0"/>
                </a:cxn>
                <a:cxn ang="0">
                  <a:pos x="connsiteX1" y="connsiteY1"/>
                </a:cxn>
                <a:cxn ang="0">
                  <a:pos x="connsiteX2" y="connsiteY2"/>
                </a:cxn>
              </a:cxnLst>
              <a:rect l="l" t="t" r="r" b="b"/>
              <a:pathLst>
                <a:path w="2574387" h="337624">
                  <a:moveTo>
                    <a:pt x="0" y="0"/>
                  </a:moveTo>
                  <a:lnTo>
                    <a:pt x="0" y="337624"/>
                  </a:lnTo>
                  <a:lnTo>
                    <a:pt x="2574387" y="337624"/>
                  </a:lnTo>
                </a:path>
              </a:pathLst>
            </a:custGeom>
            <a:noFill/>
            <a:ln w="25400">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Trapezoid 65">
              <a:extLst>
                <a:ext uri="{FF2B5EF4-FFF2-40B4-BE49-F238E27FC236}">
                  <a16:creationId xmlns:a16="http://schemas.microsoft.com/office/drawing/2014/main" id="{E8AD4CEE-6F74-6A4D-B6CF-84F103C09D2C}"/>
                </a:ext>
              </a:extLst>
            </p:cNvPr>
            <p:cNvSpPr/>
            <p:nvPr/>
          </p:nvSpPr>
          <p:spPr bwMode="auto">
            <a:xfrm>
              <a:off x="2632912" y="2465336"/>
              <a:ext cx="1828800" cy="520456"/>
            </a:xfrm>
            <a:prstGeom prst="trapezoid">
              <a:avLst>
                <a:gd name="adj" fmla="val 55991"/>
              </a:avLst>
            </a:prstGeom>
            <a:ln w="25400">
              <a:headEnd type="none" w="sm" len="sm"/>
              <a:tailEnd type="none" w="sm" len="sm"/>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rPr>
                <a:t>ALU</a:t>
              </a:r>
            </a:p>
          </p:txBody>
        </p:sp>
        <p:sp>
          <p:nvSpPr>
            <p:cNvPr id="67" name="Rectangle 66">
              <a:extLst>
                <a:ext uri="{FF2B5EF4-FFF2-40B4-BE49-F238E27FC236}">
                  <a16:creationId xmlns:a16="http://schemas.microsoft.com/office/drawing/2014/main" id="{5F11400B-8C65-4B4E-BCBE-1CFAC5D6FA6F}"/>
                </a:ext>
              </a:extLst>
            </p:cNvPr>
            <p:cNvSpPr/>
            <p:nvPr/>
          </p:nvSpPr>
          <p:spPr bwMode="auto">
            <a:xfrm>
              <a:off x="2664902" y="3222190"/>
              <a:ext cx="1828800" cy="769735"/>
            </a:xfrm>
            <a:prstGeom prst="rect">
              <a:avLst/>
            </a:prstGeom>
            <a:noFill/>
            <a:ln w="25400" cap="flat" cmpd="sng" algn="ctr">
              <a:solidFill>
                <a:schemeClr val="tx1"/>
              </a:solidFill>
              <a:prstDash val="solid"/>
              <a:round/>
              <a:headEnd type="none" w="sm" len="sm"/>
              <a:tailEnd type="none" w="sm" len="sm"/>
            </a:ln>
            <a:effectLst/>
          </p:spPr>
          <p:txBody>
            <a:bodyPr vert="horz" wrap="square" lIns="91440" tIns="45720" rIns="91440" bIns="45720" numCol="1" rtlCol="0"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rPr>
                <a:t>Registers</a:t>
              </a:r>
            </a:p>
          </p:txBody>
        </p:sp>
        <p:sp>
          <p:nvSpPr>
            <p:cNvPr id="68" name="Rectangle 67">
              <a:extLst>
                <a:ext uri="{FF2B5EF4-FFF2-40B4-BE49-F238E27FC236}">
                  <a16:creationId xmlns:a16="http://schemas.microsoft.com/office/drawing/2014/main" id="{022388A0-BB74-974C-8717-C1640BA54427}"/>
                </a:ext>
              </a:extLst>
            </p:cNvPr>
            <p:cNvSpPr/>
            <p:nvPr/>
          </p:nvSpPr>
          <p:spPr bwMode="auto">
            <a:xfrm flipV="1">
              <a:off x="2664902" y="3419107"/>
              <a:ext cx="1828800" cy="203983"/>
            </a:xfrm>
            <a:prstGeom prst="rect">
              <a:avLst/>
            </a:prstGeom>
            <a:noFill/>
            <a:ln w="254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Gill Sans Light" panose="020B0302020104020203" pitchFamily="34" charset="-79"/>
                <a:ea typeface="Gill Sans" charset="0"/>
                <a:cs typeface="Gill Sans Light" panose="020B0302020104020203" pitchFamily="34" charset="-79"/>
              </a:endParaRPr>
            </a:p>
          </p:txBody>
        </p:sp>
        <p:cxnSp>
          <p:nvCxnSpPr>
            <p:cNvPr id="69" name="Straight Arrow Connector 68">
              <a:extLst>
                <a:ext uri="{FF2B5EF4-FFF2-40B4-BE49-F238E27FC236}">
                  <a16:creationId xmlns:a16="http://schemas.microsoft.com/office/drawing/2014/main" id="{5CF12AF2-8B6D-C748-8D7E-606104BBEDE9}"/>
                </a:ext>
              </a:extLst>
            </p:cNvPr>
            <p:cNvCxnSpPr/>
            <p:nvPr/>
          </p:nvCxnSpPr>
          <p:spPr bwMode="auto">
            <a:xfrm flipV="1">
              <a:off x="2969702" y="2975619"/>
              <a:ext cx="0" cy="228600"/>
            </a:xfrm>
            <a:prstGeom prst="straightConnector1">
              <a:avLst/>
            </a:prstGeom>
            <a:solidFill>
              <a:schemeClr val="accent1"/>
            </a:solidFill>
            <a:ln w="25400" cap="flat" cmpd="sng" algn="ctr">
              <a:solidFill>
                <a:schemeClr val="tx1"/>
              </a:solidFill>
              <a:prstDash val="solid"/>
              <a:round/>
              <a:headEnd type="none" w="sm" len="sm"/>
              <a:tailEnd type="triangle"/>
            </a:ln>
            <a:effectLst/>
          </p:spPr>
        </p:cxnSp>
        <p:cxnSp>
          <p:nvCxnSpPr>
            <p:cNvPr id="70" name="Straight Arrow Connector 69">
              <a:extLst>
                <a:ext uri="{FF2B5EF4-FFF2-40B4-BE49-F238E27FC236}">
                  <a16:creationId xmlns:a16="http://schemas.microsoft.com/office/drawing/2014/main" id="{3AAD69DC-95BE-9449-B11C-194E85CF9C2B}"/>
                </a:ext>
              </a:extLst>
            </p:cNvPr>
            <p:cNvCxnSpPr>
              <a:cxnSpLocks/>
            </p:cNvCxnSpPr>
            <p:nvPr/>
          </p:nvCxnSpPr>
          <p:spPr bwMode="auto">
            <a:xfrm flipV="1">
              <a:off x="4112702" y="2975619"/>
              <a:ext cx="0" cy="228600"/>
            </a:xfrm>
            <a:prstGeom prst="straightConnector1">
              <a:avLst/>
            </a:prstGeom>
            <a:solidFill>
              <a:schemeClr val="accent1"/>
            </a:solidFill>
            <a:ln w="25400" cap="flat" cmpd="sng" algn="ctr">
              <a:solidFill>
                <a:schemeClr val="tx1"/>
              </a:solidFill>
              <a:prstDash val="solid"/>
              <a:round/>
              <a:headEnd type="none" w="sm" len="sm"/>
              <a:tailEnd type="triangle"/>
            </a:ln>
            <a:effectLst/>
          </p:spPr>
        </p:cxnSp>
        <p:sp>
          <p:nvSpPr>
            <p:cNvPr id="72" name="Rectangle 71">
              <a:extLst>
                <a:ext uri="{FF2B5EF4-FFF2-40B4-BE49-F238E27FC236}">
                  <a16:creationId xmlns:a16="http://schemas.microsoft.com/office/drawing/2014/main" id="{DC9BBF12-C383-CE46-B32B-050C5822CC4B}"/>
                </a:ext>
              </a:extLst>
            </p:cNvPr>
            <p:cNvSpPr/>
            <p:nvPr/>
          </p:nvSpPr>
          <p:spPr bwMode="auto">
            <a:xfrm>
              <a:off x="2643130" y="1973276"/>
              <a:ext cx="1828800" cy="228600"/>
            </a:xfrm>
            <a:prstGeom prst="rect">
              <a:avLst/>
            </a:prstGeom>
            <a:noFill/>
            <a:ln w="254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endParaRPr>
            </a:p>
          </p:txBody>
        </p:sp>
        <p:cxnSp>
          <p:nvCxnSpPr>
            <p:cNvPr id="73" name="Straight Arrow Connector 72">
              <a:extLst>
                <a:ext uri="{FF2B5EF4-FFF2-40B4-BE49-F238E27FC236}">
                  <a16:creationId xmlns:a16="http://schemas.microsoft.com/office/drawing/2014/main" id="{B3C7AFC1-A2EF-B640-A57F-E4B7C0A85427}"/>
                </a:ext>
              </a:extLst>
            </p:cNvPr>
            <p:cNvCxnSpPr>
              <a:cxnSpLocks/>
            </p:cNvCxnSpPr>
            <p:nvPr/>
          </p:nvCxnSpPr>
          <p:spPr bwMode="auto">
            <a:xfrm flipV="1">
              <a:off x="3581893" y="2224292"/>
              <a:ext cx="0" cy="228600"/>
            </a:xfrm>
            <a:prstGeom prst="straightConnector1">
              <a:avLst/>
            </a:prstGeom>
            <a:solidFill>
              <a:schemeClr val="accent1"/>
            </a:solidFill>
            <a:ln w="25400" cap="flat" cmpd="sng" algn="ctr">
              <a:solidFill>
                <a:schemeClr val="tx1"/>
              </a:solidFill>
              <a:prstDash val="solid"/>
              <a:round/>
              <a:headEnd type="none" w="sm" len="sm"/>
              <a:tailEnd type="triangle"/>
            </a:ln>
            <a:effectLst/>
          </p:spPr>
        </p:cxnSp>
        <p:sp>
          <p:nvSpPr>
            <p:cNvPr id="74" name="Freeform 73">
              <a:extLst>
                <a:ext uri="{FF2B5EF4-FFF2-40B4-BE49-F238E27FC236}">
                  <a16:creationId xmlns:a16="http://schemas.microsoft.com/office/drawing/2014/main" id="{D96C1DBC-6319-754F-AC62-30F195DE2849}"/>
                </a:ext>
              </a:extLst>
            </p:cNvPr>
            <p:cNvSpPr/>
            <p:nvPr/>
          </p:nvSpPr>
          <p:spPr>
            <a:xfrm flipV="1">
              <a:off x="3723553" y="2291948"/>
              <a:ext cx="2377743" cy="155417"/>
            </a:xfrm>
            <a:custGeom>
              <a:avLst/>
              <a:gdLst>
                <a:gd name="connsiteX0" fmla="*/ 0 w 2574387"/>
                <a:gd name="connsiteY0" fmla="*/ 0 h 337624"/>
                <a:gd name="connsiteX1" fmla="*/ 0 w 2574387"/>
                <a:gd name="connsiteY1" fmla="*/ 337624 h 337624"/>
                <a:gd name="connsiteX2" fmla="*/ 2574387 w 2574387"/>
                <a:gd name="connsiteY2" fmla="*/ 337624 h 337624"/>
              </a:gdLst>
              <a:ahLst/>
              <a:cxnLst>
                <a:cxn ang="0">
                  <a:pos x="connsiteX0" y="connsiteY0"/>
                </a:cxn>
                <a:cxn ang="0">
                  <a:pos x="connsiteX1" y="connsiteY1"/>
                </a:cxn>
                <a:cxn ang="0">
                  <a:pos x="connsiteX2" y="connsiteY2"/>
                </a:cxn>
              </a:cxnLst>
              <a:rect l="l" t="t" r="r" b="b"/>
              <a:pathLst>
                <a:path w="2574387" h="337624">
                  <a:moveTo>
                    <a:pt x="0" y="0"/>
                  </a:moveTo>
                  <a:lnTo>
                    <a:pt x="0" y="337624"/>
                  </a:lnTo>
                  <a:lnTo>
                    <a:pt x="2574387" y="337624"/>
                  </a:ln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 name="Freeform 74">
              <a:extLst>
                <a:ext uri="{FF2B5EF4-FFF2-40B4-BE49-F238E27FC236}">
                  <a16:creationId xmlns:a16="http://schemas.microsoft.com/office/drawing/2014/main" id="{BE602DB7-0939-1246-9440-826A66AB4305}"/>
                </a:ext>
              </a:extLst>
            </p:cNvPr>
            <p:cNvSpPr/>
            <p:nvPr/>
          </p:nvSpPr>
          <p:spPr>
            <a:xfrm>
              <a:off x="2349305" y="1730325"/>
              <a:ext cx="1252024" cy="2433711"/>
            </a:xfrm>
            <a:custGeom>
              <a:avLst/>
              <a:gdLst>
                <a:gd name="connsiteX0" fmla="*/ 1252024 w 1252024"/>
                <a:gd name="connsiteY0" fmla="*/ 225083 h 2433711"/>
                <a:gd name="connsiteX1" fmla="*/ 1252024 w 1252024"/>
                <a:gd name="connsiteY1" fmla="*/ 0 h 2433711"/>
                <a:gd name="connsiteX2" fmla="*/ 0 w 1252024"/>
                <a:gd name="connsiteY2" fmla="*/ 0 h 2433711"/>
                <a:gd name="connsiteX3" fmla="*/ 0 w 1252024"/>
                <a:gd name="connsiteY3" fmla="*/ 2433711 h 2433711"/>
                <a:gd name="connsiteX4" fmla="*/ 1237957 w 1252024"/>
                <a:gd name="connsiteY4" fmla="*/ 2433711 h 2433711"/>
                <a:gd name="connsiteX5" fmla="*/ 1237957 w 1252024"/>
                <a:gd name="connsiteY5" fmla="*/ 2293034 h 243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024" h="2433711">
                  <a:moveTo>
                    <a:pt x="1252024" y="225083"/>
                  </a:moveTo>
                  <a:lnTo>
                    <a:pt x="1252024" y="0"/>
                  </a:lnTo>
                  <a:lnTo>
                    <a:pt x="0" y="0"/>
                  </a:lnTo>
                  <a:lnTo>
                    <a:pt x="0" y="2433711"/>
                  </a:lnTo>
                  <a:lnTo>
                    <a:pt x="1237957" y="2433711"/>
                  </a:lnTo>
                  <a:lnTo>
                    <a:pt x="1237957" y="2293034"/>
                  </a:ln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6" name="Straight Arrow Connector 75">
              <a:extLst>
                <a:ext uri="{FF2B5EF4-FFF2-40B4-BE49-F238E27FC236}">
                  <a16:creationId xmlns:a16="http://schemas.microsoft.com/office/drawing/2014/main" id="{7C7D0677-5C2E-4D44-B296-009322086B9C}"/>
                </a:ext>
              </a:extLst>
            </p:cNvPr>
            <p:cNvCxnSpPr>
              <a:cxnSpLocks/>
              <a:endCxn id="72" idx="3"/>
            </p:cNvCxnSpPr>
            <p:nvPr/>
          </p:nvCxnSpPr>
          <p:spPr>
            <a:xfrm flipH="1">
              <a:off x="4471930" y="2087576"/>
              <a:ext cx="16395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Rounded Rectangle 77">
              <a:extLst>
                <a:ext uri="{FF2B5EF4-FFF2-40B4-BE49-F238E27FC236}">
                  <a16:creationId xmlns:a16="http://schemas.microsoft.com/office/drawing/2014/main" id="{3013CDC1-D9C1-A94C-9632-385A99ECF9E7}"/>
                </a:ext>
              </a:extLst>
            </p:cNvPr>
            <p:cNvSpPr/>
            <p:nvPr/>
          </p:nvSpPr>
          <p:spPr>
            <a:xfrm>
              <a:off x="2805538" y="5948088"/>
              <a:ext cx="1509770" cy="29597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Gill Sans Light" panose="020B0302020104020203" pitchFamily="34" charset="-79"/>
                  <a:ea typeface="+mn-ea"/>
                  <a:cs typeface="Gill Sans Light" panose="020B0302020104020203" pitchFamily="34" charset="-79"/>
                </a:rPr>
                <a:t>Next</a:t>
              </a:r>
            </a:p>
          </p:txBody>
        </p:sp>
        <p:cxnSp>
          <p:nvCxnSpPr>
            <p:cNvPr id="79" name="Straight Arrow Connector 78">
              <a:extLst>
                <a:ext uri="{FF2B5EF4-FFF2-40B4-BE49-F238E27FC236}">
                  <a16:creationId xmlns:a16="http://schemas.microsoft.com/office/drawing/2014/main" id="{61647C1D-A383-8E40-A463-7A5EF692FBCA}"/>
                </a:ext>
              </a:extLst>
            </p:cNvPr>
            <p:cNvCxnSpPr>
              <a:cxnSpLocks/>
            </p:cNvCxnSpPr>
            <p:nvPr/>
          </p:nvCxnSpPr>
          <p:spPr bwMode="auto">
            <a:xfrm flipV="1">
              <a:off x="3575448" y="5766525"/>
              <a:ext cx="0" cy="171750"/>
            </a:xfrm>
            <a:prstGeom prst="straightConnector1">
              <a:avLst/>
            </a:prstGeom>
            <a:solidFill>
              <a:schemeClr val="accent1"/>
            </a:solidFill>
            <a:ln w="25400" cap="flat" cmpd="sng" algn="ctr">
              <a:solidFill>
                <a:schemeClr val="tx1"/>
              </a:solidFill>
              <a:prstDash val="solid"/>
              <a:round/>
              <a:headEnd type="none" w="sm" len="sm"/>
              <a:tailEnd type="triangle"/>
            </a:ln>
            <a:effectLst/>
          </p:spPr>
        </p:cxnSp>
        <p:sp>
          <p:nvSpPr>
            <p:cNvPr id="80" name="Freeform 79">
              <a:extLst>
                <a:ext uri="{FF2B5EF4-FFF2-40B4-BE49-F238E27FC236}">
                  <a16:creationId xmlns:a16="http://schemas.microsoft.com/office/drawing/2014/main" id="{64E3D6B6-C187-9A4D-A1E8-61381B5EF4A2}"/>
                </a:ext>
              </a:extLst>
            </p:cNvPr>
            <p:cNvSpPr/>
            <p:nvPr/>
          </p:nvSpPr>
          <p:spPr>
            <a:xfrm>
              <a:off x="3573076" y="5386508"/>
              <a:ext cx="1836484" cy="1098816"/>
            </a:xfrm>
            <a:custGeom>
              <a:avLst/>
              <a:gdLst>
                <a:gd name="connsiteX0" fmla="*/ 1836484 w 1836484"/>
                <a:gd name="connsiteY0" fmla="*/ 0 h 1098816"/>
                <a:gd name="connsiteX1" fmla="*/ 1836484 w 1836484"/>
                <a:gd name="connsiteY1" fmla="*/ 1098816 h 1098816"/>
                <a:gd name="connsiteX2" fmla="*/ 0 w 1836484"/>
                <a:gd name="connsiteY2" fmla="*/ 1098816 h 1098816"/>
                <a:gd name="connsiteX3" fmla="*/ 0 w 1836484"/>
                <a:gd name="connsiteY3" fmla="*/ 868295 h 1098816"/>
              </a:gdLst>
              <a:ahLst/>
              <a:cxnLst>
                <a:cxn ang="0">
                  <a:pos x="connsiteX0" y="connsiteY0"/>
                </a:cxn>
                <a:cxn ang="0">
                  <a:pos x="connsiteX1" y="connsiteY1"/>
                </a:cxn>
                <a:cxn ang="0">
                  <a:pos x="connsiteX2" y="connsiteY2"/>
                </a:cxn>
                <a:cxn ang="0">
                  <a:pos x="connsiteX3" y="connsiteY3"/>
                </a:cxn>
              </a:cxnLst>
              <a:rect l="l" t="t" r="r" b="b"/>
              <a:pathLst>
                <a:path w="1836484" h="1098816">
                  <a:moveTo>
                    <a:pt x="1836484" y="0"/>
                  </a:moveTo>
                  <a:lnTo>
                    <a:pt x="1836484" y="1098816"/>
                  </a:lnTo>
                  <a:lnTo>
                    <a:pt x="0" y="1098816"/>
                  </a:lnTo>
                  <a:lnTo>
                    <a:pt x="0" y="868295"/>
                  </a:ln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 name="Group 24">
            <a:extLst>
              <a:ext uri="{FF2B5EF4-FFF2-40B4-BE49-F238E27FC236}">
                <a16:creationId xmlns:a16="http://schemas.microsoft.com/office/drawing/2014/main" id="{89537013-4C81-3544-884A-2977636AB57F}"/>
              </a:ext>
            </a:extLst>
          </p:cNvPr>
          <p:cNvGrpSpPr/>
          <p:nvPr/>
        </p:nvGrpSpPr>
        <p:grpSpPr>
          <a:xfrm>
            <a:off x="5204069" y="4786358"/>
            <a:ext cx="3494354" cy="2006715"/>
            <a:chOff x="5204069" y="4786358"/>
            <a:chExt cx="3494354" cy="2006715"/>
          </a:xfrm>
        </p:grpSpPr>
        <p:sp>
          <p:nvSpPr>
            <p:cNvPr id="3" name="Oval 2">
              <a:extLst>
                <a:ext uri="{FF2B5EF4-FFF2-40B4-BE49-F238E27FC236}">
                  <a16:creationId xmlns:a16="http://schemas.microsoft.com/office/drawing/2014/main" id="{23B4778A-735B-614E-AFD9-349BE932ECF0}"/>
                </a:ext>
              </a:extLst>
            </p:cNvPr>
            <p:cNvSpPr/>
            <p:nvPr/>
          </p:nvSpPr>
          <p:spPr>
            <a:xfrm>
              <a:off x="6789104" y="4786358"/>
              <a:ext cx="635157" cy="635157"/>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2A6143E8-64A1-DB44-90BE-D544D7C9DE80}"/>
                </a:ext>
              </a:extLst>
            </p:cNvPr>
            <p:cNvCxnSpPr>
              <a:cxnSpLocks/>
              <a:stCxn id="8" idx="0"/>
              <a:endCxn id="3" idx="4"/>
            </p:cNvCxnSpPr>
            <p:nvPr/>
          </p:nvCxnSpPr>
          <p:spPr>
            <a:xfrm flipV="1">
              <a:off x="6951246" y="5421515"/>
              <a:ext cx="155437" cy="7252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88AA38-40E3-BA41-BB2D-D9140810D986}"/>
                </a:ext>
              </a:extLst>
            </p:cNvPr>
            <p:cNvSpPr txBox="1"/>
            <p:nvPr/>
          </p:nvSpPr>
          <p:spPr>
            <a:xfrm>
              <a:off x="5204069" y="6146742"/>
              <a:ext cx="3494354" cy="646331"/>
            </a:xfrm>
            <a:prstGeom prst="rect">
              <a:avLst/>
            </a:prstGeom>
            <a:noFill/>
          </p:spPr>
          <p:txBody>
            <a:bodyPr wrap="none" rtlCol="0" anchor="ctr">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Gill Sans Light" panose="020B0302020104020203" pitchFamily="34" charset="-79"/>
                  <a:ea typeface="+mn-ea"/>
                  <a:cs typeface="Gill Sans Light" panose="020B0302020104020203" pitchFamily="34" charset="-79"/>
                </a:rPr>
                <a:t>Instruction references:</a:t>
              </a:r>
            </a:p>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Gill Sans Light" panose="020B0302020104020203" pitchFamily="34" charset="-79"/>
                  <a:ea typeface="+mn-ea"/>
                  <a:cs typeface="Gill Sans Light" panose="020B0302020104020203" pitchFamily="34" charset="-79"/>
                </a:rPr>
                <a:t>Memory access on every instruction</a:t>
              </a:r>
            </a:p>
          </p:txBody>
        </p:sp>
      </p:grpSp>
      <p:grpSp>
        <p:nvGrpSpPr>
          <p:cNvPr id="26" name="Group 25">
            <a:extLst>
              <a:ext uri="{FF2B5EF4-FFF2-40B4-BE49-F238E27FC236}">
                <a16:creationId xmlns:a16="http://schemas.microsoft.com/office/drawing/2014/main" id="{000F1266-31F8-CF4E-8D97-AFE449322CF4}"/>
              </a:ext>
            </a:extLst>
          </p:cNvPr>
          <p:cNvGrpSpPr/>
          <p:nvPr/>
        </p:nvGrpSpPr>
        <p:grpSpPr>
          <a:xfrm>
            <a:off x="4781249" y="1296833"/>
            <a:ext cx="3985066" cy="1756215"/>
            <a:chOff x="4781249" y="1296833"/>
            <a:chExt cx="3985066" cy="1756215"/>
          </a:xfrm>
        </p:grpSpPr>
        <p:sp>
          <p:nvSpPr>
            <p:cNvPr id="38" name="Oval 37">
              <a:extLst>
                <a:ext uri="{FF2B5EF4-FFF2-40B4-BE49-F238E27FC236}">
                  <a16:creationId xmlns:a16="http://schemas.microsoft.com/office/drawing/2014/main" id="{058C45A7-CB8A-BE4E-93DF-A0D53619E0E0}"/>
                </a:ext>
              </a:extLst>
            </p:cNvPr>
            <p:cNvSpPr/>
            <p:nvPr/>
          </p:nvSpPr>
          <p:spPr>
            <a:xfrm>
              <a:off x="6784002" y="2417891"/>
              <a:ext cx="635157" cy="635157"/>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9" name="Straight Arrow Connector 38">
              <a:extLst>
                <a:ext uri="{FF2B5EF4-FFF2-40B4-BE49-F238E27FC236}">
                  <a16:creationId xmlns:a16="http://schemas.microsoft.com/office/drawing/2014/main" id="{F700468C-530F-EB49-9990-BAF3114A1C0E}"/>
                </a:ext>
              </a:extLst>
            </p:cNvPr>
            <p:cNvCxnSpPr>
              <a:cxnSpLocks/>
              <a:stCxn id="40" idx="2"/>
              <a:endCxn id="38" idx="0"/>
            </p:cNvCxnSpPr>
            <p:nvPr/>
          </p:nvCxnSpPr>
          <p:spPr>
            <a:xfrm>
              <a:off x="6773782" y="1943164"/>
              <a:ext cx="327799" cy="4747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4912CFA-A163-C34E-AA00-BBEC81AFEB82}"/>
                </a:ext>
              </a:extLst>
            </p:cNvPr>
            <p:cNvSpPr txBox="1"/>
            <p:nvPr/>
          </p:nvSpPr>
          <p:spPr>
            <a:xfrm>
              <a:off x="4781249" y="1296833"/>
              <a:ext cx="3985066" cy="646331"/>
            </a:xfrm>
            <a:prstGeom prst="rect">
              <a:avLst/>
            </a:prstGeom>
            <a:noFill/>
          </p:spPr>
          <p:txBody>
            <a:bodyPr wrap="none" rtlCol="0" anchor="ctr">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Gill Sans Light" panose="020B0302020104020203" pitchFamily="34" charset="-79"/>
                  <a:ea typeface="+mn-ea"/>
                  <a:cs typeface="Gill Sans Light" panose="020B0302020104020203" pitchFamily="34" charset="-79"/>
                </a:rPr>
                <a:t>Data references: </a:t>
              </a:r>
              <a:br>
                <a:rPr kumimoji="0" lang="en-US" sz="1800" b="1" i="0" u="none" strike="noStrike" kern="1200" cap="none" spc="0" normalizeH="0" baseline="0" noProof="0" dirty="0">
                  <a:ln>
                    <a:noFill/>
                  </a:ln>
                  <a:solidFill>
                    <a:srgbClr val="FF0000"/>
                  </a:solidFill>
                  <a:effectLst/>
                  <a:uLnTx/>
                  <a:uFillTx/>
                  <a:latin typeface="Gill Sans Light" panose="020B0302020104020203" pitchFamily="34" charset="-79"/>
                  <a:ea typeface="+mn-ea"/>
                  <a:cs typeface="Gill Sans Light" panose="020B0302020104020203" pitchFamily="34" charset="-79"/>
                </a:rPr>
              </a:br>
              <a:r>
                <a:rPr kumimoji="0" lang="en-US" sz="1800" b="1" i="0" u="none" strike="noStrike" kern="1200" cap="none" spc="0" normalizeH="0" baseline="0" noProof="0" dirty="0">
                  <a:ln>
                    <a:noFill/>
                  </a:ln>
                  <a:solidFill>
                    <a:srgbClr val="FF0000"/>
                  </a:solidFill>
                  <a:effectLst/>
                  <a:uLnTx/>
                  <a:uFillTx/>
                  <a:latin typeface="Gill Sans Light" panose="020B0302020104020203" pitchFamily="34" charset="-79"/>
                  <a:ea typeface="+mn-ea"/>
                  <a:cs typeface="Gill Sans Light" panose="020B0302020104020203" pitchFamily="34" charset="-79"/>
                </a:rPr>
                <a:t>Memory access on load/store instructions</a:t>
              </a:r>
            </a:p>
          </p:txBody>
        </p:sp>
      </p:grpSp>
      <p:grpSp>
        <p:nvGrpSpPr>
          <p:cNvPr id="27" name="Group 26">
            <a:extLst>
              <a:ext uri="{FF2B5EF4-FFF2-40B4-BE49-F238E27FC236}">
                <a16:creationId xmlns:a16="http://schemas.microsoft.com/office/drawing/2014/main" id="{DEEE5B5F-3C39-E347-A705-F63170CA2C40}"/>
              </a:ext>
            </a:extLst>
          </p:cNvPr>
          <p:cNvGrpSpPr/>
          <p:nvPr/>
        </p:nvGrpSpPr>
        <p:grpSpPr>
          <a:xfrm>
            <a:off x="519604" y="4191047"/>
            <a:ext cx="3699603" cy="2140360"/>
            <a:chOff x="519604" y="4191047"/>
            <a:chExt cx="3699603" cy="2140360"/>
          </a:xfrm>
        </p:grpSpPr>
        <p:sp>
          <p:nvSpPr>
            <p:cNvPr id="53" name="Oval 52">
              <a:extLst>
                <a:ext uri="{FF2B5EF4-FFF2-40B4-BE49-F238E27FC236}">
                  <a16:creationId xmlns:a16="http://schemas.microsoft.com/office/drawing/2014/main" id="{9AE1E994-D6EE-0549-86FF-D874E1380BA8}"/>
                </a:ext>
              </a:extLst>
            </p:cNvPr>
            <p:cNvSpPr/>
            <p:nvPr/>
          </p:nvSpPr>
          <p:spPr>
            <a:xfrm>
              <a:off x="1851536" y="4191047"/>
              <a:ext cx="1237741" cy="635157"/>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6" name="Straight Arrow Connector 55">
              <a:extLst>
                <a:ext uri="{FF2B5EF4-FFF2-40B4-BE49-F238E27FC236}">
                  <a16:creationId xmlns:a16="http://schemas.microsoft.com/office/drawing/2014/main" id="{C89F8881-DFF6-7444-BE7B-8DA49B18CBB2}"/>
                </a:ext>
              </a:extLst>
            </p:cNvPr>
            <p:cNvCxnSpPr>
              <a:cxnSpLocks/>
              <a:stCxn id="62" idx="0"/>
              <a:endCxn id="53" idx="4"/>
            </p:cNvCxnSpPr>
            <p:nvPr/>
          </p:nvCxnSpPr>
          <p:spPr>
            <a:xfrm flipV="1">
              <a:off x="2369406" y="4826204"/>
              <a:ext cx="101001" cy="11358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585A3A8-5196-014A-A56A-96465984A168}"/>
                </a:ext>
              </a:extLst>
            </p:cNvPr>
            <p:cNvSpPr txBox="1"/>
            <p:nvPr/>
          </p:nvSpPr>
          <p:spPr>
            <a:xfrm>
              <a:off x="519604" y="5962075"/>
              <a:ext cx="3699603" cy="369332"/>
            </a:xfrm>
            <a:prstGeom prst="rect">
              <a:avLst/>
            </a:prstGeom>
            <a:noFill/>
          </p:spPr>
          <p:txBody>
            <a:bodyPr wrap="none" rtlCol="0" anchor="ctr">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Gill Sans Light" panose="020B0302020104020203" pitchFamily="34" charset="-79"/>
                  <a:ea typeface="+mn-ea"/>
                  <a:cs typeface="Gill Sans Light" panose="020B0302020104020203" pitchFamily="34" charset="-79"/>
                </a:rPr>
                <a:t>E.g., function calls, return, branches, etc.</a:t>
              </a:r>
            </a:p>
          </p:txBody>
        </p:sp>
      </p:grpSp>
    </p:spTree>
    <p:extLst>
      <p:ext uri="{BB962C8B-B14F-4D97-AF65-F5344CB8AC3E}">
        <p14:creationId xmlns:p14="http://schemas.microsoft.com/office/powerpoint/2010/main" val="19554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up)">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latin typeface="Arial" charset="0"/>
                <a:cs typeface="Arial" charset="0"/>
              </a:rPr>
              <a:t>Memory Hierarchy</a:t>
            </a:r>
          </a:p>
        </p:txBody>
      </p:sp>
      <p:sp>
        <p:nvSpPr>
          <p:cNvPr id="24579" name="Rectangle 3"/>
          <p:cNvSpPr>
            <a:spLocks noGrp="1" noChangeArrowheads="1"/>
          </p:cNvSpPr>
          <p:nvPr>
            <p:ph type="body" idx="1"/>
          </p:nvPr>
        </p:nvSpPr>
        <p:spPr>
          <a:xfrm>
            <a:off x="457200" y="1600200"/>
            <a:ext cx="8229600" cy="4709120"/>
          </a:xfrm>
        </p:spPr>
        <p:txBody>
          <a:bodyPr/>
          <a:lstStyle/>
          <a:p>
            <a:pPr>
              <a:buFont typeface="Arial" charset="0"/>
              <a:buNone/>
              <a:defRPr/>
            </a:pPr>
            <a:r>
              <a:rPr lang="en-US" sz="1600" dirty="0">
                <a:latin typeface="Times" pitchFamily="2" charset="0"/>
                <a:cs typeface="Arial" charset="0"/>
              </a:rPr>
              <a:t>At an abstract level, most computers today use the following memory model:</a:t>
            </a:r>
          </a:p>
          <a:p>
            <a:pPr lvl="1">
              <a:buFont typeface="+mj-lt"/>
              <a:buAutoNum type="arabicPeriod"/>
              <a:defRPr/>
            </a:pPr>
            <a:endParaRPr lang="en-US" sz="1600" dirty="0">
              <a:latin typeface="Times" pitchFamily="2" charset="0"/>
              <a:cs typeface="Arial" charset="0"/>
            </a:endParaRPr>
          </a:p>
          <a:p>
            <a:pPr lvl="1">
              <a:buFont typeface="+mj-lt"/>
              <a:buAutoNum type="arabicPeriod"/>
              <a:defRPr/>
            </a:pPr>
            <a:r>
              <a:rPr lang="en-US" sz="1600" dirty="0">
                <a:solidFill>
                  <a:srgbClr val="FF0000"/>
                </a:solidFill>
                <a:latin typeface="Times" pitchFamily="2" charset="0"/>
                <a:cs typeface="Arial" charset="0"/>
              </a:rPr>
              <a:t>Registers:</a:t>
            </a:r>
            <a:r>
              <a:rPr lang="en-US" sz="1600" dirty="0">
                <a:latin typeface="Times" pitchFamily="2" charset="0"/>
                <a:cs typeface="Arial" charset="0"/>
              </a:rPr>
              <a:t> At the lowest level (closest to the CPU) are the registers. It takes CPU one clock cycle to access the data in registers</a:t>
            </a:r>
          </a:p>
          <a:p>
            <a:pPr lvl="1">
              <a:buFont typeface="+mj-lt"/>
              <a:buAutoNum type="arabicPeriod"/>
              <a:defRPr/>
            </a:pPr>
            <a:r>
              <a:rPr lang="en-US" sz="1600" dirty="0">
                <a:solidFill>
                  <a:srgbClr val="FF0000"/>
                </a:solidFill>
                <a:latin typeface="Times" pitchFamily="2" charset="0"/>
                <a:cs typeface="Arial" charset="0"/>
              </a:rPr>
              <a:t>L1 cache:</a:t>
            </a:r>
            <a:r>
              <a:rPr lang="en-US" sz="1600" dirty="0">
                <a:latin typeface="Times" pitchFamily="2" charset="0"/>
                <a:cs typeface="Arial" charset="0"/>
              </a:rPr>
              <a:t> At a level above registers are the L1 caches. It takes the CPU around 5 clock cycles to access the data in L1 cache.</a:t>
            </a:r>
          </a:p>
          <a:p>
            <a:pPr lvl="1">
              <a:buFont typeface="+mj-lt"/>
              <a:buAutoNum type="arabicPeriod"/>
              <a:defRPr/>
            </a:pPr>
            <a:r>
              <a:rPr lang="en-US" sz="1600" dirty="0">
                <a:solidFill>
                  <a:srgbClr val="FF0000"/>
                </a:solidFill>
                <a:latin typeface="Times" pitchFamily="2" charset="0"/>
                <a:cs typeface="Arial" charset="0"/>
              </a:rPr>
              <a:t>L2 cache:</a:t>
            </a:r>
            <a:r>
              <a:rPr lang="en-US" sz="1600" dirty="0">
                <a:latin typeface="Times" pitchFamily="2" charset="0"/>
                <a:cs typeface="Arial" charset="0"/>
              </a:rPr>
              <a:t> Beyond L1, we may have L2 and L3 caches. It can take the CPU 10 clock cycles to access the data in these caches</a:t>
            </a:r>
          </a:p>
          <a:p>
            <a:pPr lvl="1">
              <a:buFont typeface="+mj-lt"/>
              <a:buAutoNum type="arabicPeriod"/>
              <a:defRPr/>
            </a:pPr>
            <a:r>
              <a:rPr lang="en-US" sz="1600" dirty="0">
                <a:solidFill>
                  <a:srgbClr val="FF0000"/>
                </a:solidFill>
                <a:latin typeface="Times" pitchFamily="2" charset="0"/>
                <a:cs typeface="Arial" charset="0"/>
              </a:rPr>
              <a:t>RAM:</a:t>
            </a:r>
            <a:r>
              <a:rPr lang="en-US" sz="1600" dirty="0">
                <a:latin typeface="Times" pitchFamily="2" charset="0"/>
                <a:cs typeface="Arial" charset="0"/>
              </a:rPr>
              <a:t> Beyond caches, most systems have RAM. It can take the CPU 100’s of clock cycles to access the RAM</a:t>
            </a:r>
          </a:p>
          <a:p>
            <a:pPr lvl="1">
              <a:buFont typeface="+mj-lt"/>
              <a:buAutoNum type="arabicPeriod"/>
              <a:defRPr/>
            </a:pPr>
            <a:r>
              <a:rPr lang="en-US" sz="1600" dirty="0">
                <a:solidFill>
                  <a:srgbClr val="FF0000"/>
                </a:solidFill>
                <a:latin typeface="Times" pitchFamily="2" charset="0"/>
                <a:cs typeface="Arial" charset="0"/>
              </a:rPr>
              <a:t>Hard disk and backup tape:</a:t>
            </a:r>
            <a:r>
              <a:rPr lang="en-US" sz="1600" dirty="0">
                <a:latin typeface="Times" pitchFamily="2" charset="0"/>
                <a:cs typeface="Arial" charset="0"/>
              </a:rPr>
              <a:t> At the highest level, we have hard disks. These are the slowest, and hence the most expensive, layer of a typical memory system. It can take CPUs 100,000 clock cycles to access hard disks and backup tapes.</a:t>
            </a:r>
          </a:p>
          <a:p>
            <a:pPr marL="0" indent="0">
              <a:buNone/>
              <a:defRPr/>
            </a:pPr>
            <a:r>
              <a:rPr lang="en-US" sz="1800" dirty="0">
                <a:latin typeface="Times" pitchFamily="2" charset="0"/>
                <a:cs typeface="Arial" charset="0"/>
              </a:rPr>
              <a:t>Why use a memory hierarchy?</a:t>
            </a:r>
          </a:p>
          <a:p>
            <a:pPr lvl="1">
              <a:buFont typeface="+mj-lt"/>
              <a:buAutoNum type="arabicPeriod"/>
              <a:defRPr/>
            </a:pPr>
            <a:r>
              <a:rPr lang="en-US" sz="1600" dirty="0">
                <a:latin typeface="Times" pitchFamily="2" charset="0"/>
                <a:cs typeface="Arial" charset="0"/>
              </a:rPr>
              <a:t>If a system uses appropriate algorithms to access data, evict data (least recently used or LRU), and maintain consistency of data across the memory hierarchy, then it can significantly speedup computation</a:t>
            </a:r>
          </a:p>
          <a:p>
            <a:pPr lvl="1">
              <a:buFont typeface="+mj-lt"/>
              <a:buAutoNum type="arabicPeriod"/>
              <a:defRPr/>
            </a:pPr>
            <a:endParaRPr lang="en-US" sz="1600" dirty="0">
              <a:latin typeface="Arial" charset="0"/>
              <a:cs typeface="Arial" charset="0"/>
            </a:endParaRPr>
          </a:p>
          <a:p>
            <a:pPr lvl="1">
              <a:buFont typeface="+mj-lt"/>
              <a:buAutoNum type="arabicPeriod"/>
              <a:defRPr/>
            </a:pPr>
            <a:endParaRPr lang="en-US" sz="1600" dirty="0">
              <a:latin typeface="Consolas" pitchFamily="49" charset="0"/>
              <a:cs typeface="Consolas" pitchFamily="49" charset="0"/>
            </a:endParaRPr>
          </a:p>
        </p:txBody>
      </p:sp>
      <p:sp>
        <p:nvSpPr>
          <p:cNvPr id="4" name="TextBox 3">
            <a:extLst>
              <a:ext uri="{FF2B5EF4-FFF2-40B4-BE49-F238E27FC236}">
                <a16:creationId xmlns:a16="http://schemas.microsoft.com/office/drawing/2014/main" id="{9BABDC6D-D20B-47EF-AD3D-2EF7C88E9645}"/>
              </a:ext>
            </a:extLst>
          </p:cNvPr>
          <p:cNvSpPr txBox="1"/>
          <p:nvPr/>
        </p:nvSpPr>
        <p:spPr>
          <a:xfrm>
            <a:off x="-468560" y="2276872"/>
            <a:ext cx="1378496" cy="600164"/>
          </a:xfrm>
          <a:prstGeom prst="rect">
            <a:avLst/>
          </a:prstGeom>
          <a:noFill/>
        </p:spPr>
        <p:txBody>
          <a:bodyPr wrap="square" rtlCol="0">
            <a:spAutoFit/>
          </a:bodyPr>
          <a:lstStyle/>
          <a:p>
            <a:r>
              <a:rPr lang="en-US" sz="1100" dirty="0">
                <a:solidFill>
                  <a:srgbClr val="00B0F0"/>
                </a:solidFill>
                <a:latin typeface="Times New Roman" panose="02020603050405020304" pitchFamily="18" charset="0"/>
                <a:cs typeface="Times New Roman" panose="02020603050405020304" pitchFamily="18" charset="0"/>
              </a:rPr>
              <a:t>The closer it is to the CPU, the smaller its size.</a:t>
            </a:r>
          </a:p>
        </p:txBody>
      </p:sp>
    </p:spTree>
    <p:extLst>
      <p:ext uri="{BB962C8B-B14F-4D97-AF65-F5344CB8AC3E}">
        <p14:creationId xmlns:p14="http://schemas.microsoft.com/office/powerpoint/2010/main" val="35822933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latin typeface="Arial" charset="0"/>
                <a:cs typeface="Arial" charset="0"/>
              </a:rPr>
              <a:t>Linux Binaries</a:t>
            </a:r>
          </a:p>
        </p:txBody>
      </p:sp>
      <p:sp>
        <p:nvSpPr>
          <p:cNvPr id="24579" name="Rectangle 3"/>
          <p:cNvSpPr>
            <a:spLocks noGrp="1" noChangeArrowheads="1"/>
          </p:cNvSpPr>
          <p:nvPr>
            <p:ph type="body" idx="1"/>
          </p:nvPr>
        </p:nvSpPr>
        <p:spPr>
          <a:xfrm>
            <a:off x="457200" y="1387368"/>
            <a:ext cx="8229600" cy="4709120"/>
          </a:xfrm>
        </p:spPr>
        <p:txBody>
          <a:bodyPr>
            <a:normAutofit lnSpcReduction="10000"/>
          </a:bodyPr>
          <a:lstStyle/>
          <a:p>
            <a:pPr>
              <a:buFont typeface="Arial" charset="0"/>
              <a:buNone/>
              <a:defRPr/>
            </a:pPr>
            <a:r>
              <a:rPr lang="en-US" sz="1800" dirty="0">
                <a:solidFill>
                  <a:srgbClr val="FF0000"/>
                </a:solidFill>
                <a:latin typeface="Times" pitchFamily="2" charset="0"/>
                <a:cs typeface="Arial" charset="0"/>
              </a:rPr>
              <a:t>A Linux binary has a specific format called ELF (Executable and Linkable format): </a:t>
            </a:r>
            <a:r>
              <a:rPr lang="en-US" sz="1800" dirty="0">
                <a:solidFill>
                  <a:srgbClr val="00B0F0"/>
                </a:solidFill>
                <a:latin typeface="Times" pitchFamily="2" charset="0"/>
                <a:cs typeface="Arial" charset="0"/>
              </a:rPr>
              <a:t>https://</a:t>
            </a:r>
            <a:r>
              <a:rPr lang="en-US" sz="1800" dirty="0" err="1">
                <a:solidFill>
                  <a:srgbClr val="00B0F0"/>
                </a:solidFill>
                <a:latin typeface="Times" pitchFamily="2" charset="0"/>
                <a:cs typeface="Arial" charset="0"/>
              </a:rPr>
              <a:t>www.science.unitn.it</a:t>
            </a:r>
            <a:r>
              <a:rPr lang="en-US" sz="1800" dirty="0">
                <a:solidFill>
                  <a:srgbClr val="00B0F0"/>
                </a:solidFill>
                <a:latin typeface="Times" pitchFamily="2" charset="0"/>
                <a:cs typeface="Arial" charset="0"/>
              </a:rPr>
              <a:t>/~</a:t>
            </a:r>
            <a:r>
              <a:rPr lang="en-US" sz="1800" dirty="0" err="1">
                <a:solidFill>
                  <a:srgbClr val="00B0F0"/>
                </a:solidFill>
                <a:latin typeface="Times" pitchFamily="2" charset="0"/>
                <a:cs typeface="Arial" charset="0"/>
              </a:rPr>
              <a:t>fiorella</a:t>
            </a:r>
            <a:r>
              <a:rPr lang="en-US" sz="1800" dirty="0">
                <a:solidFill>
                  <a:srgbClr val="00B0F0"/>
                </a:solidFill>
                <a:latin typeface="Times" pitchFamily="2" charset="0"/>
                <a:cs typeface="Arial" charset="0"/>
              </a:rPr>
              <a:t>/</a:t>
            </a:r>
            <a:r>
              <a:rPr lang="en-US" sz="1800" dirty="0" err="1">
                <a:solidFill>
                  <a:srgbClr val="00B0F0"/>
                </a:solidFill>
                <a:latin typeface="Times" pitchFamily="2" charset="0"/>
                <a:cs typeface="Arial" charset="0"/>
              </a:rPr>
              <a:t>guidelinux</a:t>
            </a:r>
            <a:r>
              <a:rPr lang="en-US" sz="1800" dirty="0">
                <a:solidFill>
                  <a:srgbClr val="00B0F0"/>
                </a:solidFill>
                <a:latin typeface="Times" pitchFamily="2" charset="0"/>
                <a:cs typeface="Arial" charset="0"/>
              </a:rPr>
              <a:t>/</a:t>
            </a:r>
            <a:r>
              <a:rPr lang="en-US" sz="1800" dirty="0" err="1">
                <a:solidFill>
                  <a:srgbClr val="00B0F0"/>
                </a:solidFill>
                <a:latin typeface="Times" pitchFamily="2" charset="0"/>
                <a:cs typeface="Arial" charset="0"/>
              </a:rPr>
              <a:t>tlk</a:t>
            </a:r>
            <a:r>
              <a:rPr lang="en-US" sz="1800" dirty="0">
                <a:solidFill>
                  <a:srgbClr val="00B0F0"/>
                </a:solidFill>
                <a:latin typeface="Times" pitchFamily="2" charset="0"/>
                <a:cs typeface="Arial" charset="0"/>
              </a:rPr>
              <a:t>/node62.html</a:t>
            </a:r>
          </a:p>
          <a:p>
            <a:pPr>
              <a:buFont typeface="Arial" charset="0"/>
              <a:buNone/>
              <a:defRPr/>
            </a:pPr>
            <a:endParaRPr lang="en-US" sz="1800" dirty="0">
              <a:solidFill>
                <a:srgbClr val="FF0000"/>
              </a:solidFill>
              <a:latin typeface="Times" pitchFamily="2" charset="0"/>
              <a:cs typeface="Arial" charset="0"/>
            </a:endParaRPr>
          </a:p>
          <a:p>
            <a:pPr>
              <a:buFont typeface="Wingdings" pitchFamily="2" charset="2"/>
              <a:buChar char="q"/>
              <a:defRPr/>
            </a:pPr>
            <a:r>
              <a:rPr lang="en-US" dirty="0">
                <a:solidFill>
                  <a:srgbClr val="7030A0"/>
                </a:solidFill>
                <a:latin typeface="Times" pitchFamily="2" charset="0"/>
                <a:cs typeface="Arial" charset="0"/>
              </a:rPr>
              <a:t>An ELF binary header</a:t>
            </a:r>
            <a:r>
              <a:rPr lang="en-US" dirty="0">
                <a:latin typeface="Times" pitchFamily="2" charset="0"/>
                <a:cs typeface="Arial" charset="0"/>
              </a:rPr>
              <a:t> – that contains some meta-data about the program</a:t>
            </a:r>
          </a:p>
          <a:p>
            <a:pPr>
              <a:buFont typeface="Wingdings" pitchFamily="2" charset="2"/>
              <a:buChar char="q"/>
              <a:defRPr/>
            </a:pPr>
            <a:endParaRPr lang="en-US" dirty="0">
              <a:latin typeface="Times" pitchFamily="2" charset="0"/>
              <a:cs typeface="Arial" charset="0"/>
            </a:endParaRPr>
          </a:p>
          <a:p>
            <a:pPr>
              <a:buFont typeface="Wingdings" pitchFamily="2" charset="2"/>
              <a:buChar char="q"/>
              <a:defRPr/>
            </a:pPr>
            <a:r>
              <a:rPr lang="en-US" dirty="0">
                <a:solidFill>
                  <a:srgbClr val="7030A0"/>
                </a:solidFill>
                <a:latin typeface="Times" pitchFamily="2" charset="0"/>
                <a:cs typeface="Arial" charset="0"/>
              </a:rPr>
              <a:t>Program header table </a:t>
            </a:r>
            <a:r>
              <a:rPr lang="en-US" dirty="0">
                <a:latin typeface="Times" pitchFamily="2" charset="0"/>
                <a:cs typeface="Arial" charset="0"/>
              </a:rPr>
              <a:t>– this tells the OS how to create a memory image of this binary (i.e., the process)</a:t>
            </a:r>
          </a:p>
          <a:p>
            <a:pPr>
              <a:buFont typeface="Wingdings" pitchFamily="2" charset="2"/>
              <a:buChar char="q"/>
              <a:defRPr/>
            </a:pPr>
            <a:endParaRPr lang="en-US" dirty="0">
              <a:latin typeface="Times" pitchFamily="2" charset="0"/>
              <a:cs typeface="Arial" charset="0"/>
            </a:endParaRPr>
          </a:p>
          <a:p>
            <a:pPr>
              <a:buFont typeface="Wingdings" pitchFamily="2" charset="2"/>
              <a:buChar char="q"/>
              <a:defRPr/>
            </a:pPr>
            <a:r>
              <a:rPr lang="en-US" dirty="0">
                <a:latin typeface="Times" pitchFamily="2" charset="0"/>
                <a:cs typeface="Arial" charset="0"/>
              </a:rPr>
              <a:t>.text section – where the code is stored</a:t>
            </a:r>
          </a:p>
          <a:p>
            <a:pPr>
              <a:buFont typeface="Wingdings" pitchFamily="2" charset="2"/>
              <a:buChar char="q"/>
              <a:defRPr/>
            </a:pPr>
            <a:endParaRPr lang="en-US" dirty="0">
              <a:latin typeface="Times" pitchFamily="2" charset="0"/>
              <a:cs typeface="Arial" charset="0"/>
            </a:endParaRPr>
          </a:p>
          <a:p>
            <a:pPr>
              <a:buFont typeface="Wingdings" pitchFamily="2" charset="2"/>
              <a:buChar char="q"/>
              <a:defRPr/>
            </a:pPr>
            <a:r>
              <a:rPr lang="en-US" dirty="0">
                <a:latin typeface="Times" pitchFamily="2" charset="0"/>
                <a:cs typeface="Arial" charset="0"/>
              </a:rPr>
              <a:t>.data section – where the global variable data is stored (recall that this info is known at compile time)</a:t>
            </a:r>
          </a:p>
          <a:p>
            <a:pPr>
              <a:buFont typeface="Wingdings" pitchFamily="2" charset="2"/>
              <a:buChar char="q"/>
              <a:defRPr/>
            </a:pPr>
            <a:endParaRPr lang="en-US" dirty="0">
              <a:latin typeface="Times" pitchFamily="2" charset="0"/>
              <a:cs typeface="Arial" charset="0"/>
            </a:endParaRPr>
          </a:p>
          <a:p>
            <a:pPr>
              <a:buFont typeface="Wingdings" pitchFamily="2" charset="2"/>
              <a:buChar char="q"/>
              <a:defRPr/>
            </a:pPr>
            <a:r>
              <a:rPr lang="en-US" dirty="0">
                <a:latin typeface="Times" pitchFamily="2" charset="0"/>
                <a:cs typeface="Arial" charset="0"/>
              </a:rPr>
              <a:t>Section header table – points to where all the above sections are stored</a:t>
            </a:r>
          </a:p>
        </p:txBody>
      </p:sp>
      <p:sp>
        <p:nvSpPr>
          <p:cNvPr id="4" name="TextBox 3">
            <a:extLst>
              <a:ext uri="{FF2B5EF4-FFF2-40B4-BE49-F238E27FC236}">
                <a16:creationId xmlns:a16="http://schemas.microsoft.com/office/drawing/2014/main" id="{7F4EA1BD-53E4-4EB7-97D3-6BBD407E6169}"/>
              </a:ext>
            </a:extLst>
          </p:cNvPr>
          <p:cNvSpPr txBox="1"/>
          <p:nvPr/>
        </p:nvSpPr>
        <p:spPr>
          <a:xfrm>
            <a:off x="8604448" y="4509120"/>
            <a:ext cx="1152128" cy="600164"/>
          </a:xfrm>
          <a:prstGeom prst="rect">
            <a:avLst/>
          </a:prstGeom>
          <a:noFill/>
        </p:spPr>
        <p:txBody>
          <a:bodyPr wrap="square" rtlCol="0">
            <a:spAutoFit/>
          </a:bodyPr>
          <a:lstStyle/>
          <a:p>
            <a:r>
              <a:rPr lang="en-US" sz="1100" dirty="0">
                <a:solidFill>
                  <a:srgbClr val="00B0F0"/>
                </a:solidFill>
                <a:latin typeface="Times New Roman" panose="02020603050405020304" pitchFamily="18" charset="0"/>
                <a:cs typeface="Times New Roman" panose="02020603050405020304" pitchFamily="18" charset="0"/>
              </a:rPr>
              <a:t>Global Data structures and global variables.</a:t>
            </a:r>
          </a:p>
        </p:txBody>
      </p:sp>
    </p:spTree>
    <p:extLst>
      <p:ext uri="{BB962C8B-B14F-4D97-AF65-F5344CB8AC3E}">
        <p14:creationId xmlns:p14="http://schemas.microsoft.com/office/powerpoint/2010/main" val="34583297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latin typeface="Arial" charset="0"/>
                <a:cs typeface="Arial" charset="0"/>
              </a:rPr>
              <a:t>A Process</a:t>
            </a:r>
          </a:p>
        </p:txBody>
      </p:sp>
      <p:sp>
        <p:nvSpPr>
          <p:cNvPr id="24579" name="Rectangle 3"/>
          <p:cNvSpPr>
            <a:spLocks noGrp="1" noChangeArrowheads="1"/>
          </p:cNvSpPr>
          <p:nvPr>
            <p:ph type="body" idx="1"/>
          </p:nvPr>
        </p:nvSpPr>
        <p:spPr>
          <a:xfrm>
            <a:off x="457200" y="1387368"/>
            <a:ext cx="8229600" cy="4709120"/>
          </a:xfrm>
        </p:spPr>
        <p:txBody>
          <a:bodyPr/>
          <a:lstStyle/>
          <a:p>
            <a:pPr>
              <a:buFont typeface="Arial" charset="0"/>
              <a:buNone/>
              <a:defRPr/>
            </a:pPr>
            <a:r>
              <a:rPr lang="en-US" sz="1800" dirty="0">
                <a:solidFill>
                  <a:srgbClr val="FF0000"/>
                </a:solidFill>
                <a:latin typeface="Times" pitchFamily="2" charset="0"/>
                <a:cs typeface="Arial" charset="0"/>
              </a:rPr>
              <a:t>A running algorithm is often referred to as a process</a:t>
            </a:r>
          </a:p>
          <a:p>
            <a:pPr>
              <a:buFont typeface="Arial" charset="0"/>
              <a:buNone/>
              <a:defRPr/>
            </a:pPr>
            <a:endParaRPr lang="en-US" sz="1800" dirty="0">
              <a:solidFill>
                <a:srgbClr val="FF0000"/>
              </a:solidFill>
              <a:latin typeface="Times" pitchFamily="2" charset="0"/>
              <a:cs typeface="Arial" charset="0"/>
            </a:endParaRPr>
          </a:p>
          <a:p>
            <a:pPr>
              <a:buFont typeface="Arial" charset="0"/>
              <a:buNone/>
              <a:defRPr/>
            </a:pPr>
            <a:r>
              <a:rPr lang="en-US" sz="1800" dirty="0">
                <a:latin typeface="Times" pitchFamily="2" charset="0"/>
                <a:cs typeface="Arial" charset="0"/>
              </a:rPr>
              <a:t>When a program is invoked (on the command line or by clicking on an icon etc.), the</a:t>
            </a:r>
          </a:p>
          <a:p>
            <a:pPr>
              <a:buFont typeface="Arial" charset="0"/>
              <a:buNone/>
              <a:defRPr/>
            </a:pPr>
            <a:r>
              <a:rPr lang="en-US" sz="1800" dirty="0">
                <a:latin typeface="Times" pitchFamily="2" charset="0"/>
                <a:cs typeface="Arial" charset="0"/>
              </a:rPr>
              <a:t>operating system initiates the following:</a:t>
            </a:r>
          </a:p>
          <a:p>
            <a:pPr lvl="1">
              <a:buFont typeface="+mj-lt"/>
              <a:buAutoNum type="arabicPeriod"/>
              <a:defRPr/>
            </a:pPr>
            <a:r>
              <a:rPr lang="en-US" dirty="0">
                <a:latin typeface="Times" pitchFamily="2" charset="0"/>
                <a:cs typeface="Arial" charset="0"/>
              </a:rPr>
              <a:t>It creates a process, assigns it a process ID, and stores some meta-data to keep track of the process (open file handles, used memory blocks, etc.)</a:t>
            </a:r>
          </a:p>
          <a:p>
            <a:pPr lvl="1">
              <a:buFont typeface="+mj-lt"/>
              <a:buAutoNum type="arabicPeriod"/>
              <a:defRPr/>
            </a:pPr>
            <a:endParaRPr lang="en-US" dirty="0">
              <a:latin typeface="Times" pitchFamily="2" charset="0"/>
              <a:cs typeface="Arial" charset="0"/>
            </a:endParaRPr>
          </a:p>
          <a:p>
            <a:pPr lvl="1">
              <a:buFont typeface="+mj-lt"/>
              <a:buAutoNum type="arabicPeriod"/>
              <a:defRPr/>
            </a:pPr>
            <a:r>
              <a:rPr lang="en-US" dirty="0">
                <a:latin typeface="Times" pitchFamily="2" charset="0"/>
                <a:cs typeface="Arial" charset="0"/>
              </a:rPr>
              <a:t>Control is handed over the main() function by updating the Program Counter (PC)</a:t>
            </a:r>
          </a:p>
          <a:p>
            <a:pPr lvl="1">
              <a:buFont typeface="+mj-lt"/>
              <a:buAutoNum type="arabicPeriod"/>
              <a:defRPr/>
            </a:pPr>
            <a:endParaRPr lang="en-US" dirty="0">
              <a:latin typeface="Times" pitchFamily="2" charset="0"/>
              <a:cs typeface="Arial" charset="0"/>
            </a:endParaRPr>
          </a:p>
          <a:p>
            <a:pPr lvl="1">
              <a:buFont typeface="+mj-lt"/>
              <a:buAutoNum type="arabicPeriod"/>
              <a:defRPr/>
            </a:pPr>
            <a:r>
              <a:rPr lang="en-US" dirty="0">
                <a:latin typeface="Times" pitchFamily="2" charset="0"/>
                <a:cs typeface="Arial" charset="0"/>
              </a:rPr>
              <a:t>The CPU starts executing code pointed to by the PC</a:t>
            </a:r>
          </a:p>
          <a:p>
            <a:pPr lvl="1">
              <a:buFont typeface="+mj-lt"/>
              <a:buAutoNum type="arabicPeriod"/>
              <a:defRPr/>
            </a:pPr>
            <a:endParaRPr lang="en-US" sz="1600" dirty="0">
              <a:latin typeface="Consolas" pitchFamily="49" charset="0"/>
              <a:cs typeface="Consolas" pitchFamily="49" charset="0"/>
            </a:endParaRPr>
          </a:p>
        </p:txBody>
      </p:sp>
      <p:sp>
        <p:nvSpPr>
          <p:cNvPr id="4" name="TextBox 3">
            <a:extLst>
              <a:ext uri="{FF2B5EF4-FFF2-40B4-BE49-F238E27FC236}">
                <a16:creationId xmlns:a16="http://schemas.microsoft.com/office/drawing/2014/main" id="{FBEA4FC0-AF13-4ABB-AD5D-A80F416090F1}"/>
              </a:ext>
            </a:extLst>
          </p:cNvPr>
          <p:cNvSpPr txBox="1"/>
          <p:nvPr/>
        </p:nvSpPr>
        <p:spPr>
          <a:xfrm>
            <a:off x="1547664" y="5517232"/>
            <a:ext cx="2170584" cy="430887"/>
          </a:xfrm>
          <a:prstGeom prst="rect">
            <a:avLst/>
          </a:prstGeom>
          <a:noFill/>
        </p:spPr>
        <p:txBody>
          <a:bodyPr wrap="square" rtlCol="0">
            <a:spAutoFit/>
          </a:bodyPr>
          <a:lstStyle/>
          <a:p>
            <a:r>
              <a:rPr lang="en-US" sz="1100" dirty="0">
                <a:solidFill>
                  <a:srgbClr val="00B0F0"/>
                </a:solidFill>
                <a:latin typeface="Times New Roman" panose="02020603050405020304" pitchFamily="18" charset="0"/>
                <a:cs typeface="Times New Roman" panose="02020603050405020304" pitchFamily="18" charset="0"/>
              </a:rPr>
              <a:t>Meta Data is some information about the process.</a:t>
            </a:r>
          </a:p>
        </p:txBody>
      </p:sp>
    </p:spTree>
    <p:extLst>
      <p:ext uri="{BB962C8B-B14F-4D97-AF65-F5344CB8AC3E}">
        <p14:creationId xmlns:p14="http://schemas.microsoft.com/office/powerpoint/2010/main" val="1067078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690222"/>
            <a:ext cx="8229600" cy="1119523"/>
          </a:xfrm>
        </p:spPr>
        <p:txBody>
          <a:bodyPr>
            <a:normAutofit fontScale="90000"/>
          </a:bodyPr>
          <a:lstStyle/>
          <a:p>
            <a:r>
              <a:rPr lang="en-US" sz="4400" dirty="0"/>
              <a:t>Linux process memory layout at run time</a:t>
            </a:r>
          </a:p>
        </p:txBody>
      </p:sp>
      <p:sp>
        <p:nvSpPr>
          <p:cNvPr id="7171" name="Rectangle 3"/>
          <p:cNvSpPr>
            <a:spLocks noChangeArrowheads="1"/>
          </p:cNvSpPr>
          <p:nvPr/>
        </p:nvSpPr>
        <p:spPr bwMode="auto">
          <a:xfrm>
            <a:off x="2362200" y="5324475"/>
            <a:ext cx="2819400" cy="285750"/>
          </a:xfrm>
          <a:prstGeom prst="rect">
            <a:avLst/>
          </a:prstGeom>
          <a:solidFill>
            <a:schemeClr val="accent1"/>
          </a:solidFill>
          <a:ln w="9525">
            <a:solidFill>
              <a:schemeClr val="tx1"/>
            </a:solidFill>
            <a:miter lim="800000"/>
            <a:headEnd/>
            <a:tailEnd/>
          </a:ln>
        </p:spPr>
        <p:txBody>
          <a:bodyPr wrap="none" anchor="ctr"/>
          <a:lstStyle/>
          <a:p>
            <a:pPr algn="ctr" eaLnBrk="0" hangingPunct="0">
              <a:spcBef>
                <a:spcPct val="50000"/>
              </a:spcBef>
            </a:pPr>
            <a:r>
              <a:rPr lang="en-US" sz="2400">
                <a:solidFill>
                  <a:schemeClr val="tx2"/>
                </a:solidFill>
              </a:rPr>
              <a:t>unused</a:t>
            </a:r>
          </a:p>
        </p:txBody>
      </p:sp>
      <p:sp>
        <p:nvSpPr>
          <p:cNvPr id="7172" name="Text Box 4"/>
          <p:cNvSpPr txBox="1">
            <a:spLocks noChangeArrowheads="1"/>
          </p:cNvSpPr>
          <p:nvPr/>
        </p:nvSpPr>
        <p:spPr bwMode="auto">
          <a:xfrm>
            <a:off x="5158053" y="5124451"/>
            <a:ext cx="1882247" cy="461665"/>
          </a:xfrm>
          <a:prstGeom prst="rect">
            <a:avLst/>
          </a:prstGeom>
          <a:noFill/>
          <a:ln w="9525">
            <a:noFill/>
            <a:miter lim="800000"/>
            <a:headEnd/>
            <a:tailEnd/>
          </a:ln>
        </p:spPr>
        <p:txBody>
          <a:bodyPr wrap="none">
            <a:spAutoFit/>
          </a:bodyPr>
          <a:lstStyle/>
          <a:p>
            <a:pPr algn="ctr" eaLnBrk="0" hangingPunct="0">
              <a:spcBef>
                <a:spcPct val="50000"/>
              </a:spcBef>
            </a:pPr>
            <a:r>
              <a:rPr lang="en-US" sz="2400"/>
              <a:t>0x08048000</a:t>
            </a:r>
          </a:p>
        </p:txBody>
      </p:sp>
      <p:sp>
        <p:nvSpPr>
          <p:cNvPr id="7173" name="Rectangle 5"/>
          <p:cNvSpPr>
            <a:spLocks noChangeArrowheads="1"/>
          </p:cNvSpPr>
          <p:nvPr/>
        </p:nvSpPr>
        <p:spPr bwMode="auto">
          <a:xfrm>
            <a:off x="2362200" y="4838701"/>
            <a:ext cx="2825750" cy="485775"/>
          </a:xfrm>
          <a:prstGeom prst="rect">
            <a:avLst/>
          </a:prstGeom>
          <a:solidFill>
            <a:schemeClr val="accent1"/>
          </a:solidFill>
          <a:ln w="9525">
            <a:solidFill>
              <a:schemeClr val="tx1"/>
            </a:solidFill>
            <a:miter lim="800000"/>
            <a:headEnd/>
            <a:tailEnd/>
          </a:ln>
        </p:spPr>
        <p:txBody>
          <a:bodyPr wrap="none" anchor="ctr"/>
          <a:lstStyle/>
          <a:p>
            <a:pPr algn="ctr" eaLnBrk="0" hangingPunct="0">
              <a:spcBef>
                <a:spcPct val="50000"/>
              </a:spcBef>
            </a:pPr>
            <a:endParaRPr lang="en-US" sz="2400">
              <a:solidFill>
                <a:schemeClr val="bg2"/>
              </a:solidFill>
            </a:endParaRPr>
          </a:p>
        </p:txBody>
      </p:sp>
      <p:sp>
        <p:nvSpPr>
          <p:cNvPr id="7174" name="Rectangle 6"/>
          <p:cNvSpPr>
            <a:spLocks noChangeArrowheads="1"/>
          </p:cNvSpPr>
          <p:nvPr/>
        </p:nvSpPr>
        <p:spPr bwMode="auto">
          <a:xfrm>
            <a:off x="2362200" y="4210050"/>
            <a:ext cx="2819400" cy="628650"/>
          </a:xfrm>
          <a:prstGeom prst="rect">
            <a:avLst/>
          </a:prstGeom>
          <a:solidFill>
            <a:schemeClr val="accent1"/>
          </a:solidFill>
          <a:ln w="9525">
            <a:solidFill>
              <a:schemeClr val="tx1"/>
            </a:solidFill>
            <a:miter lim="800000"/>
            <a:headEnd/>
            <a:tailEnd/>
          </a:ln>
        </p:spPr>
        <p:txBody>
          <a:bodyPr wrap="none" anchor="ctr"/>
          <a:lstStyle/>
          <a:p>
            <a:pPr algn="ctr" eaLnBrk="0" hangingPunct="0">
              <a:spcBef>
                <a:spcPct val="50000"/>
              </a:spcBef>
            </a:pPr>
            <a:r>
              <a:rPr lang="en-US" sz="2400">
                <a:solidFill>
                  <a:schemeClr val="tx2"/>
                </a:solidFill>
              </a:rPr>
              <a:t>run time heap</a:t>
            </a:r>
          </a:p>
        </p:txBody>
      </p:sp>
      <p:sp>
        <p:nvSpPr>
          <p:cNvPr id="7175" name="Rectangle 7"/>
          <p:cNvSpPr>
            <a:spLocks noChangeArrowheads="1"/>
          </p:cNvSpPr>
          <p:nvPr/>
        </p:nvSpPr>
        <p:spPr bwMode="auto">
          <a:xfrm>
            <a:off x="2368550" y="3409950"/>
            <a:ext cx="2813050" cy="400050"/>
          </a:xfrm>
          <a:prstGeom prst="rect">
            <a:avLst/>
          </a:prstGeom>
          <a:solidFill>
            <a:schemeClr val="accent1"/>
          </a:solidFill>
          <a:ln w="9525">
            <a:solidFill>
              <a:schemeClr val="tx1"/>
            </a:solidFill>
            <a:miter lim="800000"/>
            <a:headEnd/>
            <a:tailEnd/>
          </a:ln>
        </p:spPr>
        <p:txBody>
          <a:bodyPr wrap="none" anchor="ctr"/>
          <a:lstStyle/>
          <a:p>
            <a:pPr algn="ctr" eaLnBrk="0" hangingPunct="0">
              <a:spcBef>
                <a:spcPct val="50000"/>
              </a:spcBef>
            </a:pPr>
            <a:r>
              <a:rPr lang="en-US" sz="2400">
                <a:solidFill>
                  <a:schemeClr val="tx2"/>
                </a:solidFill>
              </a:rPr>
              <a:t>shared libraries</a:t>
            </a:r>
          </a:p>
        </p:txBody>
      </p:sp>
      <p:sp>
        <p:nvSpPr>
          <p:cNvPr id="7176" name="Rectangle 8"/>
          <p:cNvSpPr>
            <a:spLocks noChangeArrowheads="1"/>
          </p:cNvSpPr>
          <p:nvPr/>
        </p:nvSpPr>
        <p:spPr bwMode="auto">
          <a:xfrm>
            <a:off x="2368550" y="1924050"/>
            <a:ext cx="2819400" cy="571500"/>
          </a:xfrm>
          <a:prstGeom prst="rect">
            <a:avLst/>
          </a:prstGeom>
          <a:solidFill>
            <a:schemeClr val="accent1"/>
          </a:solidFill>
          <a:ln w="9525">
            <a:solidFill>
              <a:schemeClr val="tx1"/>
            </a:solidFill>
            <a:miter lim="800000"/>
            <a:headEnd/>
            <a:tailEnd/>
          </a:ln>
        </p:spPr>
        <p:txBody>
          <a:bodyPr wrap="none" anchor="ctr"/>
          <a:lstStyle/>
          <a:p>
            <a:pPr algn="ctr" eaLnBrk="0" hangingPunct="0">
              <a:spcBef>
                <a:spcPct val="50000"/>
              </a:spcBef>
            </a:pPr>
            <a:r>
              <a:rPr lang="en-US" sz="2400">
                <a:solidFill>
                  <a:schemeClr val="tx2"/>
                </a:solidFill>
              </a:rPr>
              <a:t>user stack</a:t>
            </a:r>
          </a:p>
        </p:txBody>
      </p:sp>
      <p:sp>
        <p:nvSpPr>
          <p:cNvPr id="7177" name="Rectangle 9"/>
          <p:cNvSpPr>
            <a:spLocks noChangeArrowheads="1"/>
          </p:cNvSpPr>
          <p:nvPr/>
        </p:nvSpPr>
        <p:spPr bwMode="auto">
          <a:xfrm>
            <a:off x="2362200" y="3810000"/>
            <a:ext cx="2819400" cy="400050"/>
          </a:xfrm>
          <a:prstGeom prst="rect">
            <a:avLst/>
          </a:prstGeom>
          <a:solidFill>
            <a:srgbClr val="808080"/>
          </a:solidFill>
          <a:ln w="9525">
            <a:solidFill>
              <a:srgbClr val="6699FF"/>
            </a:solidFill>
            <a:miter lim="800000"/>
            <a:headEnd/>
            <a:tailEnd/>
          </a:ln>
        </p:spPr>
        <p:txBody>
          <a:bodyPr wrap="none" anchor="ctr"/>
          <a:lstStyle/>
          <a:p>
            <a:endParaRPr lang="en-US"/>
          </a:p>
        </p:txBody>
      </p:sp>
      <p:sp>
        <p:nvSpPr>
          <p:cNvPr id="7178" name="Rectangle 10"/>
          <p:cNvSpPr>
            <a:spLocks noChangeArrowheads="1"/>
          </p:cNvSpPr>
          <p:nvPr/>
        </p:nvSpPr>
        <p:spPr bwMode="auto">
          <a:xfrm>
            <a:off x="2362200" y="2495550"/>
            <a:ext cx="2819400" cy="914400"/>
          </a:xfrm>
          <a:prstGeom prst="rect">
            <a:avLst/>
          </a:prstGeom>
          <a:solidFill>
            <a:srgbClr val="808080"/>
          </a:solidFill>
          <a:ln w="9525">
            <a:solidFill>
              <a:schemeClr val="tx1"/>
            </a:solidFill>
            <a:miter lim="800000"/>
            <a:headEnd/>
            <a:tailEnd/>
          </a:ln>
        </p:spPr>
        <p:txBody>
          <a:bodyPr wrap="none" anchor="ctr"/>
          <a:lstStyle/>
          <a:p>
            <a:endParaRPr lang="en-US"/>
          </a:p>
        </p:txBody>
      </p:sp>
      <p:sp>
        <p:nvSpPr>
          <p:cNvPr id="7179" name="Line 11"/>
          <p:cNvSpPr>
            <a:spLocks noChangeShapeType="1"/>
          </p:cNvSpPr>
          <p:nvPr/>
        </p:nvSpPr>
        <p:spPr bwMode="auto">
          <a:xfrm flipV="1">
            <a:off x="3733800" y="3810000"/>
            <a:ext cx="0" cy="400050"/>
          </a:xfrm>
          <a:prstGeom prst="line">
            <a:avLst/>
          </a:prstGeom>
          <a:noFill/>
          <a:ln w="76200">
            <a:solidFill>
              <a:schemeClr val="tx1"/>
            </a:solidFill>
            <a:round/>
            <a:headEnd/>
            <a:tailEnd type="triangle" w="med" len="med"/>
          </a:ln>
        </p:spPr>
        <p:txBody>
          <a:bodyPr wrap="none" anchor="ctr"/>
          <a:lstStyle/>
          <a:p>
            <a:endParaRPr lang="en-US"/>
          </a:p>
        </p:txBody>
      </p:sp>
      <p:sp>
        <p:nvSpPr>
          <p:cNvPr id="7180" name="Line 12"/>
          <p:cNvSpPr>
            <a:spLocks noChangeShapeType="1"/>
          </p:cNvSpPr>
          <p:nvPr/>
        </p:nvSpPr>
        <p:spPr bwMode="auto">
          <a:xfrm flipV="1">
            <a:off x="3733800" y="3009900"/>
            <a:ext cx="0" cy="400050"/>
          </a:xfrm>
          <a:prstGeom prst="line">
            <a:avLst/>
          </a:prstGeom>
          <a:noFill/>
          <a:ln w="76200">
            <a:solidFill>
              <a:schemeClr val="tx1"/>
            </a:solidFill>
            <a:round/>
            <a:headEnd/>
            <a:tailEnd type="triangle" w="med" len="med"/>
          </a:ln>
        </p:spPr>
        <p:txBody>
          <a:bodyPr wrap="none" anchor="ctr"/>
          <a:lstStyle/>
          <a:p>
            <a:endParaRPr lang="en-US"/>
          </a:p>
        </p:txBody>
      </p:sp>
      <p:sp>
        <p:nvSpPr>
          <p:cNvPr id="7181" name="Line 13"/>
          <p:cNvSpPr>
            <a:spLocks noChangeShapeType="1"/>
          </p:cNvSpPr>
          <p:nvPr/>
        </p:nvSpPr>
        <p:spPr bwMode="auto">
          <a:xfrm>
            <a:off x="3733800" y="2495550"/>
            <a:ext cx="0" cy="400050"/>
          </a:xfrm>
          <a:prstGeom prst="line">
            <a:avLst/>
          </a:prstGeom>
          <a:noFill/>
          <a:ln w="76200">
            <a:solidFill>
              <a:schemeClr val="tx1"/>
            </a:solidFill>
            <a:round/>
            <a:headEnd/>
            <a:tailEnd type="triangle" w="med" len="med"/>
          </a:ln>
        </p:spPr>
        <p:txBody>
          <a:bodyPr wrap="none" anchor="ctr"/>
          <a:lstStyle/>
          <a:p>
            <a:endParaRPr lang="en-US"/>
          </a:p>
        </p:txBody>
      </p:sp>
      <p:sp>
        <p:nvSpPr>
          <p:cNvPr id="7182" name="Text Box 14"/>
          <p:cNvSpPr txBox="1">
            <a:spLocks noChangeArrowheads="1"/>
          </p:cNvSpPr>
          <p:nvPr/>
        </p:nvSpPr>
        <p:spPr bwMode="auto">
          <a:xfrm>
            <a:off x="5151703" y="3638551"/>
            <a:ext cx="1882247" cy="461665"/>
          </a:xfrm>
          <a:prstGeom prst="rect">
            <a:avLst/>
          </a:prstGeom>
          <a:noFill/>
          <a:ln w="9525">
            <a:noFill/>
            <a:miter lim="800000"/>
            <a:headEnd/>
            <a:tailEnd/>
          </a:ln>
        </p:spPr>
        <p:txBody>
          <a:bodyPr wrap="none">
            <a:spAutoFit/>
          </a:bodyPr>
          <a:lstStyle/>
          <a:p>
            <a:pPr algn="ctr" eaLnBrk="0" hangingPunct="0">
              <a:spcBef>
                <a:spcPct val="50000"/>
              </a:spcBef>
            </a:pPr>
            <a:r>
              <a:rPr lang="en-US" sz="2400"/>
              <a:t>0x40000000</a:t>
            </a:r>
          </a:p>
        </p:txBody>
      </p:sp>
      <p:sp>
        <p:nvSpPr>
          <p:cNvPr id="7183" name="Text Box 15"/>
          <p:cNvSpPr txBox="1">
            <a:spLocks noChangeArrowheads="1"/>
          </p:cNvSpPr>
          <p:nvPr/>
        </p:nvSpPr>
        <p:spPr bwMode="auto">
          <a:xfrm>
            <a:off x="5175252" y="1752601"/>
            <a:ext cx="1933543" cy="461665"/>
          </a:xfrm>
          <a:prstGeom prst="rect">
            <a:avLst/>
          </a:prstGeom>
          <a:noFill/>
          <a:ln w="9525">
            <a:noFill/>
            <a:miter lim="800000"/>
            <a:headEnd/>
            <a:tailEnd/>
          </a:ln>
        </p:spPr>
        <p:txBody>
          <a:bodyPr wrap="none">
            <a:spAutoFit/>
          </a:bodyPr>
          <a:lstStyle/>
          <a:p>
            <a:pPr eaLnBrk="0" hangingPunct="0">
              <a:spcBef>
                <a:spcPct val="50000"/>
              </a:spcBef>
            </a:pPr>
            <a:r>
              <a:rPr lang="en-US" sz="2400"/>
              <a:t>0xC0000000</a:t>
            </a:r>
          </a:p>
        </p:txBody>
      </p:sp>
      <p:sp>
        <p:nvSpPr>
          <p:cNvPr id="7184" name="Text Box 16"/>
          <p:cNvSpPr txBox="1">
            <a:spLocks noChangeArrowheads="1"/>
          </p:cNvSpPr>
          <p:nvPr/>
        </p:nvSpPr>
        <p:spPr bwMode="auto">
          <a:xfrm>
            <a:off x="834214" y="2324101"/>
            <a:ext cx="955711" cy="461665"/>
          </a:xfrm>
          <a:prstGeom prst="rect">
            <a:avLst/>
          </a:prstGeom>
          <a:noFill/>
          <a:ln w="9525">
            <a:noFill/>
            <a:miter lim="800000"/>
            <a:headEnd/>
            <a:tailEnd/>
          </a:ln>
        </p:spPr>
        <p:txBody>
          <a:bodyPr wrap="none">
            <a:spAutoFit/>
          </a:bodyPr>
          <a:lstStyle/>
          <a:p>
            <a:pPr algn="ctr" eaLnBrk="0" hangingPunct="0">
              <a:spcBef>
                <a:spcPct val="50000"/>
              </a:spcBef>
            </a:pPr>
            <a:r>
              <a:rPr lang="en-US" sz="2400">
                <a:solidFill>
                  <a:schemeClr val="tx2"/>
                </a:solidFill>
              </a:rPr>
              <a:t>%esp</a:t>
            </a:r>
          </a:p>
        </p:txBody>
      </p:sp>
      <p:sp>
        <p:nvSpPr>
          <p:cNvPr id="7185" name="Line 17"/>
          <p:cNvSpPr>
            <a:spLocks noChangeShapeType="1"/>
          </p:cNvSpPr>
          <p:nvPr/>
        </p:nvSpPr>
        <p:spPr bwMode="auto">
          <a:xfrm>
            <a:off x="1785938" y="2495550"/>
            <a:ext cx="576262" cy="0"/>
          </a:xfrm>
          <a:prstGeom prst="line">
            <a:avLst/>
          </a:prstGeom>
          <a:noFill/>
          <a:ln w="9525">
            <a:solidFill>
              <a:schemeClr val="tx1"/>
            </a:solidFill>
            <a:round/>
            <a:headEnd/>
            <a:tailEnd type="triangle" w="med" len="med"/>
          </a:ln>
        </p:spPr>
        <p:txBody>
          <a:bodyPr wrap="none" anchor="ctr"/>
          <a:lstStyle/>
          <a:p>
            <a:endParaRPr lang="en-US"/>
          </a:p>
        </p:txBody>
      </p:sp>
      <p:sp>
        <p:nvSpPr>
          <p:cNvPr id="7186" name="Text Box 18"/>
          <p:cNvSpPr txBox="1">
            <a:spLocks noChangeArrowheads="1"/>
          </p:cNvSpPr>
          <p:nvPr/>
        </p:nvSpPr>
        <p:spPr bwMode="auto">
          <a:xfrm>
            <a:off x="1100985" y="4038601"/>
            <a:ext cx="612668" cy="461665"/>
          </a:xfrm>
          <a:prstGeom prst="rect">
            <a:avLst/>
          </a:prstGeom>
          <a:noFill/>
          <a:ln w="9525">
            <a:noFill/>
            <a:miter lim="800000"/>
            <a:headEnd/>
            <a:tailEnd/>
          </a:ln>
        </p:spPr>
        <p:txBody>
          <a:bodyPr wrap="none">
            <a:spAutoFit/>
          </a:bodyPr>
          <a:lstStyle/>
          <a:p>
            <a:pPr algn="ctr" eaLnBrk="0" hangingPunct="0">
              <a:spcBef>
                <a:spcPct val="50000"/>
              </a:spcBef>
            </a:pPr>
            <a:r>
              <a:rPr lang="en-US" sz="2400">
                <a:solidFill>
                  <a:schemeClr val="tx2"/>
                </a:solidFill>
              </a:rPr>
              <a:t>brk</a:t>
            </a:r>
          </a:p>
        </p:txBody>
      </p:sp>
      <p:sp>
        <p:nvSpPr>
          <p:cNvPr id="7187" name="Line 19"/>
          <p:cNvSpPr>
            <a:spLocks noChangeShapeType="1"/>
          </p:cNvSpPr>
          <p:nvPr/>
        </p:nvSpPr>
        <p:spPr bwMode="auto">
          <a:xfrm>
            <a:off x="1709738" y="4210050"/>
            <a:ext cx="576262" cy="0"/>
          </a:xfrm>
          <a:prstGeom prst="line">
            <a:avLst/>
          </a:prstGeom>
          <a:noFill/>
          <a:ln w="9525">
            <a:solidFill>
              <a:schemeClr val="tx1"/>
            </a:solidFill>
            <a:round/>
            <a:headEnd/>
            <a:tailEnd type="triangle" w="med" len="med"/>
          </a:ln>
        </p:spPr>
        <p:txBody>
          <a:bodyPr wrap="none" anchor="ctr"/>
          <a:lstStyle/>
          <a:p>
            <a:endParaRPr lang="en-US"/>
          </a:p>
        </p:txBody>
      </p:sp>
      <p:sp>
        <p:nvSpPr>
          <p:cNvPr id="7188" name="AutoShape 20"/>
          <p:cNvSpPr>
            <a:spLocks/>
          </p:cNvSpPr>
          <p:nvPr/>
        </p:nvSpPr>
        <p:spPr bwMode="auto">
          <a:xfrm>
            <a:off x="2014538" y="4838701"/>
            <a:ext cx="271462" cy="485775"/>
          </a:xfrm>
          <a:prstGeom prst="leftBrace">
            <a:avLst>
              <a:gd name="adj1" fmla="val 19883"/>
              <a:gd name="adj2" fmla="val 50000"/>
            </a:avLst>
          </a:prstGeom>
          <a:noFill/>
          <a:ln w="9525">
            <a:solidFill>
              <a:schemeClr val="tx1"/>
            </a:solidFill>
            <a:round/>
            <a:headEnd/>
            <a:tailEnd/>
          </a:ln>
        </p:spPr>
        <p:txBody>
          <a:bodyPr wrap="none" anchor="ctr"/>
          <a:lstStyle/>
          <a:p>
            <a:endParaRPr lang="en-US"/>
          </a:p>
        </p:txBody>
      </p:sp>
      <p:sp>
        <p:nvSpPr>
          <p:cNvPr id="7189" name="Text Box 21"/>
          <p:cNvSpPr txBox="1">
            <a:spLocks noChangeArrowheads="1"/>
          </p:cNvSpPr>
          <p:nvPr/>
        </p:nvSpPr>
        <p:spPr bwMode="auto">
          <a:xfrm>
            <a:off x="637734" y="4769645"/>
            <a:ext cx="1535998" cy="830997"/>
          </a:xfrm>
          <a:prstGeom prst="rect">
            <a:avLst/>
          </a:prstGeom>
          <a:noFill/>
          <a:ln w="9525">
            <a:noFill/>
            <a:miter lim="800000"/>
            <a:headEnd/>
            <a:tailEnd/>
          </a:ln>
        </p:spPr>
        <p:txBody>
          <a:bodyPr wrap="none">
            <a:spAutoFit/>
          </a:bodyPr>
          <a:lstStyle/>
          <a:p>
            <a:pPr algn="ctr" eaLnBrk="0" hangingPunct="0">
              <a:spcBef>
                <a:spcPct val="50000"/>
              </a:spcBef>
            </a:pPr>
            <a:r>
              <a:rPr lang="en-US" sz="2400">
                <a:solidFill>
                  <a:schemeClr val="tx2"/>
                </a:solidFill>
              </a:rPr>
              <a:t>Loaded </a:t>
            </a:r>
            <a:br>
              <a:rPr lang="en-US" sz="2400">
                <a:solidFill>
                  <a:schemeClr val="tx2"/>
                </a:solidFill>
              </a:rPr>
            </a:br>
            <a:r>
              <a:rPr lang="en-US" sz="2400">
                <a:solidFill>
                  <a:schemeClr val="tx2"/>
                </a:solidFill>
              </a:rPr>
              <a:t>from exec</a:t>
            </a:r>
          </a:p>
        </p:txBody>
      </p:sp>
      <p:sp>
        <p:nvSpPr>
          <p:cNvPr id="7190" name="Line 22"/>
          <p:cNvSpPr>
            <a:spLocks noChangeShapeType="1"/>
          </p:cNvSpPr>
          <p:nvPr/>
        </p:nvSpPr>
        <p:spPr bwMode="auto">
          <a:xfrm>
            <a:off x="2368550" y="4838700"/>
            <a:ext cx="2819400" cy="0"/>
          </a:xfrm>
          <a:prstGeom prst="line">
            <a:avLst/>
          </a:prstGeom>
          <a:noFill/>
          <a:ln w="57150">
            <a:solidFill>
              <a:schemeClr val="tx1"/>
            </a:solidFill>
            <a:round/>
            <a:headEnd/>
            <a:tailEnd/>
          </a:ln>
        </p:spPr>
        <p:txBody>
          <a:bodyPr wrap="none" anchor="ctr"/>
          <a:lstStyle/>
          <a:p>
            <a:endParaRPr lang="en-US"/>
          </a:p>
        </p:txBody>
      </p:sp>
      <p:sp>
        <p:nvSpPr>
          <p:cNvPr id="7191" name="Line 23"/>
          <p:cNvSpPr>
            <a:spLocks noChangeShapeType="1"/>
          </p:cNvSpPr>
          <p:nvPr/>
        </p:nvSpPr>
        <p:spPr bwMode="auto">
          <a:xfrm>
            <a:off x="2362200" y="3810000"/>
            <a:ext cx="2819400" cy="0"/>
          </a:xfrm>
          <a:prstGeom prst="line">
            <a:avLst/>
          </a:prstGeom>
          <a:noFill/>
          <a:ln w="57150">
            <a:solidFill>
              <a:schemeClr val="tx1"/>
            </a:solidFill>
            <a:round/>
            <a:headEnd/>
            <a:tailEnd/>
          </a:ln>
        </p:spPr>
        <p:txBody>
          <a:bodyPr wrap="none" anchor="ctr"/>
          <a:lstStyle/>
          <a:p>
            <a:endParaRPr lang="en-US"/>
          </a:p>
        </p:txBody>
      </p:sp>
      <p:sp>
        <p:nvSpPr>
          <p:cNvPr id="7192" name="Line 24"/>
          <p:cNvSpPr>
            <a:spLocks noChangeShapeType="1"/>
          </p:cNvSpPr>
          <p:nvPr/>
        </p:nvSpPr>
        <p:spPr bwMode="auto">
          <a:xfrm>
            <a:off x="2362200" y="1924050"/>
            <a:ext cx="2819400" cy="0"/>
          </a:xfrm>
          <a:prstGeom prst="line">
            <a:avLst/>
          </a:prstGeom>
          <a:noFill/>
          <a:ln w="57150">
            <a:solidFill>
              <a:schemeClr val="tx1"/>
            </a:solidFill>
            <a:round/>
            <a:headEnd/>
            <a:tailEnd/>
          </a:ln>
        </p:spPr>
        <p:txBody>
          <a:bodyPr wrap="none" anchor="ctr"/>
          <a:lstStyle/>
          <a:p>
            <a:endParaRPr lang="en-US"/>
          </a:p>
        </p:txBody>
      </p:sp>
      <p:sp>
        <p:nvSpPr>
          <p:cNvPr id="7193" name="Text Box 25"/>
          <p:cNvSpPr txBox="1">
            <a:spLocks noChangeArrowheads="1"/>
          </p:cNvSpPr>
          <p:nvPr/>
        </p:nvSpPr>
        <p:spPr bwMode="auto">
          <a:xfrm>
            <a:off x="5178925" y="5467351"/>
            <a:ext cx="356188" cy="461665"/>
          </a:xfrm>
          <a:prstGeom prst="rect">
            <a:avLst/>
          </a:prstGeom>
          <a:noFill/>
          <a:ln w="9525">
            <a:noFill/>
            <a:miter lim="800000"/>
            <a:headEnd/>
            <a:tailEnd/>
          </a:ln>
        </p:spPr>
        <p:txBody>
          <a:bodyPr wrap="none">
            <a:spAutoFit/>
          </a:bodyPr>
          <a:lstStyle/>
          <a:p>
            <a:pPr algn="ctr" eaLnBrk="0" hangingPunct="0">
              <a:spcBef>
                <a:spcPct val="50000"/>
              </a:spcBef>
            </a:pPr>
            <a:r>
              <a:rPr lang="en-US" sz="2400"/>
              <a:t>0</a:t>
            </a:r>
          </a:p>
        </p:txBody>
      </p:sp>
      <p:sp>
        <p:nvSpPr>
          <p:cNvPr id="7194" name="Line 26"/>
          <p:cNvSpPr>
            <a:spLocks noChangeShapeType="1"/>
          </p:cNvSpPr>
          <p:nvPr/>
        </p:nvSpPr>
        <p:spPr bwMode="auto">
          <a:xfrm>
            <a:off x="2362200" y="5295900"/>
            <a:ext cx="2819400" cy="0"/>
          </a:xfrm>
          <a:prstGeom prst="line">
            <a:avLst/>
          </a:prstGeom>
          <a:noFill/>
          <a:ln w="57150">
            <a:solidFill>
              <a:schemeClr val="tx1"/>
            </a:solidFill>
            <a:round/>
            <a:headEnd/>
            <a:tailEnd/>
          </a:ln>
        </p:spPr>
        <p:txBody>
          <a:bodyPr wrap="none" anchor="ctr"/>
          <a:lstStyle/>
          <a:p>
            <a:endParaRPr lang="en-US"/>
          </a:p>
        </p:txBody>
      </p:sp>
      <p:sp>
        <p:nvSpPr>
          <p:cNvPr id="2" name="TextBox 1">
            <a:extLst>
              <a:ext uri="{FF2B5EF4-FFF2-40B4-BE49-F238E27FC236}">
                <a16:creationId xmlns:a16="http://schemas.microsoft.com/office/drawing/2014/main" id="{BBAAE3B3-989E-D44F-1970-3584E8A5FAA4}"/>
              </a:ext>
            </a:extLst>
          </p:cNvPr>
          <p:cNvSpPr txBox="1"/>
          <p:nvPr/>
        </p:nvSpPr>
        <p:spPr>
          <a:xfrm>
            <a:off x="6092826" y="4075301"/>
            <a:ext cx="2488182" cy="1077218"/>
          </a:xfrm>
          <a:prstGeom prst="rect">
            <a:avLst/>
          </a:prstGeom>
          <a:noFill/>
          <a:ln w="41275">
            <a:solidFill>
              <a:schemeClr val="accent1"/>
            </a:solidFill>
          </a:ln>
        </p:spPr>
        <p:txBody>
          <a:bodyPr wrap="none" rtlCol="0">
            <a:spAutoFit/>
          </a:bodyPr>
          <a:lstStyle/>
          <a:p>
            <a:r>
              <a:rPr lang="en-US" sz="1600" dirty="0"/>
              <a:t>Code (text segment) </a:t>
            </a:r>
          </a:p>
          <a:p>
            <a:r>
              <a:rPr lang="en-US" sz="1600" dirty="0"/>
              <a:t>and </a:t>
            </a:r>
            <a:r>
              <a:rPr lang="en-US" sz="1600" dirty="0" err="1"/>
              <a:t>init</a:t>
            </a:r>
            <a:r>
              <a:rPr lang="en-US" sz="1600" dirty="0"/>
              <a:t> (data segment)</a:t>
            </a:r>
          </a:p>
          <a:p>
            <a:r>
              <a:rPr lang="en-US" sz="1600" dirty="0"/>
              <a:t>and </a:t>
            </a:r>
            <a:r>
              <a:rPr lang="en-US" sz="1600" dirty="0" err="1"/>
              <a:t>uninit</a:t>
            </a:r>
            <a:r>
              <a:rPr lang="en-US" sz="1600" dirty="0"/>
              <a:t> (</a:t>
            </a:r>
            <a:r>
              <a:rPr lang="en-US" sz="1600" dirty="0" err="1"/>
              <a:t>bss</a:t>
            </a:r>
            <a:r>
              <a:rPr lang="en-US" sz="1600" dirty="0"/>
              <a:t> segment)</a:t>
            </a:r>
            <a:br>
              <a:rPr lang="en-US" sz="1600" dirty="0"/>
            </a:br>
            <a:r>
              <a:rPr lang="en-US" sz="1600" dirty="0"/>
              <a:t>global data is stored here</a:t>
            </a:r>
          </a:p>
        </p:txBody>
      </p:sp>
      <p:cxnSp>
        <p:nvCxnSpPr>
          <p:cNvPr id="4" name="Straight Arrow Connector 3">
            <a:extLst>
              <a:ext uri="{FF2B5EF4-FFF2-40B4-BE49-F238E27FC236}">
                <a16:creationId xmlns:a16="http://schemas.microsoft.com/office/drawing/2014/main" id="{156EF236-E2EE-F489-4C4D-088A0000538F}"/>
              </a:ext>
            </a:extLst>
          </p:cNvPr>
          <p:cNvCxnSpPr>
            <a:stCxn id="2" idx="1"/>
            <a:endCxn id="7173" idx="3"/>
          </p:cNvCxnSpPr>
          <p:nvPr/>
        </p:nvCxnSpPr>
        <p:spPr>
          <a:xfrm flipH="1">
            <a:off x="5187950" y="4613910"/>
            <a:ext cx="904876" cy="4676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8ABF75B-4898-45DB-9715-4157C0650999}"/>
              </a:ext>
            </a:extLst>
          </p:cNvPr>
          <p:cNvSpPr txBox="1"/>
          <p:nvPr/>
        </p:nvSpPr>
        <p:spPr>
          <a:xfrm>
            <a:off x="5203328" y="3419921"/>
            <a:ext cx="3377680" cy="261610"/>
          </a:xfrm>
          <a:prstGeom prst="rect">
            <a:avLst/>
          </a:prstGeom>
          <a:noFill/>
        </p:spPr>
        <p:txBody>
          <a:bodyPr wrap="square" rtlCol="0">
            <a:spAutoFit/>
          </a:bodyPr>
          <a:lstStyle/>
          <a:p>
            <a:r>
              <a:rPr lang="en-US" sz="1100" dirty="0">
                <a:solidFill>
                  <a:srgbClr val="00B0F0"/>
                </a:solidFill>
                <a:latin typeface="Times New Roman" panose="02020603050405020304" pitchFamily="18" charset="0"/>
                <a:cs typeface="Times New Roman" panose="02020603050405020304" pitchFamily="18" charset="0"/>
              </a:rPr>
              <a:t>Pointers that point to shared memories in the system.</a:t>
            </a:r>
          </a:p>
        </p:txBody>
      </p:sp>
    </p:spTree>
    <p:extLst>
      <p:ext uri="{BB962C8B-B14F-4D97-AF65-F5344CB8AC3E}">
        <p14:creationId xmlns:p14="http://schemas.microsoft.com/office/powerpoint/2010/main" val="40774321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457200" y="1556792"/>
            <a:ext cx="8229600" cy="4248472"/>
          </a:xfrm>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r>
              <a:rPr lang="en-US" sz="3900" dirty="0">
                <a:solidFill>
                  <a:srgbClr val="002060"/>
                </a:solidFill>
                <a:latin typeface="Arial" charset="0"/>
                <a:cs typeface="Arial" charset="0"/>
              </a:rPr>
              <a:t>Understanding C++:</a:t>
            </a:r>
            <a:br>
              <a:rPr lang="en-US" sz="3900" dirty="0">
                <a:solidFill>
                  <a:srgbClr val="002060"/>
                </a:solidFill>
                <a:latin typeface="Arial" charset="0"/>
                <a:cs typeface="Arial" charset="0"/>
              </a:rPr>
            </a:br>
            <a:r>
              <a:rPr lang="en-US" sz="3900" dirty="0">
                <a:solidFill>
                  <a:srgbClr val="002060"/>
                </a:solidFill>
                <a:latin typeface="Arial" charset="0"/>
                <a:cs typeface="Arial" charset="0"/>
              </a:rPr>
              <a:t>Syntax and Semantics</a:t>
            </a:r>
          </a:p>
          <a:p>
            <a:pPr algn="ctr">
              <a:buFont typeface="Arial" charset="0"/>
              <a:buNone/>
            </a:pPr>
            <a:r>
              <a:rPr lang="en-US" sz="3900" dirty="0">
                <a:solidFill>
                  <a:srgbClr val="002060"/>
                </a:solidFill>
                <a:latin typeface="Arial" charset="0"/>
                <a:cs typeface="Arial" charset="0"/>
              </a:rPr>
              <a:t>Important Language Features</a:t>
            </a: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p:txBody>
      </p:sp>
    </p:spTree>
    <p:extLst>
      <p:ext uri="{BB962C8B-B14F-4D97-AF65-F5344CB8AC3E}">
        <p14:creationId xmlns:p14="http://schemas.microsoft.com/office/powerpoint/2010/main" val="9564826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dirty="0">
                <a:latin typeface="Arial" charset="0"/>
                <a:cs typeface="Arial" charset="0"/>
              </a:rPr>
              <a:t>Introduction to C++</a:t>
            </a:r>
          </a:p>
        </p:txBody>
      </p:sp>
      <p:sp>
        <p:nvSpPr>
          <p:cNvPr id="35843" name="Rectangle 3"/>
          <p:cNvSpPr>
            <a:spLocks noGrp="1" noChangeArrowheads="1"/>
          </p:cNvSpPr>
          <p:nvPr>
            <p:ph type="body" idx="1"/>
          </p:nvPr>
        </p:nvSpPr>
        <p:spPr/>
        <p:txBody>
          <a:bodyPr>
            <a:normAutofit fontScale="92500" lnSpcReduction="20000"/>
          </a:bodyPr>
          <a:lstStyle/>
          <a:p>
            <a:pPr>
              <a:buFont typeface="Arial" charset="0"/>
              <a:buNone/>
            </a:pPr>
            <a:r>
              <a:rPr lang="en-US" dirty="0">
                <a:latin typeface="Arial" charset="0"/>
                <a:cs typeface="Arial" charset="0"/>
              </a:rPr>
              <a:t>Basic syntax – borrowed from C</a:t>
            </a:r>
          </a:p>
          <a:p>
            <a:pPr>
              <a:buFont typeface="Arial" charset="0"/>
              <a:buNone/>
            </a:pPr>
            <a:r>
              <a:rPr lang="en-US" dirty="0">
                <a:latin typeface="Arial" charset="0"/>
                <a:cs typeface="Arial" charset="0"/>
              </a:rPr>
              <a:t>Key features – </a:t>
            </a:r>
          </a:p>
          <a:p>
            <a:pPr lvl="1">
              <a:buFont typeface="Wingdings" pitchFamily="2" charset="2"/>
              <a:buChar char="Ø"/>
            </a:pPr>
            <a:r>
              <a:rPr lang="en-US" dirty="0">
                <a:latin typeface="Arial" charset="0"/>
                <a:cs typeface="Arial" charset="0"/>
              </a:rPr>
              <a:t>Variables – store data and pointers</a:t>
            </a:r>
          </a:p>
          <a:p>
            <a:pPr lvl="1">
              <a:buFont typeface="Wingdings" pitchFamily="2" charset="2"/>
              <a:buChar char="Ø"/>
            </a:pPr>
            <a:r>
              <a:rPr lang="en-US" dirty="0">
                <a:latin typeface="Arial" charset="0"/>
                <a:cs typeface="Arial" charset="0"/>
              </a:rPr>
              <a:t>A rich type and qualifier system</a:t>
            </a:r>
          </a:p>
          <a:p>
            <a:pPr lvl="1">
              <a:buFont typeface="Wingdings" pitchFamily="2" charset="2"/>
              <a:buChar char="Ø"/>
            </a:pPr>
            <a:r>
              <a:rPr lang="en-US" dirty="0">
                <a:latin typeface="Arial" charset="0"/>
                <a:cs typeface="Arial" charset="0"/>
              </a:rPr>
              <a:t>Functions – enable code reuse, </a:t>
            </a:r>
          </a:p>
          <a:p>
            <a:pPr lvl="1">
              <a:buFont typeface="Wingdings" pitchFamily="2" charset="2"/>
              <a:buChar char="Ø"/>
            </a:pPr>
            <a:r>
              <a:rPr lang="en-US" dirty="0">
                <a:latin typeface="Arial" charset="0"/>
                <a:cs typeface="Arial" charset="0"/>
              </a:rPr>
              <a:t>Recursion and recursive function calls</a:t>
            </a:r>
          </a:p>
          <a:p>
            <a:pPr lvl="1">
              <a:buFont typeface="Wingdings" pitchFamily="2" charset="2"/>
              <a:buChar char="Ø"/>
            </a:pPr>
            <a:r>
              <a:rPr lang="en-US" dirty="0">
                <a:latin typeface="Arial" charset="0"/>
                <a:cs typeface="Arial" charset="0"/>
              </a:rPr>
              <a:t>Function declaration vs. definition (why do we need this?)</a:t>
            </a:r>
          </a:p>
          <a:p>
            <a:pPr lvl="1">
              <a:buFont typeface="Wingdings" pitchFamily="2" charset="2"/>
              <a:buChar char="Ø"/>
            </a:pPr>
            <a:r>
              <a:rPr lang="en-US" dirty="0">
                <a:latin typeface="Arial" charset="0"/>
                <a:cs typeface="Arial" charset="0"/>
              </a:rPr>
              <a:t>Control-flow via if-then-else, case-switch</a:t>
            </a:r>
          </a:p>
          <a:p>
            <a:pPr lvl="1">
              <a:buFont typeface="Wingdings" pitchFamily="2" charset="2"/>
              <a:buChar char="Ø"/>
            </a:pPr>
            <a:r>
              <a:rPr lang="en-US" dirty="0">
                <a:latin typeface="Arial" charset="0"/>
                <a:cs typeface="Arial" charset="0"/>
              </a:rPr>
              <a:t>Iteration via for/while/do-while loops</a:t>
            </a:r>
          </a:p>
          <a:p>
            <a:pPr lvl="1">
              <a:buFont typeface="Wingdings" pitchFamily="2" charset="2"/>
              <a:buChar char="Ø"/>
            </a:pPr>
            <a:r>
              <a:rPr lang="en-US" dirty="0">
                <a:latin typeface="Arial" charset="0"/>
                <a:cs typeface="Arial" charset="0"/>
              </a:rPr>
              <a:t>Pointers (why do we need pointers?)</a:t>
            </a:r>
          </a:p>
          <a:p>
            <a:pPr lvl="1">
              <a:buFont typeface="Wingdings" pitchFamily="2" charset="2"/>
              <a:buChar char="Ø"/>
            </a:pPr>
            <a:r>
              <a:rPr lang="en-US" dirty="0">
                <a:latin typeface="Arial" charset="0"/>
                <a:cs typeface="Arial" charset="0"/>
              </a:rPr>
              <a:t>Objects and Classes</a:t>
            </a:r>
          </a:p>
          <a:p>
            <a:pPr lvl="1">
              <a:buFont typeface="Wingdings" pitchFamily="2" charset="2"/>
              <a:buChar char="Ø"/>
            </a:pPr>
            <a:r>
              <a:rPr lang="en-US" dirty="0">
                <a:latin typeface="Arial" charset="0"/>
                <a:cs typeface="Arial" charset="0"/>
              </a:rPr>
              <a:t>Class declaration vs. definition (why do we need this?)</a:t>
            </a:r>
          </a:p>
          <a:p>
            <a:pPr lvl="1">
              <a:buFont typeface="Wingdings" pitchFamily="2" charset="2"/>
              <a:buChar char="Ø"/>
            </a:pPr>
            <a:r>
              <a:rPr lang="en-US" dirty="0">
                <a:latin typeface="Arial" charset="0"/>
                <a:cs typeface="Arial" charset="0"/>
              </a:rPr>
              <a:t>Memory allocation via new, memory management, garbage collection</a:t>
            </a:r>
          </a:p>
          <a:p>
            <a:pPr lvl="1">
              <a:buFont typeface="Wingdings" pitchFamily="2" charset="2"/>
              <a:buChar char="Ø"/>
            </a:pPr>
            <a:r>
              <a:rPr lang="en-US" dirty="0">
                <a:latin typeface="Arial" charset="0"/>
                <a:cs typeface="Arial" charset="0"/>
              </a:rPr>
              <a:t>Polymorphism of various kinds</a:t>
            </a:r>
          </a:p>
          <a:p>
            <a:pPr lvl="1">
              <a:buFont typeface="Wingdings" pitchFamily="2" charset="2"/>
              <a:buChar char="Ø"/>
            </a:pPr>
            <a:r>
              <a:rPr lang="en-US" dirty="0">
                <a:latin typeface="Arial" charset="0"/>
                <a:cs typeface="Arial" charset="0"/>
              </a:rPr>
              <a:t>Class and Function Templates</a:t>
            </a:r>
          </a:p>
          <a:p>
            <a:pPr lvl="1">
              <a:buFont typeface="Wingdings" pitchFamily="2" charset="2"/>
              <a:buChar char="Ø"/>
            </a:pPr>
            <a:r>
              <a:rPr lang="en-US" dirty="0">
                <a:latin typeface="Arial" charset="0"/>
                <a:cs typeface="Arial" charset="0"/>
              </a:rPr>
              <a:t>Namespaces and scoping rules</a:t>
            </a:r>
          </a:p>
        </p:txBody>
      </p:sp>
      <p:sp>
        <p:nvSpPr>
          <p:cNvPr id="4" name="TextBox 3">
            <a:extLst>
              <a:ext uri="{FF2B5EF4-FFF2-40B4-BE49-F238E27FC236}">
                <a16:creationId xmlns:a16="http://schemas.microsoft.com/office/drawing/2014/main" id="{7E219901-8756-43FB-90CE-1CA879FA3113}"/>
              </a:ext>
            </a:extLst>
          </p:cNvPr>
          <p:cNvSpPr txBox="1"/>
          <p:nvPr/>
        </p:nvSpPr>
        <p:spPr>
          <a:xfrm>
            <a:off x="6973167" y="1628800"/>
            <a:ext cx="2170584" cy="600164"/>
          </a:xfrm>
          <a:prstGeom prst="rect">
            <a:avLst/>
          </a:prstGeom>
          <a:noFill/>
        </p:spPr>
        <p:txBody>
          <a:bodyPr wrap="square" rtlCol="0">
            <a:spAutoFit/>
          </a:bodyPr>
          <a:lstStyle/>
          <a:p>
            <a:r>
              <a:rPr lang="en-US" sz="1100" dirty="0">
                <a:solidFill>
                  <a:srgbClr val="00B0F0"/>
                </a:solidFill>
                <a:latin typeface="Times New Roman" panose="02020603050405020304" pitchFamily="18" charset="0"/>
                <a:cs typeface="Times New Roman" panose="02020603050405020304" pitchFamily="18" charset="0"/>
              </a:rPr>
              <a:t>The syntax of programming languages are rules, and they are enforced by parsers.</a:t>
            </a:r>
          </a:p>
        </p:txBody>
      </p:sp>
      <p:sp>
        <p:nvSpPr>
          <p:cNvPr id="5" name="TextBox 4">
            <a:extLst>
              <a:ext uri="{FF2B5EF4-FFF2-40B4-BE49-F238E27FC236}">
                <a16:creationId xmlns:a16="http://schemas.microsoft.com/office/drawing/2014/main" id="{B8B1F5A6-250D-4D86-B067-EA32639B965A}"/>
              </a:ext>
            </a:extLst>
          </p:cNvPr>
          <p:cNvSpPr txBox="1"/>
          <p:nvPr/>
        </p:nvSpPr>
        <p:spPr>
          <a:xfrm>
            <a:off x="7092280" y="2852936"/>
            <a:ext cx="2170584" cy="430887"/>
          </a:xfrm>
          <a:prstGeom prst="rect">
            <a:avLst/>
          </a:prstGeom>
          <a:noFill/>
        </p:spPr>
        <p:txBody>
          <a:bodyPr wrap="square" rtlCol="0">
            <a:spAutoFit/>
          </a:bodyPr>
          <a:lstStyle/>
          <a:p>
            <a:r>
              <a:rPr lang="en-US" sz="1100" dirty="0">
                <a:solidFill>
                  <a:srgbClr val="00B0F0"/>
                </a:solidFill>
                <a:latin typeface="Times New Roman" panose="02020603050405020304" pitchFamily="18" charset="0"/>
                <a:cs typeface="Times New Roman" panose="02020603050405020304" pitchFamily="18" charset="0"/>
              </a:rPr>
              <a:t>Semantics gives meaning to various parts of the program.</a:t>
            </a:r>
          </a:p>
        </p:txBody>
      </p:sp>
    </p:spTree>
    <p:extLst>
      <p:ext uri="{BB962C8B-B14F-4D97-AF65-F5344CB8AC3E}">
        <p14:creationId xmlns:p14="http://schemas.microsoft.com/office/powerpoint/2010/main" val="1605370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79512" y="548680"/>
            <a:ext cx="8856983" cy="1143000"/>
          </a:xfrm>
        </p:spPr>
        <p:txBody>
          <a:bodyPr/>
          <a:lstStyle/>
          <a:p>
            <a:r>
              <a:rPr lang="en-US" dirty="0">
                <a:latin typeface="Times" pitchFamily="2" charset="0"/>
                <a:cs typeface="Arial" charset="0"/>
              </a:rPr>
              <a:t>How is this introduction to C++ different from others?</a:t>
            </a:r>
          </a:p>
        </p:txBody>
      </p:sp>
      <p:sp>
        <p:nvSpPr>
          <p:cNvPr id="35843" name="Rectangle 3"/>
          <p:cNvSpPr>
            <a:spLocks noGrp="1" noChangeArrowheads="1"/>
          </p:cNvSpPr>
          <p:nvPr>
            <p:ph idx="1"/>
          </p:nvPr>
        </p:nvSpPr>
        <p:spPr/>
        <p:txBody>
          <a:bodyPr>
            <a:normAutofit lnSpcReduction="10000"/>
          </a:bodyPr>
          <a:lstStyle/>
          <a:p>
            <a:pPr>
              <a:buFont typeface="Wingdings" pitchFamily="2" charset="2"/>
              <a:buChar char="q"/>
            </a:pPr>
            <a:r>
              <a:rPr lang="en-US" dirty="0">
                <a:latin typeface="Times" pitchFamily="2" charset="0"/>
                <a:cs typeface="Arial" charset="0"/>
              </a:rPr>
              <a:t>There are many excellent tutorials on C++ (and other programming languages) on the internet. They usually emphasize the various features of the programming language being taught</a:t>
            </a:r>
            <a:br>
              <a:rPr lang="en-US" dirty="0">
                <a:latin typeface="Times" pitchFamily="2" charset="0"/>
                <a:cs typeface="Arial" charset="0"/>
              </a:rPr>
            </a:br>
            <a:endParaRPr lang="en-US" dirty="0">
              <a:latin typeface="Times" pitchFamily="2" charset="0"/>
              <a:cs typeface="Arial" charset="0"/>
            </a:endParaRPr>
          </a:p>
          <a:p>
            <a:pPr>
              <a:buFont typeface="Wingdings" pitchFamily="2" charset="2"/>
              <a:buChar char="q"/>
            </a:pPr>
            <a:r>
              <a:rPr lang="en-US" dirty="0">
                <a:latin typeface="Times" pitchFamily="2" charset="0"/>
                <a:cs typeface="Arial" charset="0"/>
              </a:rPr>
              <a:t>By contrast, in this course the emphasis is on </a:t>
            </a:r>
            <a:r>
              <a:rPr lang="en-US" dirty="0">
                <a:solidFill>
                  <a:srgbClr val="FF0000"/>
                </a:solidFill>
                <a:latin typeface="Times" pitchFamily="2" charset="0"/>
                <a:cs typeface="Arial" charset="0"/>
              </a:rPr>
              <a:t>system building</a:t>
            </a:r>
            <a:r>
              <a:rPr lang="en-US" dirty="0">
                <a:latin typeface="Times" pitchFamily="2" charset="0"/>
                <a:cs typeface="Arial" charset="0"/>
              </a:rPr>
              <a:t> rather than learning esoteric features of C++. We will learn those features of C++ that we need to build a SAT solver.</a:t>
            </a:r>
          </a:p>
          <a:p>
            <a:pPr>
              <a:buFont typeface="Wingdings" pitchFamily="2" charset="2"/>
              <a:buChar char="q"/>
            </a:pPr>
            <a:endParaRPr lang="en-US" dirty="0">
              <a:latin typeface="Times" pitchFamily="2" charset="0"/>
              <a:cs typeface="Arial" charset="0"/>
            </a:endParaRPr>
          </a:p>
          <a:p>
            <a:pPr>
              <a:buFont typeface="Wingdings" pitchFamily="2" charset="2"/>
              <a:buChar char="q"/>
            </a:pPr>
            <a:r>
              <a:rPr lang="en-US" dirty="0">
                <a:latin typeface="Times" pitchFamily="2" charset="0"/>
                <a:cs typeface="Arial" charset="0"/>
              </a:rPr>
              <a:t>We also learn the correspondence between the feature or abstraction of the C++ language, and the corresponding system elements, i.e., </a:t>
            </a:r>
            <a:r>
              <a:rPr lang="en-US" dirty="0">
                <a:solidFill>
                  <a:srgbClr val="FF0000"/>
                </a:solidFill>
                <a:latin typeface="Times" pitchFamily="2" charset="0"/>
                <a:cs typeface="Arial" charset="0"/>
              </a:rPr>
              <a:t>the mapping, from programming language abstractions to underlying aspects of the system, performed by the compiler</a:t>
            </a:r>
          </a:p>
          <a:p>
            <a:pPr>
              <a:buFont typeface="Wingdings" pitchFamily="2" charset="2"/>
              <a:buChar char="q"/>
            </a:pPr>
            <a:endParaRPr lang="en-US" dirty="0">
              <a:latin typeface="Times" pitchFamily="2" charset="0"/>
              <a:cs typeface="Arial" charset="0"/>
            </a:endParaRPr>
          </a:p>
          <a:p>
            <a:pPr>
              <a:buFont typeface="Wingdings" pitchFamily="2" charset="2"/>
              <a:buChar char="q"/>
            </a:pPr>
            <a:r>
              <a:rPr lang="en-US" dirty="0">
                <a:latin typeface="Times" pitchFamily="2" charset="0"/>
                <a:cs typeface="Arial" charset="0"/>
              </a:rPr>
              <a:t>My approach is designed to give you </a:t>
            </a:r>
            <a:r>
              <a:rPr lang="en-US" dirty="0">
                <a:solidFill>
                  <a:srgbClr val="FF0000"/>
                </a:solidFill>
                <a:latin typeface="Times" pitchFamily="2" charset="0"/>
                <a:cs typeface="Arial" charset="0"/>
              </a:rPr>
              <a:t>depth</a:t>
            </a:r>
            <a:r>
              <a:rPr lang="en-US" dirty="0">
                <a:latin typeface="Times" pitchFamily="2" charset="0"/>
                <a:cs typeface="Arial" charset="0"/>
              </a:rPr>
              <a:t>, rather than breadth</a:t>
            </a:r>
          </a:p>
          <a:p>
            <a:pPr>
              <a:buFont typeface="Wingdings" pitchFamily="2" charset="2"/>
              <a:buChar char="q"/>
            </a:pPr>
            <a:endParaRPr lang="en-US" dirty="0">
              <a:latin typeface="Arial" charset="0"/>
              <a:cs typeface="Arial" charset="0"/>
            </a:endParaRPr>
          </a:p>
          <a:p>
            <a:pPr>
              <a:buFont typeface="Wingdings" pitchFamily="2" charset="2"/>
              <a:buChar char="q"/>
            </a:pPr>
            <a:endParaRPr lang="en-US" dirty="0">
              <a:solidFill>
                <a:srgbClr val="7030A0"/>
              </a:solidFill>
              <a:latin typeface="Arial" charset="0"/>
              <a:cs typeface="Arial" charset="0"/>
            </a:endParaRPr>
          </a:p>
          <a:p>
            <a:pPr>
              <a:buFont typeface="Wingdings" pitchFamily="2" charset="2"/>
              <a:buChar char="q"/>
            </a:pPr>
            <a:endParaRPr lang="en-US" dirty="0">
              <a:latin typeface="Arial" charset="0"/>
              <a:cs typeface="Arial" charset="0"/>
            </a:endParaRPr>
          </a:p>
          <a:p>
            <a:pPr>
              <a:buFont typeface="Courier New" panose="02070309020205020404" pitchFamily="49" charset="0"/>
              <a:buChar char="o"/>
            </a:pPr>
            <a:endParaRPr lang="en-US" sz="1600" dirty="0">
              <a:latin typeface="Arial" charset="0"/>
              <a:cs typeface="Arial" charset="0"/>
            </a:endParaRPr>
          </a:p>
          <a:p>
            <a:pPr>
              <a:buFont typeface="Wingdings" pitchFamily="2" charset="2"/>
              <a:buChar char="q"/>
            </a:pPr>
            <a:endParaRPr lang="en-US" sz="1600" dirty="0">
              <a:latin typeface="Arial" charset="0"/>
              <a:cs typeface="Arial" charset="0"/>
            </a:endParaRPr>
          </a:p>
        </p:txBody>
      </p:sp>
    </p:spTree>
    <p:extLst>
      <p:ext uri="{BB962C8B-B14F-4D97-AF65-F5344CB8AC3E}">
        <p14:creationId xmlns:p14="http://schemas.microsoft.com/office/powerpoint/2010/main" val="266066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atin typeface="Arial" charset="0"/>
                <a:cs typeface="Arial" charset="0"/>
              </a:rPr>
              <a:t>Control Statements</a:t>
            </a:r>
          </a:p>
        </p:txBody>
      </p:sp>
      <p:sp>
        <p:nvSpPr>
          <p:cNvPr id="71683" name="Rectangle 3"/>
          <p:cNvSpPr>
            <a:spLocks noGrp="1" noChangeArrowheads="1"/>
          </p:cNvSpPr>
          <p:nvPr>
            <p:ph type="body" idx="1"/>
          </p:nvPr>
        </p:nvSpPr>
        <p:spPr/>
        <p:txBody>
          <a:bodyPr>
            <a:normAutofit lnSpcReduction="10000"/>
          </a:bodyPr>
          <a:lstStyle/>
          <a:p>
            <a:pPr>
              <a:buFont typeface="Arial" charset="0"/>
              <a:buNone/>
              <a:defRPr/>
            </a:pPr>
            <a:r>
              <a:rPr lang="en-US" dirty="0"/>
              <a:t>	All control statements are similar to typical programming languages</a:t>
            </a:r>
          </a:p>
          <a:p>
            <a:pPr>
              <a:buFontTx/>
              <a:buNone/>
              <a:defRPr/>
            </a:pPr>
            <a:endParaRPr lang="en-US" sz="1800" b="1" dirty="0">
              <a:latin typeface="Courier New" pitchFamily="49" charset="0"/>
            </a:endParaRPr>
          </a:p>
          <a:p>
            <a:pPr>
              <a:buFontTx/>
              <a:buNone/>
              <a:defRPr/>
            </a:pPr>
            <a:r>
              <a:rPr lang="en-US" sz="1800" b="1" dirty="0">
                <a:latin typeface="Courier New" pitchFamily="49" charset="0"/>
              </a:rPr>
              <a:t>       </a:t>
            </a:r>
            <a:r>
              <a:rPr lang="en-US" sz="1800" dirty="0">
                <a:solidFill>
                  <a:srgbClr val="FF0000"/>
                </a:solidFill>
                <a:latin typeface="Consolas" pitchFamily="49" charset="0"/>
              </a:rPr>
              <a:t>if ( </a:t>
            </a:r>
            <a:r>
              <a:rPr lang="en-US" sz="1800" i="1" dirty="0">
                <a:solidFill>
                  <a:srgbClr val="FF0000"/>
                </a:solidFill>
                <a:latin typeface="Consolas" pitchFamily="49" charset="0"/>
              </a:rPr>
              <a:t>statement</a:t>
            </a:r>
            <a:r>
              <a:rPr lang="en-US" sz="1800" dirty="0">
                <a:solidFill>
                  <a:srgbClr val="FF0000"/>
                </a:solidFill>
                <a:latin typeface="Consolas" pitchFamily="49" charset="0"/>
              </a:rPr>
              <a:t> ) {</a:t>
            </a:r>
          </a:p>
          <a:p>
            <a:pPr>
              <a:buFontTx/>
              <a:buNone/>
              <a:defRPr/>
            </a:pPr>
            <a:r>
              <a:rPr lang="en-US" sz="1800" dirty="0">
                <a:solidFill>
                  <a:srgbClr val="FF0000"/>
                </a:solidFill>
                <a:latin typeface="Consolas" pitchFamily="49" charset="0"/>
              </a:rPr>
              <a:t>           // ...</a:t>
            </a:r>
          </a:p>
          <a:p>
            <a:pPr>
              <a:buFontTx/>
              <a:buNone/>
              <a:defRPr/>
            </a:pPr>
            <a:r>
              <a:rPr lang="en-US" sz="1800" dirty="0">
                <a:solidFill>
                  <a:srgbClr val="FF0000"/>
                </a:solidFill>
                <a:latin typeface="Consolas" pitchFamily="49" charset="0"/>
              </a:rPr>
              <a:t>       } else if ( </a:t>
            </a:r>
            <a:r>
              <a:rPr lang="en-US" sz="1800" i="1" dirty="0">
                <a:solidFill>
                  <a:srgbClr val="FF0000"/>
                </a:solidFill>
                <a:latin typeface="Consolas" pitchFamily="49" charset="0"/>
              </a:rPr>
              <a:t>statement</a:t>
            </a:r>
            <a:r>
              <a:rPr lang="en-US" sz="1800" dirty="0">
                <a:solidFill>
                  <a:srgbClr val="FF0000"/>
                </a:solidFill>
                <a:latin typeface="Consolas" pitchFamily="49" charset="0"/>
              </a:rPr>
              <a:t> ) {</a:t>
            </a:r>
          </a:p>
          <a:p>
            <a:pPr>
              <a:buFontTx/>
              <a:buNone/>
              <a:defRPr/>
            </a:pPr>
            <a:r>
              <a:rPr lang="en-US" sz="1800" dirty="0">
                <a:solidFill>
                  <a:srgbClr val="FF0000"/>
                </a:solidFill>
                <a:latin typeface="Consolas" pitchFamily="49" charset="0"/>
              </a:rPr>
              <a:t>           // ...                   </a:t>
            </a:r>
            <a:r>
              <a:rPr lang="en-US" sz="1800" dirty="0">
                <a:solidFill>
                  <a:schemeClr val="accent2"/>
                </a:solidFill>
                <a:latin typeface="Consolas" pitchFamily="49" charset="0"/>
              </a:rPr>
              <a:t>while ( </a:t>
            </a:r>
            <a:r>
              <a:rPr lang="en-US" sz="1800" i="1" dirty="0">
                <a:solidFill>
                  <a:schemeClr val="accent2"/>
                </a:solidFill>
                <a:latin typeface="Consolas" pitchFamily="49" charset="0"/>
              </a:rPr>
              <a:t>statement</a:t>
            </a:r>
            <a:r>
              <a:rPr lang="en-US" sz="1800" dirty="0">
                <a:solidFill>
                  <a:schemeClr val="accent2"/>
                </a:solidFill>
                <a:latin typeface="Consolas" pitchFamily="49" charset="0"/>
              </a:rPr>
              <a:t> ) {</a:t>
            </a:r>
            <a:endParaRPr lang="en-US" sz="1800" dirty="0">
              <a:solidFill>
                <a:srgbClr val="FF0000"/>
              </a:solidFill>
              <a:latin typeface="Consolas" pitchFamily="49" charset="0"/>
            </a:endParaRPr>
          </a:p>
          <a:p>
            <a:pPr>
              <a:buFontTx/>
              <a:buNone/>
              <a:defRPr/>
            </a:pPr>
            <a:r>
              <a:rPr lang="en-US" sz="1800" dirty="0">
                <a:solidFill>
                  <a:srgbClr val="FF0000"/>
                </a:solidFill>
                <a:latin typeface="Consolas" pitchFamily="49" charset="0"/>
              </a:rPr>
              <a:t>       } else {                         </a:t>
            </a:r>
            <a:r>
              <a:rPr lang="en-US" sz="1800" dirty="0">
                <a:solidFill>
                  <a:schemeClr val="accent2"/>
                </a:solidFill>
                <a:latin typeface="Consolas" pitchFamily="49" charset="0"/>
              </a:rPr>
              <a:t>// ...</a:t>
            </a:r>
            <a:endParaRPr lang="en-US" sz="1800" dirty="0">
              <a:solidFill>
                <a:srgbClr val="FF0000"/>
              </a:solidFill>
              <a:latin typeface="Consolas" pitchFamily="49" charset="0"/>
            </a:endParaRPr>
          </a:p>
          <a:p>
            <a:pPr>
              <a:buFontTx/>
              <a:buNone/>
              <a:defRPr/>
            </a:pPr>
            <a:r>
              <a:rPr lang="en-US" sz="1800" dirty="0">
                <a:solidFill>
                  <a:srgbClr val="FF0000"/>
                </a:solidFill>
                <a:latin typeface="Consolas" pitchFamily="49" charset="0"/>
              </a:rPr>
              <a:t>           // ...</a:t>
            </a:r>
            <a:r>
              <a:rPr lang="en-US" sz="1800" dirty="0">
                <a:latin typeface="Consolas" pitchFamily="49" charset="0"/>
              </a:rPr>
              <a:t>                   </a:t>
            </a:r>
            <a:r>
              <a:rPr lang="en-US" sz="1800" dirty="0">
                <a:solidFill>
                  <a:schemeClr val="accent2"/>
                </a:solidFill>
                <a:latin typeface="Consolas" pitchFamily="49" charset="0"/>
              </a:rPr>
              <a:t>}</a:t>
            </a:r>
          </a:p>
          <a:p>
            <a:pPr>
              <a:buFontTx/>
              <a:buNone/>
              <a:defRPr/>
            </a:pPr>
            <a:r>
              <a:rPr lang="en-US" sz="1800" dirty="0">
                <a:latin typeface="Consolas" pitchFamily="49" charset="0"/>
              </a:rPr>
              <a:t>       </a:t>
            </a:r>
            <a:r>
              <a:rPr lang="en-US" sz="1800" dirty="0">
                <a:solidFill>
                  <a:srgbClr val="FF0000"/>
                </a:solidFill>
                <a:latin typeface="Consolas" pitchFamily="49" charset="0"/>
              </a:rPr>
              <a:t>}</a:t>
            </a:r>
          </a:p>
          <a:p>
            <a:pPr>
              <a:buFontTx/>
              <a:buNone/>
              <a:defRPr/>
            </a:pPr>
            <a:r>
              <a:rPr lang="en-US" sz="1800" dirty="0">
                <a:solidFill>
                  <a:srgbClr val="FF0000"/>
                </a:solidFill>
                <a:latin typeface="Consolas" pitchFamily="49" charset="0"/>
              </a:rPr>
              <a:t>                          </a:t>
            </a:r>
            <a:r>
              <a:rPr lang="en-US" sz="1800" dirty="0">
                <a:solidFill>
                  <a:srgbClr val="FF33CC"/>
                </a:solidFill>
                <a:latin typeface="Consolas" pitchFamily="49" charset="0"/>
              </a:rPr>
              <a:t>for ( </a:t>
            </a:r>
            <a:r>
              <a:rPr lang="en-US" sz="1800" dirty="0" err="1">
                <a:solidFill>
                  <a:srgbClr val="FF33CC"/>
                </a:solidFill>
                <a:latin typeface="Consolas" pitchFamily="49" charset="0"/>
              </a:rPr>
              <a:t>int</a:t>
            </a:r>
            <a:r>
              <a:rPr lang="en-US" sz="1800" dirty="0">
                <a:solidFill>
                  <a:srgbClr val="FF33CC"/>
                </a:solidFill>
                <a:latin typeface="Consolas" pitchFamily="49" charset="0"/>
              </a:rPr>
              <a:t> </a:t>
            </a:r>
            <a:r>
              <a:rPr lang="en-US" sz="1800" dirty="0" err="1">
                <a:solidFill>
                  <a:srgbClr val="FF33CC"/>
                </a:solidFill>
                <a:latin typeface="Consolas" pitchFamily="49" charset="0"/>
              </a:rPr>
              <a:t>i</a:t>
            </a:r>
            <a:r>
              <a:rPr lang="en-US" sz="1800" dirty="0">
                <a:solidFill>
                  <a:srgbClr val="FF33CC"/>
                </a:solidFill>
                <a:latin typeface="Consolas" pitchFamily="49" charset="0"/>
              </a:rPr>
              <a:t> = 0; </a:t>
            </a:r>
            <a:r>
              <a:rPr lang="en-US" sz="1800" dirty="0" err="1">
                <a:solidFill>
                  <a:srgbClr val="FF33CC"/>
                </a:solidFill>
                <a:latin typeface="Consolas" pitchFamily="49" charset="0"/>
              </a:rPr>
              <a:t>i</a:t>
            </a:r>
            <a:r>
              <a:rPr lang="en-US" sz="1800" dirty="0">
                <a:solidFill>
                  <a:srgbClr val="FF33CC"/>
                </a:solidFill>
                <a:latin typeface="Consolas" pitchFamily="49" charset="0"/>
              </a:rPr>
              <a:t> &lt; N; ++</a:t>
            </a:r>
            <a:r>
              <a:rPr lang="en-US" sz="1800" dirty="0" err="1">
                <a:solidFill>
                  <a:srgbClr val="FF33CC"/>
                </a:solidFill>
                <a:latin typeface="Consolas" pitchFamily="49" charset="0"/>
              </a:rPr>
              <a:t>i</a:t>
            </a:r>
            <a:r>
              <a:rPr lang="en-US" sz="1800" dirty="0">
                <a:solidFill>
                  <a:srgbClr val="FF33CC"/>
                </a:solidFill>
                <a:latin typeface="Consolas" pitchFamily="49" charset="0"/>
              </a:rPr>
              <a:t> ) {</a:t>
            </a:r>
            <a:endParaRPr lang="en-US" sz="1800" dirty="0">
              <a:latin typeface="Consolas" pitchFamily="49" charset="0"/>
            </a:endParaRPr>
          </a:p>
          <a:p>
            <a:pPr>
              <a:buFontTx/>
              <a:buNone/>
              <a:defRPr/>
            </a:pPr>
            <a:r>
              <a:rPr lang="en-US" sz="1800" dirty="0">
                <a:solidFill>
                  <a:srgbClr val="FF33CC"/>
                </a:solidFill>
                <a:latin typeface="Consolas" pitchFamily="49" charset="0"/>
              </a:rPr>
              <a:t>                              // ...</a:t>
            </a:r>
          </a:p>
          <a:p>
            <a:pPr>
              <a:buFontTx/>
              <a:buNone/>
              <a:defRPr/>
            </a:pPr>
            <a:r>
              <a:rPr lang="en-US" sz="1800" dirty="0">
                <a:solidFill>
                  <a:srgbClr val="FF33CC"/>
                </a:solidFill>
                <a:latin typeface="Consolas" pitchFamily="49" charset="0"/>
              </a:rPr>
              <a:t>    </a:t>
            </a:r>
            <a:r>
              <a:rPr lang="en-US" sz="1800" dirty="0">
                <a:solidFill>
                  <a:srgbClr val="0099CC"/>
                </a:solidFill>
                <a:latin typeface="Consolas" pitchFamily="49" charset="0"/>
              </a:rPr>
              <a:t>do {</a:t>
            </a:r>
            <a:r>
              <a:rPr lang="en-US" sz="1800" dirty="0">
                <a:solidFill>
                  <a:srgbClr val="FF33CC"/>
                </a:solidFill>
                <a:latin typeface="Consolas" pitchFamily="49" charset="0"/>
              </a:rPr>
              <a:t>                  }</a:t>
            </a:r>
          </a:p>
          <a:p>
            <a:pPr>
              <a:buFontTx/>
              <a:buNone/>
              <a:defRPr/>
            </a:pPr>
            <a:r>
              <a:rPr lang="en-US" sz="1800" dirty="0">
                <a:solidFill>
                  <a:srgbClr val="0099CC"/>
                </a:solidFill>
                <a:latin typeface="Consolas" pitchFamily="49" charset="0"/>
              </a:rPr>
              <a:t>        // ...</a:t>
            </a:r>
          </a:p>
          <a:p>
            <a:pPr>
              <a:buFontTx/>
              <a:buNone/>
              <a:defRPr/>
            </a:pPr>
            <a:r>
              <a:rPr lang="en-US" sz="1800" dirty="0">
                <a:solidFill>
                  <a:srgbClr val="0099CC"/>
                </a:solidFill>
                <a:latin typeface="Consolas" pitchFamily="49" charset="0"/>
              </a:rPr>
              <a:t>    } while ( </a:t>
            </a:r>
            <a:r>
              <a:rPr lang="en-US" sz="1800" i="1" dirty="0">
                <a:solidFill>
                  <a:srgbClr val="0099CC"/>
                </a:solidFill>
                <a:latin typeface="Consolas" pitchFamily="49" charset="0"/>
              </a:rPr>
              <a:t>statement</a:t>
            </a:r>
            <a:r>
              <a:rPr lang="en-US" sz="1800" dirty="0">
                <a:solidFill>
                  <a:srgbClr val="0099CC"/>
                </a:solidFill>
                <a:latin typeface="Consolas" pitchFamily="49" charset="0"/>
              </a:rPr>
              <a:t> );</a:t>
            </a:r>
          </a:p>
        </p:txBody>
      </p:sp>
    </p:spTree>
    <p:extLst>
      <p:ext uri="{BB962C8B-B14F-4D97-AF65-F5344CB8AC3E}">
        <p14:creationId xmlns:p14="http://schemas.microsoft.com/office/powerpoint/2010/main" val="35449468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atin typeface="Arial" charset="0"/>
                <a:cs typeface="Arial" charset="0"/>
              </a:rPr>
              <a:t>Operators</a:t>
            </a:r>
          </a:p>
        </p:txBody>
      </p:sp>
      <p:sp>
        <p:nvSpPr>
          <p:cNvPr id="8195" name="Rectangle 3"/>
          <p:cNvSpPr>
            <a:spLocks noGrp="1" noChangeArrowheads="1"/>
          </p:cNvSpPr>
          <p:nvPr>
            <p:ph type="body" idx="1"/>
          </p:nvPr>
        </p:nvSpPr>
        <p:spPr/>
        <p:txBody>
          <a:bodyPr>
            <a:normAutofit lnSpcReduction="10000"/>
          </a:bodyPr>
          <a:lstStyle/>
          <a:p>
            <a:pPr>
              <a:buFont typeface="Arial" charset="0"/>
              <a:buNone/>
            </a:pPr>
            <a:r>
              <a:rPr lang="en-US">
                <a:latin typeface="Arial" charset="0"/>
                <a:cs typeface="Arial" charset="0"/>
              </a:rPr>
              <a:t>	Operators have similar functionality for built-in datatypes:</a:t>
            </a:r>
          </a:p>
          <a:p>
            <a:pPr lvl="1"/>
            <a:r>
              <a:rPr lang="en-US">
                <a:latin typeface="Arial" charset="0"/>
                <a:cs typeface="Arial" charset="0"/>
              </a:rPr>
              <a:t>Assignment	</a:t>
            </a:r>
            <a:r>
              <a:rPr lang="en-US" b="1">
                <a:latin typeface="Consolas" pitchFamily="49" charset="0"/>
                <a:cs typeface="Arial" charset="0"/>
              </a:rPr>
              <a:t>=</a:t>
            </a:r>
          </a:p>
          <a:p>
            <a:pPr lvl="1"/>
            <a:r>
              <a:rPr lang="en-US">
                <a:latin typeface="Arial" charset="0"/>
                <a:cs typeface="Arial" charset="0"/>
              </a:rPr>
              <a:t>Arithmetic		</a:t>
            </a:r>
            <a:r>
              <a:rPr lang="en-US" b="1">
                <a:latin typeface="Consolas" pitchFamily="49" charset="0"/>
                <a:cs typeface="Arial" charset="0"/>
              </a:rPr>
              <a:t>+     -     *     /     %</a:t>
            </a:r>
          </a:p>
          <a:p>
            <a:pPr lvl="1">
              <a:buFontTx/>
              <a:buNone/>
            </a:pPr>
            <a:r>
              <a:rPr lang="en-US">
                <a:latin typeface="Arial" charset="0"/>
                <a:cs typeface="Arial" charset="0"/>
              </a:rPr>
              <a:t>				</a:t>
            </a:r>
            <a:r>
              <a:rPr lang="en-US" b="1">
                <a:latin typeface="Consolas" pitchFamily="49" charset="0"/>
                <a:cs typeface="Arial" charset="0"/>
              </a:rPr>
              <a:t>+=    -=    *=    /=    %=</a:t>
            </a:r>
          </a:p>
          <a:p>
            <a:pPr lvl="1"/>
            <a:r>
              <a:rPr lang="en-US">
                <a:latin typeface="Arial" charset="0"/>
                <a:cs typeface="Arial" charset="0"/>
              </a:rPr>
              <a:t>Autoincrement	</a:t>
            </a:r>
            <a:r>
              <a:rPr lang="en-US" b="1">
                <a:latin typeface="Consolas" pitchFamily="49" charset="0"/>
                <a:cs typeface="Arial" charset="0"/>
              </a:rPr>
              <a:t>++</a:t>
            </a:r>
            <a:endParaRPr lang="en-US">
              <a:latin typeface="Consolas" pitchFamily="49" charset="0"/>
              <a:cs typeface="Arial" charset="0"/>
            </a:endParaRPr>
          </a:p>
          <a:p>
            <a:pPr lvl="1"/>
            <a:r>
              <a:rPr lang="en-US">
                <a:latin typeface="Arial" charset="0"/>
                <a:cs typeface="Arial" charset="0"/>
              </a:rPr>
              <a:t>Autodecrement	</a:t>
            </a:r>
            <a:r>
              <a:rPr lang="en-US" b="1">
                <a:latin typeface="Consolas" pitchFamily="49" charset="0"/>
                <a:cs typeface="Arial" charset="0"/>
              </a:rPr>
              <a:t>--</a:t>
            </a:r>
            <a:endParaRPr lang="en-US">
              <a:latin typeface="Consolas" pitchFamily="49" charset="0"/>
              <a:cs typeface="Arial" charset="0"/>
            </a:endParaRPr>
          </a:p>
          <a:p>
            <a:pPr lvl="1"/>
            <a:r>
              <a:rPr lang="en-US">
                <a:latin typeface="Arial" charset="0"/>
                <a:cs typeface="Arial" charset="0"/>
              </a:rPr>
              <a:t>Logical		</a:t>
            </a:r>
            <a:r>
              <a:rPr lang="en-US" b="1">
                <a:latin typeface="Consolas" pitchFamily="49" charset="0"/>
                <a:cs typeface="Arial" charset="0"/>
              </a:rPr>
              <a:t>&amp;&amp;    ||    !</a:t>
            </a:r>
          </a:p>
          <a:p>
            <a:pPr lvl="1"/>
            <a:r>
              <a:rPr lang="en-US">
                <a:latin typeface="Arial" charset="0"/>
                <a:cs typeface="Arial" charset="0"/>
              </a:rPr>
              <a:t>Relational	  	</a:t>
            </a:r>
            <a:r>
              <a:rPr lang="en-US" b="1">
                <a:latin typeface="Consolas" pitchFamily="49" charset="0"/>
                <a:cs typeface="Arial" charset="0"/>
              </a:rPr>
              <a:t>==    !=    &lt;     &lt;=    &gt;=    &gt;</a:t>
            </a:r>
          </a:p>
          <a:p>
            <a:pPr lvl="1"/>
            <a:r>
              <a:rPr lang="en-US">
                <a:latin typeface="Arial" charset="0"/>
                <a:cs typeface="Arial" charset="0"/>
              </a:rPr>
              <a:t>Comments	</a:t>
            </a:r>
            <a:r>
              <a:rPr lang="en-US" b="1">
                <a:latin typeface="Consolas" pitchFamily="49" charset="0"/>
                <a:cs typeface="Arial" charset="0"/>
              </a:rPr>
              <a:t>/*                        */</a:t>
            </a:r>
          </a:p>
          <a:p>
            <a:pPr lvl="1">
              <a:buFontTx/>
              <a:buNone/>
            </a:pPr>
            <a:r>
              <a:rPr lang="en-US">
                <a:latin typeface="Arial" charset="0"/>
                <a:cs typeface="Arial" charset="0"/>
              </a:rPr>
              <a:t>				</a:t>
            </a:r>
            <a:r>
              <a:rPr lang="en-US" b="1">
                <a:latin typeface="Consolas" pitchFamily="49" charset="0"/>
                <a:cs typeface="Arial" charset="0"/>
              </a:rPr>
              <a:t>// to end of line</a:t>
            </a:r>
          </a:p>
          <a:p>
            <a:pPr lvl="1"/>
            <a:r>
              <a:rPr lang="en-US">
                <a:latin typeface="Arial" charset="0"/>
                <a:cs typeface="Arial" charset="0"/>
              </a:rPr>
              <a:t>Bitwise		</a:t>
            </a:r>
            <a:r>
              <a:rPr lang="en-US" b="1">
                <a:latin typeface="Consolas" pitchFamily="49" charset="0"/>
                <a:cs typeface="Arial" charset="0"/>
              </a:rPr>
              <a:t>&amp;     |     ^     ~</a:t>
            </a:r>
          </a:p>
          <a:p>
            <a:pPr lvl="1">
              <a:buFontTx/>
              <a:buNone/>
            </a:pPr>
            <a:r>
              <a:rPr lang="en-US">
                <a:latin typeface="Arial" charset="0"/>
                <a:cs typeface="Arial" charset="0"/>
              </a:rPr>
              <a:t>				</a:t>
            </a:r>
            <a:r>
              <a:rPr lang="en-US" b="1">
                <a:latin typeface="Consolas" pitchFamily="49" charset="0"/>
                <a:cs typeface="Arial" charset="0"/>
              </a:rPr>
              <a:t>&amp;=    |=    ^=</a:t>
            </a:r>
          </a:p>
          <a:p>
            <a:pPr lvl="1"/>
            <a:r>
              <a:rPr lang="en-US">
                <a:latin typeface="Arial" charset="0"/>
                <a:cs typeface="Arial" charset="0"/>
              </a:rPr>
              <a:t>Bit shifting	  	</a:t>
            </a:r>
            <a:r>
              <a:rPr lang="en-US" b="1">
                <a:latin typeface="Consolas" pitchFamily="49" charset="0"/>
                <a:cs typeface="Arial" charset="0"/>
              </a:rPr>
              <a:t>&lt;&lt;    &gt;&gt;</a:t>
            </a:r>
          </a:p>
          <a:p>
            <a:pPr lvl="1">
              <a:buFontTx/>
              <a:buNone/>
            </a:pPr>
            <a:r>
              <a:rPr lang="en-US">
                <a:latin typeface="Arial" charset="0"/>
                <a:cs typeface="Arial" charset="0"/>
              </a:rPr>
              <a:t>				</a:t>
            </a:r>
            <a:r>
              <a:rPr lang="en-US" b="1">
                <a:latin typeface="Consolas" pitchFamily="49" charset="0"/>
                <a:cs typeface="Arial" charset="0"/>
              </a:rPr>
              <a:t>&lt;&lt;=   &gt;&gt;=</a:t>
            </a:r>
          </a:p>
        </p:txBody>
      </p:sp>
    </p:spTree>
    <p:extLst>
      <p:ext uri="{BB962C8B-B14F-4D97-AF65-F5344CB8AC3E}">
        <p14:creationId xmlns:p14="http://schemas.microsoft.com/office/powerpoint/2010/main" val="42722363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atin typeface="Arial" charset="0"/>
                <a:cs typeface="Arial" charset="0"/>
              </a:rPr>
              <a:t>Arrays</a:t>
            </a:r>
          </a:p>
        </p:txBody>
      </p:sp>
      <p:sp>
        <p:nvSpPr>
          <p:cNvPr id="9219" name="Rectangle 3"/>
          <p:cNvSpPr>
            <a:spLocks noGrp="1" noChangeArrowheads="1"/>
          </p:cNvSpPr>
          <p:nvPr>
            <p:ph type="body" idx="1"/>
          </p:nvPr>
        </p:nvSpPr>
        <p:spPr/>
        <p:txBody>
          <a:bodyPr/>
          <a:lstStyle/>
          <a:p>
            <a:pPr>
              <a:buFontTx/>
              <a:buNone/>
            </a:pPr>
            <a:r>
              <a:rPr lang="en-US" sz="1800" dirty="0">
                <a:latin typeface="Consolas" pitchFamily="49" charset="0"/>
                <a:cs typeface="Arial" charset="0"/>
              </a:rPr>
              <a:t>		 const int ARRAY_CAPACITY = 10; // prevents reassignment</a:t>
            </a:r>
          </a:p>
          <a:p>
            <a:pPr lvl="2">
              <a:buFontTx/>
              <a:buNone/>
            </a:pPr>
            <a:r>
              <a:rPr lang="en-US" sz="1800" dirty="0">
                <a:latin typeface="Consolas" pitchFamily="49" charset="0"/>
                <a:cs typeface="Arial" charset="0"/>
              </a:rPr>
              <a:t> </a:t>
            </a:r>
            <a:r>
              <a:rPr lang="en-US" sz="1800" dirty="0" err="1">
                <a:latin typeface="Consolas" pitchFamily="49" charset="0"/>
                <a:cs typeface="Arial" charset="0"/>
              </a:rPr>
              <a:t>int</a:t>
            </a:r>
            <a:r>
              <a:rPr lang="en-US" sz="1800" dirty="0">
                <a:latin typeface="Consolas" pitchFamily="49" charset="0"/>
                <a:cs typeface="Arial" charset="0"/>
              </a:rPr>
              <a:t> array[ARRAY_CAPACITY];</a:t>
            </a:r>
          </a:p>
          <a:p>
            <a:pPr lvl="2">
              <a:buFontTx/>
              <a:buNone/>
            </a:pPr>
            <a:endParaRPr lang="en-US" sz="1800" dirty="0">
              <a:latin typeface="Consolas" pitchFamily="49" charset="0"/>
              <a:cs typeface="Arial" charset="0"/>
            </a:endParaRPr>
          </a:p>
          <a:p>
            <a:pPr lvl="2">
              <a:buFontTx/>
              <a:buNone/>
            </a:pPr>
            <a:r>
              <a:rPr lang="en-US" sz="1800" dirty="0">
                <a:latin typeface="Consolas" pitchFamily="49" charset="0"/>
                <a:cs typeface="Arial" charset="0"/>
              </a:rPr>
              <a:t> array[</a:t>
            </a:r>
            <a:r>
              <a:rPr lang="en-US" sz="1800" dirty="0">
                <a:solidFill>
                  <a:srgbClr val="C00000"/>
                </a:solidFill>
                <a:latin typeface="Consolas" pitchFamily="49" charset="0"/>
                <a:cs typeface="Arial" charset="0"/>
              </a:rPr>
              <a:t>0</a:t>
            </a:r>
            <a:r>
              <a:rPr lang="en-US" sz="1800" dirty="0">
                <a:latin typeface="Consolas" pitchFamily="49" charset="0"/>
                <a:cs typeface="Arial" charset="0"/>
              </a:rPr>
              <a:t>] = 1;</a:t>
            </a:r>
          </a:p>
          <a:p>
            <a:pPr lvl="2">
              <a:buFontTx/>
              <a:buNone/>
            </a:pPr>
            <a:r>
              <a:rPr lang="en-US" sz="1800" dirty="0">
                <a:latin typeface="Consolas" pitchFamily="49" charset="0"/>
                <a:cs typeface="Arial" charset="0"/>
              </a:rPr>
              <a:t> for ( </a:t>
            </a:r>
            <a:r>
              <a:rPr lang="en-US" sz="1800" dirty="0" err="1">
                <a:latin typeface="Consolas" pitchFamily="49" charset="0"/>
                <a:cs typeface="Arial" charset="0"/>
              </a:rPr>
              <a:t>int</a:t>
            </a:r>
            <a:r>
              <a:rPr lang="en-US" sz="1800" dirty="0">
                <a:latin typeface="Consolas" pitchFamily="49" charset="0"/>
                <a:cs typeface="Arial" charset="0"/>
              </a:rPr>
              <a:t> </a:t>
            </a:r>
            <a:r>
              <a:rPr lang="en-US" sz="1800" dirty="0" err="1">
                <a:latin typeface="Consolas" pitchFamily="49" charset="0"/>
                <a:cs typeface="Arial" charset="0"/>
              </a:rPr>
              <a:t>i</a:t>
            </a:r>
            <a:r>
              <a:rPr lang="en-US" sz="1800" dirty="0">
                <a:latin typeface="Consolas" pitchFamily="49" charset="0"/>
                <a:cs typeface="Arial" charset="0"/>
              </a:rPr>
              <a:t> = 1; </a:t>
            </a:r>
            <a:r>
              <a:rPr lang="en-US" sz="1800" dirty="0" err="1">
                <a:latin typeface="Consolas" pitchFamily="49" charset="0"/>
                <a:cs typeface="Arial" charset="0"/>
              </a:rPr>
              <a:t>i</a:t>
            </a:r>
            <a:r>
              <a:rPr lang="en-US" sz="1800" dirty="0">
                <a:latin typeface="Consolas" pitchFamily="49" charset="0"/>
                <a:cs typeface="Arial" charset="0"/>
              </a:rPr>
              <a:t> &lt; </a:t>
            </a:r>
            <a:r>
              <a:rPr lang="en-US" sz="1800" dirty="0">
                <a:solidFill>
                  <a:srgbClr val="C00000"/>
                </a:solidFill>
                <a:latin typeface="Consolas" pitchFamily="49" charset="0"/>
                <a:cs typeface="Arial" charset="0"/>
              </a:rPr>
              <a:t>ARRAY_CAPACITY</a:t>
            </a:r>
            <a:r>
              <a:rPr lang="en-US" sz="1800" dirty="0">
                <a:latin typeface="Consolas" pitchFamily="49" charset="0"/>
                <a:cs typeface="Arial" charset="0"/>
              </a:rPr>
              <a:t>; ++</a:t>
            </a:r>
            <a:r>
              <a:rPr lang="en-US" sz="1800" dirty="0" err="1">
                <a:latin typeface="Consolas" pitchFamily="49" charset="0"/>
                <a:cs typeface="Arial" charset="0"/>
              </a:rPr>
              <a:t>i</a:t>
            </a:r>
            <a:r>
              <a:rPr lang="en-US" sz="1800" dirty="0">
                <a:latin typeface="Consolas" pitchFamily="49" charset="0"/>
                <a:cs typeface="Arial" charset="0"/>
              </a:rPr>
              <a:t> ) {</a:t>
            </a:r>
          </a:p>
          <a:p>
            <a:pPr lvl="2">
              <a:buFontTx/>
              <a:buNone/>
            </a:pPr>
            <a:r>
              <a:rPr lang="en-US" sz="1800" dirty="0">
                <a:latin typeface="Consolas" pitchFamily="49" charset="0"/>
                <a:cs typeface="Arial" charset="0"/>
              </a:rPr>
              <a:t>     array[</a:t>
            </a:r>
            <a:r>
              <a:rPr lang="en-US" sz="1800" dirty="0" err="1">
                <a:latin typeface="Consolas" pitchFamily="49" charset="0"/>
                <a:cs typeface="Arial" charset="0"/>
              </a:rPr>
              <a:t>i</a:t>
            </a:r>
            <a:r>
              <a:rPr lang="en-US" sz="1800" dirty="0">
                <a:latin typeface="Consolas" pitchFamily="49" charset="0"/>
                <a:cs typeface="Arial" charset="0"/>
              </a:rPr>
              <a:t>] = 2*array[</a:t>
            </a:r>
            <a:r>
              <a:rPr lang="en-US" sz="1800" dirty="0" err="1">
                <a:latin typeface="Consolas" pitchFamily="49" charset="0"/>
                <a:cs typeface="Arial" charset="0"/>
              </a:rPr>
              <a:t>i</a:t>
            </a:r>
            <a:r>
              <a:rPr lang="en-US" sz="1800" dirty="0">
                <a:latin typeface="Consolas" pitchFamily="49" charset="0"/>
                <a:cs typeface="Arial" charset="0"/>
              </a:rPr>
              <a:t> – 1] + 1;</a:t>
            </a:r>
          </a:p>
          <a:p>
            <a:pPr lvl="2">
              <a:buFontTx/>
              <a:buNone/>
            </a:pPr>
            <a:r>
              <a:rPr lang="en-US" sz="1800" dirty="0">
                <a:latin typeface="Consolas" pitchFamily="49" charset="0"/>
                <a:cs typeface="Arial" charset="0"/>
              </a:rPr>
              <a:t> }</a:t>
            </a:r>
          </a:p>
          <a:p>
            <a:endParaRPr lang="en-US" sz="1600" dirty="0">
              <a:latin typeface="Consolas" pitchFamily="49" charset="0"/>
              <a:cs typeface="Arial" charset="0"/>
            </a:endParaRPr>
          </a:p>
          <a:p>
            <a:pPr>
              <a:buFontTx/>
              <a:buNone/>
            </a:pPr>
            <a:r>
              <a:rPr lang="en-US" dirty="0">
                <a:solidFill>
                  <a:srgbClr val="D20000"/>
                </a:solidFill>
                <a:latin typeface="Arial" charset="0"/>
                <a:cs typeface="Arial" charset="0"/>
              </a:rPr>
              <a:t>  Recall that arrays go from  </a:t>
            </a:r>
            <a:r>
              <a:rPr lang="en-US" b="1" dirty="0">
                <a:solidFill>
                  <a:srgbClr val="D20000"/>
                </a:solidFill>
                <a:latin typeface="Consolas" pitchFamily="49" charset="0"/>
                <a:cs typeface="Arial" charset="0"/>
              </a:rPr>
              <a:t>0 </a:t>
            </a:r>
            <a:r>
              <a:rPr lang="en-US" dirty="0">
                <a:solidFill>
                  <a:srgbClr val="D20000"/>
                </a:solidFill>
                <a:latin typeface="Arial" charset="0"/>
                <a:cs typeface="Arial" charset="0"/>
              </a:rPr>
              <a:t> to  </a:t>
            </a:r>
            <a:r>
              <a:rPr lang="en-US" b="1" dirty="0">
                <a:solidFill>
                  <a:srgbClr val="D20000"/>
                </a:solidFill>
                <a:latin typeface="Consolas" pitchFamily="49" charset="0"/>
                <a:cs typeface="Arial" charset="0"/>
              </a:rPr>
              <a:t>ARRAY_CAPACITY – 1</a:t>
            </a:r>
            <a:endParaRPr lang="en-US" sz="1800" b="1" dirty="0">
              <a:solidFill>
                <a:srgbClr val="D20000"/>
              </a:solidFill>
              <a:latin typeface="Consolas" pitchFamily="49" charset="0"/>
              <a:cs typeface="Arial" charset="0"/>
            </a:endParaRPr>
          </a:p>
        </p:txBody>
      </p:sp>
      <p:sp>
        <p:nvSpPr>
          <p:cNvPr id="2" name="TextBox 1"/>
          <p:cNvSpPr txBox="1"/>
          <p:nvPr/>
        </p:nvSpPr>
        <p:spPr>
          <a:xfrm>
            <a:off x="1970585" y="5301208"/>
            <a:ext cx="6624736" cy="923330"/>
          </a:xfrm>
          <a:prstGeom prst="rect">
            <a:avLst/>
          </a:prstGeom>
          <a:noFill/>
        </p:spPr>
        <p:txBody>
          <a:bodyPr wrap="square" rtlCol="0">
            <a:spAutoFit/>
          </a:bodyPr>
          <a:lstStyle/>
          <a:p>
            <a:r>
              <a:rPr lang="en-CA" dirty="0"/>
              <a:t>Definition:</a:t>
            </a:r>
          </a:p>
          <a:p>
            <a:r>
              <a:rPr lang="en-CA" dirty="0"/>
              <a:t>   The </a:t>
            </a:r>
            <a:r>
              <a:rPr lang="en-CA" i="1" dirty="0"/>
              <a:t>capacity </a:t>
            </a:r>
            <a:r>
              <a:rPr lang="en-CA" dirty="0"/>
              <a:t>of an array is the entries it can hold</a:t>
            </a:r>
          </a:p>
          <a:p>
            <a:r>
              <a:rPr lang="en-CA" dirty="0"/>
              <a:t>   The </a:t>
            </a:r>
            <a:r>
              <a:rPr lang="en-CA" i="1" dirty="0"/>
              <a:t>size</a:t>
            </a:r>
            <a:r>
              <a:rPr lang="en-CA" dirty="0"/>
              <a:t> of an array is the number of useful entries </a:t>
            </a:r>
          </a:p>
        </p:txBody>
      </p:sp>
    </p:spTree>
    <p:extLst>
      <p:ext uri="{BB962C8B-B14F-4D97-AF65-F5344CB8AC3E}">
        <p14:creationId xmlns:p14="http://schemas.microsoft.com/office/powerpoint/2010/main" val="252949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atin typeface="Arial" charset="0"/>
                <a:cs typeface="Arial" charset="0"/>
              </a:rPr>
              <a:t>Functions</a:t>
            </a:r>
          </a:p>
        </p:txBody>
      </p:sp>
      <p:sp>
        <p:nvSpPr>
          <p:cNvPr id="119811" name="Rectangle 3"/>
          <p:cNvSpPr>
            <a:spLocks noGrp="1" noChangeArrowheads="1"/>
          </p:cNvSpPr>
          <p:nvPr>
            <p:ph type="body" idx="1"/>
          </p:nvPr>
        </p:nvSpPr>
        <p:spPr/>
        <p:txBody>
          <a:bodyPr>
            <a:normAutofit/>
          </a:bodyPr>
          <a:lstStyle/>
          <a:p>
            <a:pPr>
              <a:buFontTx/>
              <a:buNone/>
              <a:defRPr/>
            </a:pPr>
            <a:endParaRPr lang="en-US" sz="1200" b="1" dirty="0">
              <a:latin typeface="Courier New" pitchFamily="49" charset="0"/>
            </a:endParaRPr>
          </a:p>
          <a:p>
            <a:pPr lvl="2">
              <a:buFontTx/>
              <a:buNone/>
              <a:defRPr/>
            </a:pPr>
            <a:r>
              <a:rPr lang="en-US" sz="1800" dirty="0">
                <a:latin typeface="Consolas" pitchFamily="49" charset="0"/>
              </a:rPr>
              <a:t>#include &lt;</a:t>
            </a:r>
            <a:r>
              <a:rPr lang="en-US" sz="1800" dirty="0" err="1">
                <a:latin typeface="Consolas" pitchFamily="49" charset="0"/>
              </a:rPr>
              <a:t>iostream</a:t>
            </a:r>
            <a:r>
              <a:rPr lang="en-US" sz="1800" dirty="0">
                <a:latin typeface="Consolas" pitchFamily="49" charset="0"/>
              </a:rPr>
              <a:t>&gt;</a:t>
            </a:r>
          </a:p>
          <a:p>
            <a:pPr lvl="2">
              <a:buFontTx/>
              <a:buNone/>
              <a:defRPr/>
            </a:pPr>
            <a:r>
              <a:rPr lang="en-US" sz="1800" dirty="0">
                <a:latin typeface="Consolas" pitchFamily="49" charset="0"/>
              </a:rPr>
              <a:t>using namespace std;</a:t>
            </a:r>
          </a:p>
          <a:p>
            <a:pPr lvl="2">
              <a:buFontTx/>
              <a:buNone/>
              <a:defRPr/>
            </a:pPr>
            <a:endParaRPr lang="en-US" sz="1800" dirty="0">
              <a:latin typeface="Consolas" pitchFamily="49" charset="0"/>
            </a:endParaRPr>
          </a:p>
          <a:p>
            <a:pPr lvl="2">
              <a:buFontTx/>
              <a:buNone/>
              <a:defRPr/>
            </a:pPr>
            <a:r>
              <a:rPr lang="en-US" sz="1800" dirty="0">
                <a:latin typeface="Consolas" pitchFamily="49" charset="0"/>
              </a:rPr>
              <a:t>// A function with a global name</a:t>
            </a:r>
          </a:p>
          <a:p>
            <a:pPr lvl="2">
              <a:buFontTx/>
              <a:buNone/>
              <a:defRPr/>
            </a:pPr>
            <a:r>
              <a:rPr lang="en-US" sz="1800" dirty="0" err="1">
                <a:latin typeface="Consolas" pitchFamily="49" charset="0"/>
              </a:rPr>
              <a:t>int</a:t>
            </a:r>
            <a:r>
              <a:rPr lang="en-US" sz="1800" dirty="0">
                <a:latin typeface="Consolas" pitchFamily="49" charset="0"/>
              </a:rPr>
              <a:t> </a:t>
            </a:r>
            <a:r>
              <a:rPr lang="en-US" sz="1800" dirty="0" err="1">
                <a:solidFill>
                  <a:srgbClr val="FF3300"/>
                </a:solidFill>
                <a:latin typeface="Consolas" pitchFamily="49" charset="0"/>
              </a:rPr>
              <a:t>sqr</a:t>
            </a:r>
            <a:r>
              <a:rPr lang="en-US" sz="1800" dirty="0">
                <a:latin typeface="Consolas" pitchFamily="49" charset="0"/>
              </a:rPr>
              <a:t>( </a:t>
            </a:r>
            <a:r>
              <a:rPr lang="en-US" sz="1800" dirty="0" err="1">
                <a:latin typeface="Consolas" pitchFamily="49" charset="0"/>
              </a:rPr>
              <a:t>int</a:t>
            </a:r>
            <a:r>
              <a:rPr lang="en-US" sz="1800" dirty="0">
                <a:latin typeface="Consolas" pitchFamily="49" charset="0"/>
              </a:rPr>
              <a:t> n ) {</a:t>
            </a:r>
          </a:p>
          <a:p>
            <a:pPr lvl="2">
              <a:buFontTx/>
              <a:buNone/>
              <a:defRPr/>
            </a:pPr>
            <a:r>
              <a:rPr lang="en-US" sz="1800" dirty="0">
                <a:latin typeface="Consolas" pitchFamily="49" charset="0"/>
              </a:rPr>
              <a:t>    return n*n;</a:t>
            </a:r>
          </a:p>
          <a:p>
            <a:pPr lvl="2">
              <a:buFontTx/>
              <a:buNone/>
              <a:defRPr/>
            </a:pPr>
            <a:r>
              <a:rPr lang="en-US" sz="1800" dirty="0">
                <a:latin typeface="Consolas" pitchFamily="49" charset="0"/>
              </a:rPr>
              <a:t>}</a:t>
            </a:r>
          </a:p>
          <a:p>
            <a:pPr lvl="2">
              <a:buFontTx/>
              <a:buNone/>
              <a:defRPr/>
            </a:pPr>
            <a:endParaRPr lang="en-US" sz="1800" dirty="0">
              <a:latin typeface="Consolas" pitchFamily="49" charset="0"/>
            </a:endParaRPr>
          </a:p>
          <a:p>
            <a:pPr lvl="2">
              <a:buFontTx/>
              <a:buNone/>
              <a:defRPr/>
            </a:pPr>
            <a:r>
              <a:rPr lang="en-US" sz="1800" dirty="0" err="1">
                <a:latin typeface="Consolas" pitchFamily="49" charset="0"/>
              </a:rPr>
              <a:t>int</a:t>
            </a:r>
            <a:r>
              <a:rPr lang="en-US" sz="1800" dirty="0">
                <a:latin typeface="Consolas" pitchFamily="49" charset="0"/>
              </a:rPr>
              <a:t> </a:t>
            </a:r>
            <a:r>
              <a:rPr lang="en-US" sz="1800" dirty="0">
                <a:solidFill>
                  <a:srgbClr val="FF3300"/>
                </a:solidFill>
                <a:latin typeface="Consolas" pitchFamily="49" charset="0"/>
              </a:rPr>
              <a:t>main</a:t>
            </a:r>
            <a:r>
              <a:rPr lang="en-US" sz="1800" dirty="0">
                <a:latin typeface="Consolas" pitchFamily="49" charset="0"/>
              </a:rPr>
              <a:t>() {</a:t>
            </a:r>
          </a:p>
          <a:p>
            <a:pPr lvl="2">
              <a:buFontTx/>
              <a:buNone/>
              <a:defRPr/>
            </a:pPr>
            <a:r>
              <a:rPr lang="en-US" sz="1800" dirty="0">
                <a:latin typeface="Consolas" pitchFamily="49" charset="0"/>
              </a:rPr>
              <a:t>    </a:t>
            </a:r>
            <a:r>
              <a:rPr lang="en-US" sz="1800" dirty="0" err="1">
                <a:latin typeface="Consolas" pitchFamily="49" charset="0"/>
              </a:rPr>
              <a:t>cout</a:t>
            </a:r>
            <a:r>
              <a:rPr lang="en-US" sz="1800" dirty="0">
                <a:latin typeface="Consolas" pitchFamily="49" charset="0"/>
              </a:rPr>
              <a:t> &lt;&lt; "The square of 3 is " &lt;&lt; </a:t>
            </a:r>
            <a:r>
              <a:rPr lang="en-US" sz="1800" dirty="0" err="1">
                <a:solidFill>
                  <a:srgbClr val="FF3300"/>
                </a:solidFill>
                <a:latin typeface="Consolas" pitchFamily="49" charset="0"/>
              </a:rPr>
              <a:t>sqr</a:t>
            </a:r>
            <a:r>
              <a:rPr lang="en-US" sz="1800" dirty="0">
                <a:latin typeface="Consolas" pitchFamily="49" charset="0"/>
              </a:rPr>
              <a:t>(3) &lt;&lt; </a:t>
            </a:r>
            <a:r>
              <a:rPr lang="en-US" sz="1800" dirty="0" err="1">
                <a:latin typeface="Consolas" pitchFamily="49" charset="0"/>
              </a:rPr>
              <a:t>endl</a:t>
            </a:r>
            <a:r>
              <a:rPr lang="en-US" sz="1800" dirty="0">
                <a:latin typeface="Consolas" pitchFamily="49" charset="0"/>
              </a:rPr>
              <a:t>;</a:t>
            </a:r>
          </a:p>
          <a:p>
            <a:pPr lvl="2">
              <a:buFontTx/>
              <a:buNone/>
              <a:defRPr/>
            </a:pPr>
            <a:r>
              <a:rPr lang="en-US" sz="1800" dirty="0">
                <a:latin typeface="Consolas" pitchFamily="49" charset="0"/>
              </a:rPr>
              <a:t>    return 0;</a:t>
            </a:r>
          </a:p>
          <a:p>
            <a:pPr lvl="2">
              <a:buFontTx/>
              <a:buNone/>
              <a:defRPr/>
            </a:pPr>
            <a:r>
              <a:rPr lang="en-US" sz="1800" dirty="0">
                <a:latin typeface="Consolas" pitchFamily="49" charset="0"/>
              </a:rPr>
              <a:t>}</a:t>
            </a:r>
          </a:p>
        </p:txBody>
      </p:sp>
    </p:spTree>
    <p:extLst>
      <p:ext uri="{BB962C8B-B14F-4D97-AF65-F5344CB8AC3E}">
        <p14:creationId xmlns:p14="http://schemas.microsoft.com/office/powerpoint/2010/main" val="19402853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457200" y="1556792"/>
            <a:ext cx="8229600" cy="4248472"/>
          </a:xfrm>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r>
              <a:rPr lang="en-US" sz="3900" dirty="0">
                <a:solidFill>
                  <a:srgbClr val="002060"/>
                </a:solidFill>
                <a:latin typeface="Arial" charset="0"/>
                <a:cs typeface="Arial" charset="0"/>
              </a:rPr>
              <a:t>Understanding C++:</a:t>
            </a:r>
            <a:br>
              <a:rPr lang="en-US" sz="3900" dirty="0">
                <a:solidFill>
                  <a:srgbClr val="002060"/>
                </a:solidFill>
                <a:latin typeface="Arial" charset="0"/>
                <a:cs typeface="Arial" charset="0"/>
              </a:rPr>
            </a:br>
            <a:r>
              <a:rPr lang="en-US" sz="3900" dirty="0">
                <a:solidFill>
                  <a:srgbClr val="002060"/>
                </a:solidFill>
                <a:latin typeface="Arial" charset="0"/>
                <a:cs typeface="Arial" charset="0"/>
              </a:rPr>
              <a:t>Recursion</a:t>
            </a: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p:txBody>
      </p:sp>
    </p:spTree>
    <p:extLst>
      <p:ext uri="{BB962C8B-B14F-4D97-AF65-F5344CB8AC3E}">
        <p14:creationId xmlns:p14="http://schemas.microsoft.com/office/powerpoint/2010/main" val="498091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dirty="0">
                <a:latin typeface="Arial" charset="0"/>
                <a:cs typeface="Arial" charset="0"/>
              </a:rPr>
              <a:t>Recursion and Computation</a:t>
            </a:r>
          </a:p>
        </p:txBody>
      </p:sp>
      <p:sp>
        <p:nvSpPr>
          <p:cNvPr id="35843" name="Rectangle 3"/>
          <p:cNvSpPr>
            <a:spLocks noGrp="1" noChangeArrowheads="1"/>
          </p:cNvSpPr>
          <p:nvPr>
            <p:ph type="body" idx="1"/>
          </p:nvPr>
        </p:nvSpPr>
        <p:spPr/>
        <p:txBody>
          <a:bodyPr>
            <a:normAutofit/>
          </a:bodyPr>
          <a:lstStyle/>
          <a:p>
            <a:pPr>
              <a:buFont typeface="Wingdings" pitchFamily="2" charset="2"/>
              <a:buChar char="q"/>
            </a:pPr>
            <a:r>
              <a:rPr lang="en-US" dirty="0">
                <a:latin typeface="Arial" charset="0"/>
                <a:cs typeface="Arial" charset="0"/>
              </a:rPr>
              <a:t>Recursion is fundamental to computation</a:t>
            </a:r>
          </a:p>
          <a:p>
            <a:pPr>
              <a:buFont typeface="Wingdings" pitchFamily="2" charset="2"/>
              <a:buChar char="q"/>
            </a:pPr>
            <a:endParaRPr lang="en-US" dirty="0">
              <a:latin typeface="Arial" charset="0"/>
              <a:cs typeface="Arial" charset="0"/>
            </a:endParaRPr>
          </a:p>
          <a:p>
            <a:pPr>
              <a:buFont typeface="Wingdings" pitchFamily="2" charset="2"/>
              <a:buChar char="q"/>
            </a:pPr>
            <a:r>
              <a:rPr lang="en-US" dirty="0">
                <a:latin typeface="Arial" charset="0"/>
                <a:cs typeface="Arial" charset="0"/>
              </a:rPr>
              <a:t>Without recursion, we cannot define computation as we understand it today.</a:t>
            </a:r>
          </a:p>
          <a:p>
            <a:pPr>
              <a:buFont typeface="Wingdings" pitchFamily="2" charset="2"/>
              <a:buChar char="q"/>
            </a:pPr>
            <a:endParaRPr lang="en-US" dirty="0">
              <a:latin typeface="Arial" charset="0"/>
              <a:cs typeface="Arial" charset="0"/>
            </a:endParaRPr>
          </a:p>
          <a:p>
            <a:pPr>
              <a:buFont typeface="Wingdings" pitchFamily="2" charset="2"/>
              <a:buChar char="q"/>
            </a:pPr>
            <a:r>
              <a:rPr lang="en-US" dirty="0">
                <a:latin typeface="Arial" charset="0"/>
                <a:cs typeface="Arial" charset="0"/>
              </a:rPr>
              <a:t>Recursion refers to defining a function in terms of itself</a:t>
            </a:r>
          </a:p>
          <a:p>
            <a:pPr>
              <a:buFont typeface="Wingdings" pitchFamily="2" charset="2"/>
              <a:buChar char="q"/>
            </a:pPr>
            <a:endParaRPr lang="en-US" dirty="0">
              <a:latin typeface="Arial" charset="0"/>
              <a:cs typeface="Arial" charset="0"/>
            </a:endParaRPr>
          </a:p>
          <a:p>
            <a:pPr>
              <a:buFont typeface="Wingdings" pitchFamily="2" charset="2"/>
              <a:buChar char="q"/>
            </a:pPr>
            <a:r>
              <a:rPr lang="en-US" dirty="0">
                <a:latin typeface="Arial" charset="0"/>
                <a:cs typeface="Arial" charset="0"/>
              </a:rPr>
              <a:t>For example,</a:t>
            </a:r>
          </a:p>
          <a:p>
            <a:pPr marL="457200" lvl="1" indent="0">
              <a:buNone/>
            </a:pPr>
            <a:r>
              <a:rPr lang="en-US" dirty="0">
                <a:latin typeface="Arial" charset="0"/>
                <a:cs typeface="Arial" charset="0"/>
              </a:rPr>
              <a:t>Fib(int n): if n == 0 or n == 1 return 1</a:t>
            </a:r>
          </a:p>
          <a:p>
            <a:pPr marL="457200" lvl="1" indent="0">
              <a:buNone/>
            </a:pPr>
            <a:r>
              <a:rPr lang="en-US" dirty="0">
                <a:latin typeface="Arial" charset="0"/>
                <a:cs typeface="Arial" charset="0"/>
              </a:rPr>
              <a:t>	         else return Fib(n-1) + Fib(n-2)</a:t>
            </a:r>
          </a:p>
          <a:p>
            <a:pPr marL="457200" lvl="1" indent="0">
              <a:buNone/>
            </a:pPr>
            <a:endParaRPr lang="en-US" dirty="0">
              <a:latin typeface="Arial" charset="0"/>
              <a:cs typeface="Arial" charset="0"/>
            </a:endParaRPr>
          </a:p>
          <a:p>
            <a:pPr marL="457200" lvl="1" indent="0">
              <a:buNone/>
            </a:pPr>
            <a:endParaRPr lang="en-US" dirty="0">
              <a:latin typeface="Arial" charset="0"/>
              <a:cs typeface="Arial" charset="0"/>
            </a:endParaRPr>
          </a:p>
        </p:txBody>
      </p:sp>
    </p:spTree>
    <p:extLst>
      <p:ext uri="{BB962C8B-B14F-4D97-AF65-F5344CB8AC3E}">
        <p14:creationId xmlns:p14="http://schemas.microsoft.com/office/powerpoint/2010/main" val="35735316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dirty="0">
                <a:latin typeface="Arial" charset="0"/>
                <a:cs typeface="Arial" charset="0"/>
              </a:rPr>
              <a:t>Recursion and Computation</a:t>
            </a:r>
          </a:p>
        </p:txBody>
      </p:sp>
      <p:sp>
        <p:nvSpPr>
          <p:cNvPr id="35843" name="Rectangle 3"/>
          <p:cNvSpPr>
            <a:spLocks noGrp="1" noChangeArrowheads="1"/>
          </p:cNvSpPr>
          <p:nvPr>
            <p:ph type="body" idx="1"/>
          </p:nvPr>
        </p:nvSpPr>
        <p:spPr/>
        <p:txBody>
          <a:bodyPr>
            <a:normAutofit lnSpcReduction="10000"/>
          </a:bodyPr>
          <a:lstStyle/>
          <a:p>
            <a:pPr>
              <a:buFont typeface="Wingdings" pitchFamily="2" charset="2"/>
              <a:buChar char="q"/>
            </a:pPr>
            <a:r>
              <a:rPr lang="en-US" dirty="0">
                <a:latin typeface="Arial" charset="0"/>
                <a:cs typeface="Arial" charset="0"/>
              </a:rPr>
              <a:t>A recursive function F can terminate only if the following conditions are met:</a:t>
            </a:r>
          </a:p>
          <a:p>
            <a:pPr>
              <a:buFont typeface="Wingdings" pitchFamily="2" charset="2"/>
              <a:buChar char="q"/>
            </a:pPr>
            <a:endParaRPr lang="en-US" dirty="0">
              <a:latin typeface="Arial" charset="0"/>
              <a:cs typeface="Arial" charset="0"/>
            </a:endParaRPr>
          </a:p>
          <a:p>
            <a:pPr lvl="1">
              <a:buFont typeface="Wingdings" pitchFamily="2" charset="2"/>
              <a:buChar char="q"/>
            </a:pPr>
            <a:r>
              <a:rPr lang="en-US" dirty="0">
                <a:latin typeface="Arial" charset="0"/>
                <a:cs typeface="Arial" charset="0"/>
              </a:rPr>
              <a:t>The input to every recursive call (callee) to F is “smaller”, in a well-defined sense, than the input to its parent call (of course, except the very first or outermost call to F)</a:t>
            </a:r>
          </a:p>
          <a:p>
            <a:pPr lvl="1">
              <a:buFont typeface="Wingdings" pitchFamily="2" charset="2"/>
              <a:buChar char="q"/>
            </a:pPr>
            <a:endParaRPr lang="en-US" dirty="0">
              <a:latin typeface="Arial" charset="0"/>
              <a:cs typeface="Arial" charset="0"/>
            </a:endParaRPr>
          </a:p>
          <a:p>
            <a:pPr lvl="1">
              <a:buFont typeface="Wingdings" pitchFamily="2" charset="2"/>
              <a:buChar char="q"/>
            </a:pPr>
            <a:r>
              <a:rPr lang="en-US" dirty="0">
                <a:latin typeface="Arial" charset="0"/>
                <a:cs typeface="Arial" charset="0"/>
              </a:rPr>
              <a:t>There is a base case, i.e., there is a smallest input, and this case is handled with a computation that does not recursively invoke the function F (it may recursively invoke some other function G, which in turn may not invoke F)</a:t>
            </a:r>
          </a:p>
          <a:p>
            <a:pPr lvl="1">
              <a:buFont typeface="Wingdings" pitchFamily="2" charset="2"/>
              <a:buChar char="q"/>
            </a:pPr>
            <a:endParaRPr lang="en-US" dirty="0">
              <a:latin typeface="Arial" charset="0"/>
              <a:cs typeface="Arial" charset="0"/>
            </a:endParaRPr>
          </a:p>
          <a:p>
            <a:pPr lvl="1">
              <a:buFont typeface="Wingdings" pitchFamily="2" charset="2"/>
              <a:buChar char="q"/>
            </a:pPr>
            <a:r>
              <a:rPr lang="en-US" dirty="0">
                <a:latin typeface="Arial" charset="0"/>
                <a:cs typeface="Arial" charset="0"/>
              </a:rPr>
              <a:t>We know we can define recursive functions of the natural numbers. Is it possible to define recursion (at least as defined so far) over the reals or integers?</a:t>
            </a:r>
          </a:p>
          <a:p>
            <a:pPr marL="457200" lvl="1" indent="0">
              <a:buNone/>
            </a:pPr>
            <a:endParaRPr lang="en-US" dirty="0">
              <a:latin typeface="Arial" charset="0"/>
              <a:cs typeface="Arial" charset="0"/>
            </a:endParaRPr>
          </a:p>
          <a:p>
            <a:pPr marL="457200" lvl="1" indent="0">
              <a:buNone/>
            </a:pPr>
            <a:endParaRPr lang="en-US" dirty="0">
              <a:latin typeface="Arial" charset="0"/>
              <a:cs typeface="Arial" charset="0"/>
            </a:endParaRPr>
          </a:p>
        </p:txBody>
      </p:sp>
    </p:spTree>
    <p:extLst>
      <p:ext uri="{BB962C8B-B14F-4D97-AF65-F5344CB8AC3E}">
        <p14:creationId xmlns:p14="http://schemas.microsoft.com/office/powerpoint/2010/main" val="21778816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dirty="0">
                <a:latin typeface="Arial" charset="0"/>
                <a:cs typeface="Arial" charset="0"/>
              </a:rPr>
              <a:t>Recursion in Languages such as C++</a:t>
            </a:r>
          </a:p>
        </p:txBody>
      </p:sp>
      <p:sp>
        <p:nvSpPr>
          <p:cNvPr id="35843" name="Rectangle 3"/>
          <p:cNvSpPr>
            <a:spLocks noGrp="1" noChangeArrowheads="1"/>
          </p:cNvSpPr>
          <p:nvPr>
            <p:ph type="body" idx="1"/>
          </p:nvPr>
        </p:nvSpPr>
        <p:spPr>
          <a:xfrm>
            <a:off x="457200" y="1268760"/>
            <a:ext cx="8229600" cy="4925144"/>
          </a:xfrm>
        </p:spPr>
        <p:txBody>
          <a:bodyPr>
            <a:normAutofit fontScale="85000" lnSpcReduction="20000"/>
          </a:bodyPr>
          <a:lstStyle/>
          <a:p>
            <a:pPr>
              <a:buFont typeface="Wingdings" pitchFamily="2" charset="2"/>
              <a:buChar char="q"/>
            </a:pPr>
            <a:r>
              <a:rPr lang="en-US" dirty="0">
                <a:solidFill>
                  <a:srgbClr val="FF0000"/>
                </a:solidFill>
                <a:latin typeface="Arial" charset="0"/>
                <a:cs typeface="Arial" charset="0"/>
              </a:rPr>
              <a:t>Recursion</a:t>
            </a:r>
            <a:r>
              <a:rPr lang="en-US" dirty="0">
                <a:latin typeface="Arial" charset="0"/>
                <a:cs typeface="Arial" charset="0"/>
              </a:rPr>
              <a:t> (and functions call more generally) are </a:t>
            </a:r>
            <a:r>
              <a:rPr lang="en-US" dirty="0">
                <a:solidFill>
                  <a:srgbClr val="FF0000"/>
                </a:solidFill>
                <a:latin typeface="Arial" charset="0"/>
                <a:cs typeface="Arial" charset="0"/>
              </a:rPr>
              <a:t>implemented</a:t>
            </a:r>
            <a:r>
              <a:rPr lang="en-US" dirty="0">
                <a:latin typeface="Arial" charset="0"/>
                <a:cs typeface="Arial" charset="0"/>
              </a:rPr>
              <a:t> in most programming languages using a data structure called </a:t>
            </a:r>
            <a:r>
              <a:rPr lang="en-US" dirty="0">
                <a:solidFill>
                  <a:srgbClr val="FF0000"/>
                </a:solidFill>
                <a:latin typeface="Arial" charset="0"/>
                <a:cs typeface="Arial" charset="0"/>
              </a:rPr>
              <a:t>call stack</a:t>
            </a:r>
          </a:p>
          <a:p>
            <a:pPr>
              <a:buFont typeface="Wingdings" pitchFamily="2" charset="2"/>
              <a:buChar char="q"/>
            </a:pPr>
            <a:endParaRPr lang="en-US" dirty="0">
              <a:latin typeface="Arial" charset="0"/>
              <a:cs typeface="Arial" charset="0"/>
            </a:endParaRPr>
          </a:p>
          <a:p>
            <a:pPr>
              <a:buFont typeface="Wingdings" pitchFamily="2" charset="2"/>
              <a:buChar char="q"/>
            </a:pPr>
            <a:r>
              <a:rPr lang="en-US" dirty="0">
                <a:latin typeface="Arial" charset="0"/>
                <a:cs typeface="Arial" charset="0"/>
              </a:rPr>
              <a:t>A call stack consists of typical stack operations such as push, pop etc. It is stored as part of a process’ memory</a:t>
            </a:r>
          </a:p>
          <a:p>
            <a:pPr>
              <a:buFont typeface="Wingdings" pitchFamily="2" charset="2"/>
              <a:buChar char="q"/>
            </a:pPr>
            <a:endParaRPr lang="en-US" dirty="0">
              <a:latin typeface="Arial" charset="0"/>
              <a:cs typeface="Arial" charset="0"/>
            </a:endParaRPr>
          </a:p>
          <a:p>
            <a:pPr>
              <a:buFont typeface="Wingdings" pitchFamily="2" charset="2"/>
              <a:buChar char="q"/>
            </a:pPr>
            <a:r>
              <a:rPr lang="en-US" dirty="0">
                <a:latin typeface="Arial" charset="0"/>
                <a:cs typeface="Arial" charset="0"/>
              </a:rPr>
              <a:t>Every time a function F is called by a caller G, a frame is pushed into the call stack. The frame contains registers, stack pointer, and other data relevant to operation of the function G. It also contains the return address, i.e., the location in the code right after the call to F() in the function G(), so that when F() is done, the execution of the code can resume at the instruction right after the call to F().</a:t>
            </a:r>
          </a:p>
          <a:p>
            <a:pPr>
              <a:buFont typeface="Wingdings" pitchFamily="2" charset="2"/>
              <a:buChar char="q"/>
            </a:pPr>
            <a:endParaRPr lang="en-US" dirty="0">
              <a:latin typeface="Arial" charset="0"/>
              <a:cs typeface="Arial" charset="0"/>
            </a:endParaRPr>
          </a:p>
          <a:p>
            <a:pPr>
              <a:buFont typeface="Wingdings" pitchFamily="2" charset="2"/>
              <a:buChar char="q"/>
            </a:pPr>
            <a:r>
              <a:rPr lang="en-US" dirty="0">
                <a:solidFill>
                  <a:srgbClr val="FF0000"/>
                </a:solidFill>
                <a:latin typeface="Arial" charset="0"/>
                <a:cs typeface="Arial" charset="0"/>
              </a:rPr>
              <a:t>The purpose of the call stack is as follows:</a:t>
            </a:r>
          </a:p>
          <a:p>
            <a:pPr lvl="1">
              <a:buFont typeface="Wingdings" pitchFamily="2" charset="2"/>
              <a:buChar char="q"/>
            </a:pPr>
            <a:r>
              <a:rPr lang="en-US" dirty="0">
                <a:latin typeface="Arial" charset="0"/>
                <a:cs typeface="Arial" charset="0"/>
              </a:rPr>
              <a:t>Recall that there is only one set of registers in a typical CPU. When F() is called, its code gets to use the CPU registers. This means that in order to resume G’s execution after the call to F(), we must save the registers of G()’s computation somewhere while F() is getting executed. This is saved on the call stack in a stack frame.</a:t>
            </a:r>
          </a:p>
          <a:p>
            <a:pPr lvl="1">
              <a:buFont typeface="Wingdings" pitchFamily="2" charset="2"/>
              <a:buChar char="q"/>
            </a:pPr>
            <a:endParaRPr lang="en-US" dirty="0">
              <a:latin typeface="Arial" charset="0"/>
              <a:cs typeface="Arial" charset="0"/>
            </a:endParaRPr>
          </a:p>
          <a:p>
            <a:pPr lvl="1">
              <a:buFont typeface="Wingdings" pitchFamily="2" charset="2"/>
              <a:buChar char="q"/>
            </a:pPr>
            <a:r>
              <a:rPr lang="en-US" dirty="0">
                <a:latin typeface="Arial" charset="0"/>
                <a:cs typeface="Arial" charset="0"/>
              </a:rPr>
              <a:t>The call stack enables the computer to run the code in a top-to-bottom fashion sequentially, as would be the expectation of a typical programmer</a:t>
            </a:r>
          </a:p>
          <a:p>
            <a:pPr marL="457200" lvl="1" indent="0">
              <a:buNone/>
            </a:pPr>
            <a:endParaRPr lang="en-US" dirty="0">
              <a:latin typeface="Arial" charset="0"/>
              <a:cs typeface="Arial" charset="0"/>
            </a:endParaRPr>
          </a:p>
        </p:txBody>
      </p:sp>
    </p:spTree>
    <p:extLst>
      <p:ext uri="{BB962C8B-B14F-4D97-AF65-F5344CB8AC3E}">
        <p14:creationId xmlns:p14="http://schemas.microsoft.com/office/powerpoint/2010/main" val="1076750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457200" y="1556792"/>
            <a:ext cx="8229600" cy="4248472"/>
          </a:xfrm>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r>
              <a:rPr lang="en-US" sz="3900" dirty="0">
                <a:solidFill>
                  <a:srgbClr val="002060"/>
                </a:solidFill>
                <a:latin typeface="Arial" charset="0"/>
                <a:cs typeface="Arial" charset="0"/>
              </a:rPr>
              <a:t>Understanding C++:</a:t>
            </a:r>
            <a:br>
              <a:rPr lang="en-US" sz="3900" dirty="0">
                <a:solidFill>
                  <a:srgbClr val="002060"/>
                </a:solidFill>
                <a:latin typeface="Arial" charset="0"/>
                <a:cs typeface="Arial" charset="0"/>
              </a:rPr>
            </a:br>
            <a:r>
              <a:rPr lang="en-US" sz="3900" dirty="0">
                <a:solidFill>
                  <a:srgbClr val="002060"/>
                </a:solidFill>
                <a:latin typeface="Arial" charset="0"/>
                <a:cs typeface="Arial" charset="0"/>
              </a:rPr>
              <a:t>Namespaces</a:t>
            </a: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p:txBody>
      </p:sp>
    </p:spTree>
    <p:extLst>
      <p:ext uri="{BB962C8B-B14F-4D97-AF65-F5344CB8AC3E}">
        <p14:creationId xmlns:p14="http://schemas.microsoft.com/office/powerpoint/2010/main" val="599904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atin typeface="Arial" charset="0"/>
                <a:cs typeface="Arial" charset="0"/>
              </a:rPr>
              <a:t>Namespaces</a:t>
            </a:r>
          </a:p>
        </p:txBody>
      </p:sp>
      <p:sp>
        <p:nvSpPr>
          <p:cNvPr id="26627"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	Variables defined:</a:t>
            </a:r>
          </a:p>
          <a:p>
            <a:pPr lvl="1"/>
            <a:r>
              <a:rPr lang="en-US" dirty="0">
                <a:latin typeface="Arial" charset="0"/>
                <a:cs typeface="Arial" charset="0"/>
              </a:rPr>
              <a:t>In functions are </a:t>
            </a:r>
            <a:r>
              <a:rPr lang="en-US" i="1" dirty="0">
                <a:latin typeface="Arial" charset="0"/>
                <a:cs typeface="Arial" charset="0"/>
              </a:rPr>
              <a:t>local variables</a:t>
            </a:r>
            <a:endParaRPr lang="en-US" dirty="0">
              <a:latin typeface="Arial" charset="0"/>
              <a:cs typeface="Arial" charset="0"/>
            </a:endParaRPr>
          </a:p>
          <a:p>
            <a:pPr lvl="1"/>
            <a:r>
              <a:rPr lang="en-US" dirty="0">
                <a:latin typeface="Arial" charset="0"/>
                <a:cs typeface="Arial" charset="0"/>
              </a:rPr>
              <a:t>In classes are </a:t>
            </a:r>
            <a:r>
              <a:rPr lang="en-US" i="1" dirty="0">
                <a:latin typeface="Arial" charset="0"/>
                <a:cs typeface="Arial" charset="0"/>
              </a:rPr>
              <a:t>member variables</a:t>
            </a:r>
            <a:endParaRPr lang="en-US" dirty="0">
              <a:latin typeface="Arial" charset="0"/>
              <a:cs typeface="Arial" charset="0"/>
            </a:endParaRPr>
          </a:p>
          <a:p>
            <a:pPr lvl="1"/>
            <a:r>
              <a:rPr lang="en-US" dirty="0">
                <a:latin typeface="Arial" charset="0"/>
                <a:cs typeface="Arial" charset="0"/>
              </a:rPr>
              <a:t>Elsewhere are </a:t>
            </a:r>
            <a:r>
              <a:rPr lang="en-US" i="1" dirty="0">
                <a:latin typeface="Arial" charset="0"/>
                <a:cs typeface="Arial" charset="0"/>
              </a:rPr>
              <a:t>global variables</a:t>
            </a:r>
          </a:p>
          <a:p>
            <a:pPr>
              <a:buFont typeface="Arial" charset="0"/>
              <a:buNone/>
            </a:pPr>
            <a:r>
              <a:rPr lang="en-US" dirty="0">
                <a:latin typeface="Arial" charset="0"/>
                <a:cs typeface="Arial" charset="0"/>
              </a:rPr>
              <a:t>	</a:t>
            </a:r>
          </a:p>
          <a:p>
            <a:pPr>
              <a:buFont typeface="Arial" charset="0"/>
              <a:buNone/>
            </a:pPr>
            <a:r>
              <a:rPr lang="en-US" dirty="0">
                <a:latin typeface="Arial" charset="0"/>
                <a:cs typeface="Arial" charset="0"/>
              </a:rPr>
              <a:t>	Functions defined:</a:t>
            </a:r>
          </a:p>
          <a:p>
            <a:pPr lvl="1"/>
            <a:r>
              <a:rPr lang="en-US" dirty="0">
                <a:latin typeface="Arial" charset="0"/>
                <a:cs typeface="Arial" charset="0"/>
              </a:rPr>
              <a:t>In classes are </a:t>
            </a:r>
            <a:r>
              <a:rPr lang="en-US" i="1" dirty="0">
                <a:latin typeface="Arial" charset="0"/>
                <a:cs typeface="Arial" charset="0"/>
              </a:rPr>
              <a:t>member functions</a:t>
            </a:r>
          </a:p>
          <a:p>
            <a:pPr lvl="1"/>
            <a:r>
              <a:rPr lang="en-US" dirty="0">
                <a:latin typeface="Arial" charset="0"/>
                <a:cs typeface="Arial" charset="0"/>
              </a:rPr>
              <a:t>Elsewhere are </a:t>
            </a:r>
            <a:r>
              <a:rPr lang="en-US" i="1" dirty="0">
                <a:latin typeface="Arial" charset="0"/>
                <a:cs typeface="Arial" charset="0"/>
              </a:rPr>
              <a:t>global functions</a:t>
            </a:r>
            <a:endParaRPr lang="en-US" dirty="0">
              <a:latin typeface="Arial" charset="0"/>
              <a:cs typeface="Arial" charset="0"/>
            </a:endParaRPr>
          </a:p>
          <a:p>
            <a:pPr>
              <a:buFont typeface="Arial" charset="0"/>
              <a:buNone/>
            </a:pPr>
            <a:r>
              <a:rPr lang="en-US" dirty="0">
                <a:latin typeface="Arial" charset="0"/>
                <a:cs typeface="Arial" charset="0"/>
              </a:rPr>
              <a:t>	</a:t>
            </a:r>
          </a:p>
          <a:p>
            <a:pPr>
              <a:buFont typeface="Arial" charset="0"/>
              <a:buNone/>
            </a:pPr>
            <a:r>
              <a:rPr lang="en-US" dirty="0">
                <a:latin typeface="Arial" charset="0"/>
                <a:cs typeface="Arial" charset="0"/>
              </a:rPr>
              <a:t>	</a:t>
            </a:r>
            <a:r>
              <a:rPr lang="en-US" dirty="0">
                <a:highlight>
                  <a:srgbClr val="FFFF00"/>
                </a:highlight>
                <a:latin typeface="Arial" charset="0"/>
                <a:cs typeface="Arial" charset="0"/>
              </a:rPr>
              <a:t>In all these cases, the keyword </a:t>
            </a:r>
            <a:r>
              <a:rPr lang="en-US" b="1" dirty="0">
                <a:highlight>
                  <a:srgbClr val="FFFF00"/>
                </a:highlight>
                <a:latin typeface="Consolas" pitchFamily="49" charset="0"/>
                <a:cs typeface="Arial" charset="0"/>
              </a:rPr>
              <a:t>static</a:t>
            </a:r>
            <a:r>
              <a:rPr lang="en-US" dirty="0">
                <a:highlight>
                  <a:srgbClr val="FFFF00"/>
                </a:highlight>
                <a:latin typeface="Arial" charset="0"/>
                <a:cs typeface="Arial" charset="0"/>
              </a:rPr>
              <a:t> can modify the scope</a:t>
            </a:r>
          </a:p>
        </p:txBody>
      </p:sp>
    </p:spTree>
    <p:extLst>
      <p:ext uri="{BB962C8B-B14F-4D97-AF65-F5344CB8AC3E}">
        <p14:creationId xmlns:p14="http://schemas.microsoft.com/office/powerpoint/2010/main" val="475013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620688"/>
            <a:ext cx="8229600" cy="1143000"/>
          </a:xfrm>
        </p:spPr>
        <p:txBody>
          <a:bodyPr/>
          <a:lstStyle/>
          <a:p>
            <a:r>
              <a:rPr lang="en-US" dirty="0">
                <a:latin typeface="Times" pitchFamily="2" charset="0"/>
                <a:cs typeface="Arial" charset="0"/>
              </a:rPr>
              <a:t>What is Computation?</a:t>
            </a:r>
          </a:p>
        </p:txBody>
      </p:sp>
      <p:sp>
        <p:nvSpPr>
          <p:cNvPr id="35843" name="Rectangle 3"/>
          <p:cNvSpPr>
            <a:spLocks noGrp="1" noChangeArrowheads="1"/>
          </p:cNvSpPr>
          <p:nvPr>
            <p:ph type="body" idx="1"/>
          </p:nvPr>
        </p:nvSpPr>
        <p:spPr>
          <a:xfrm>
            <a:off x="457200" y="1600200"/>
            <a:ext cx="8229600" cy="4781128"/>
          </a:xfrm>
        </p:spPr>
        <p:txBody>
          <a:bodyPr>
            <a:normAutofit fontScale="85000" lnSpcReduction="20000"/>
          </a:bodyPr>
          <a:lstStyle/>
          <a:p>
            <a:pPr>
              <a:buFont typeface="Wingdings" pitchFamily="2" charset="2"/>
              <a:buChar char="q"/>
            </a:pPr>
            <a:r>
              <a:rPr lang="en-US" dirty="0">
                <a:latin typeface="Times" pitchFamily="2" charset="0"/>
                <a:cs typeface="Arial" charset="0"/>
              </a:rPr>
              <a:t>There are many models and definitions of computation, developed over the years by a variety of scientists that range from analog to digital, from purely functional to imperative, etc.</a:t>
            </a:r>
          </a:p>
          <a:p>
            <a:pPr>
              <a:buFont typeface="Wingdings" pitchFamily="2" charset="2"/>
              <a:buChar char="q"/>
            </a:pPr>
            <a:endParaRPr lang="en-US" dirty="0">
              <a:latin typeface="Times" pitchFamily="2" charset="0"/>
              <a:cs typeface="Arial" charset="0"/>
            </a:endParaRPr>
          </a:p>
          <a:p>
            <a:pPr>
              <a:buFont typeface="Wingdings" pitchFamily="2" charset="2"/>
              <a:buChar char="q"/>
            </a:pPr>
            <a:r>
              <a:rPr lang="en-US" dirty="0">
                <a:latin typeface="Times" pitchFamily="2" charset="0"/>
                <a:cs typeface="Arial" charset="0"/>
              </a:rPr>
              <a:t>The dominant model of computation today is that developed by Turing in 1936 called the </a:t>
            </a:r>
            <a:r>
              <a:rPr lang="en-US" dirty="0">
                <a:solidFill>
                  <a:srgbClr val="FF0000"/>
                </a:solidFill>
                <a:latin typeface="Times" pitchFamily="2" charset="0"/>
                <a:cs typeface="Arial" charset="0"/>
              </a:rPr>
              <a:t>Turing machine</a:t>
            </a:r>
            <a:r>
              <a:rPr lang="en-US" dirty="0">
                <a:latin typeface="Times" pitchFamily="2" charset="0"/>
                <a:cs typeface="Arial" charset="0"/>
              </a:rPr>
              <a:t>, and its more </a:t>
            </a:r>
            <a:r>
              <a:rPr lang="en-US" dirty="0">
                <a:solidFill>
                  <a:srgbClr val="FF0000"/>
                </a:solidFill>
                <a:latin typeface="Times" pitchFamily="2" charset="0"/>
                <a:cs typeface="Arial" charset="0"/>
              </a:rPr>
              <a:t>modern cousins</a:t>
            </a:r>
            <a:r>
              <a:rPr lang="en-US" dirty="0">
                <a:latin typeface="Times" pitchFamily="2" charset="0"/>
                <a:cs typeface="Arial" charset="0"/>
              </a:rPr>
              <a:t> whose foundations were laid by </a:t>
            </a:r>
            <a:r>
              <a:rPr lang="en-US" dirty="0">
                <a:solidFill>
                  <a:srgbClr val="FF0000"/>
                </a:solidFill>
                <a:latin typeface="Times" pitchFamily="2" charset="0"/>
                <a:cs typeface="Arial" charset="0"/>
              </a:rPr>
              <a:t>Turing, Van Neumann</a:t>
            </a:r>
            <a:r>
              <a:rPr lang="en-US" dirty="0">
                <a:latin typeface="Times" pitchFamily="2" charset="0"/>
                <a:cs typeface="Arial" charset="0"/>
              </a:rPr>
              <a:t>, and others</a:t>
            </a:r>
          </a:p>
          <a:p>
            <a:pPr>
              <a:buFont typeface="Wingdings" pitchFamily="2" charset="2"/>
              <a:buChar char="q"/>
            </a:pPr>
            <a:endParaRPr lang="en-US" dirty="0">
              <a:latin typeface="Times" pitchFamily="2" charset="0"/>
              <a:cs typeface="Arial" charset="0"/>
            </a:endParaRPr>
          </a:p>
          <a:p>
            <a:pPr>
              <a:buFont typeface="Wingdings" pitchFamily="2" charset="2"/>
              <a:buChar char="q"/>
            </a:pPr>
            <a:r>
              <a:rPr lang="en-US" dirty="0">
                <a:latin typeface="Times" pitchFamily="2" charset="0"/>
                <a:cs typeface="Arial" charset="0"/>
              </a:rPr>
              <a:t>Turing not only invented one of the first digital computers, but also laid the foundation of computability theory where we study different models of computation, as well as Artificial Intelligence (AI)</a:t>
            </a:r>
          </a:p>
          <a:p>
            <a:pPr>
              <a:buFont typeface="Wingdings" pitchFamily="2" charset="2"/>
              <a:buChar char="q"/>
            </a:pPr>
            <a:endParaRPr lang="en-US" dirty="0">
              <a:latin typeface="Times" pitchFamily="2" charset="0"/>
              <a:cs typeface="Arial" charset="0"/>
            </a:endParaRPr>
          </a:p>
          <a:p>
            <a:pPr>
              <a:buFont typeface="Wingdings" pitchFamily="2" charset="2"/>
              <a:buChar char="q"/>
            </a:pPr>
            <a:r>
              <a:rPr lang="en-US" dirty="0">
                <a:latin typeface="Times" pitchFamily="2" charset="0"/>
                <a:cs typeface="Arial" charset="0"/>
              </a:rPr>
              <a:t>All modern digital computers have the following features in common:</a:t>
            </a:r>
          </a:p>
          <a:p>
            <a:pPr lvl="1">
              <a:buFont typeface="Wingdings" pitchFamily="2" charset="2"/>
              <a:buChar char="q"/>
            </a:pPr>
            <a:r>
              <a:rPr lang="en-US" dirty="0">
                <a:solidFill>
                  <a:srgbClr val="7030A0"/>
                </a:solidFill>
                <a:latin typeface="Times" pitchFamily="2" charset="0"/>
                <a:cs typeface="Arial" charset="0"/>
              </a:rPr>
              <a:t>Programmability</a:t>
            </a:r>
          </a:p>
          <a:p>
            <a:pPr lvl="1">
              <a:buFont typeface="Wingdings" pitchFamily="2" charset="2"/>
              <a:buChar char="q"/>
            </a:pPr>
            <a:r>
              <a:rPr lang="en-US" dirty="0">
                <a:solidFill>
                  <a:srgbClr val="7030A0"/>
                </a:solidFill>
                <a:latin typeface="Times" pitchFamily="2" charset="0"/>
                <a:cs typeface="Arial" charset="0"/>
              </a:rPr>
              <a:t>Universality, i.e., can simulate or run any other known form of computation</a:t>
            </a:r>
          </a:p>
          <a:p>
            <a:pPr lvl="1">
              <a:buFont typeface="Wingdings" pitchFamily="2" charset="2"/>
              <a:buChar char="q"/>
            </a:pPr>
            <a:r>
              <a:rPr lang="en-US" dirty="0">
                <a:solidFill>
                  <a:srgbClr val="7030A0"/>
                </a:solidFill>
                <a:latin typeface="Times" pitchFamily="2" charset="0"/>
                <a:cs typeface="Arial" charset="0"/>
              </a:rPr>
              <a:t>Basic modular arithmetic instructions</a:t>
            </a:r>
          </a:p>
          <a:p>
            <a:pPr lvl="1">
              <a:buFont typeface="Wingdings" pitchFamily="2" charset="2"/>
              <a:buChar char="q"/>
            </a:pPr>
            <a:r>
              <a:rPr lang="en-US" dirty="0">
                <a:solidFill>
                  <a:srgbClr val="7030A0"/>
                </a:solidFill>
                <a:latin typeface="Times" pitchFamily="2" charset="0"/>
                <a:cs typeface="Arial" charset="0"/>
              </a:rPr>
              <a:t>Instructions to read from/write to a programmable memory</a:t>
            </a:r>
          </a:p>
          <a:p>
            <a:pPr lvl="1">
              <a:buFont typeface="Wingdings" pitchFamily="2" charset="2"/>
              <a:buChar char="q"/>
            </a:pPr>
            <a:r>
              <a:rPr lang="en-US" dirty="0">
                <a:solidFill>
                  <a:srgbClr val="7030A0"/>
                </a:solidFill>
                <a:latin typeface="Times" pitchFamily="2" charset="0"/>
                <a:cs typeface="Arial" charset="0"/>
              </a:rPr>
              <a:t>Jump instructions to implement loops/recursion and control-flow</a:t>
            </a:r>
          </a:p>
          <a:p>
            <a:pPr lvl="1">
              <a:buFont typeface="Wingdings" pitchFamily="2" charset="2"/>
              <a:buChar char="q"/>
            </a:pPr>
            <a:r>
              <a:rPr lang="en-US" dirty="0">
                <a:solidFill>
                  <a:srgbClr val="7030A0"/>
                </a:solidFill>
                <a:latin typeface="Times" pitchFamily="2" charset="0"/>
                <a:cs typeface="Arial" charset="0"/>
              </a:rPr>
              <a:t>Hardware to interpret and execute the above instructions</a:t>
            </a:r>
          </a:p>
          <a:p>
            <a:pPr>
              <a:buFont typeface="Wingdings" pitchFamily="2" charset="2"/>
              <a:buChar char="q"/>
            </a:pPr>
            <a:endParaRPr lang="en-US" dirty="0">
              <a:latin typeface="Arial" charset="0"/>
              <a:cs typeface="Arial" charset="0"/>
            </a:endParaRPr>
          </a:p>
          <a:p>
            <a:pPr>
              <a:buFont typeface="Courier New" panose="02070309020205020404" pitchFamily="49" charset="0"/>
              <a:buChar char="o"/>
            </a:pPr>
            <a:endParaRPr lang="en-US" sz="1600" dirty="0">
              <a:latin typeface="Arial" charset="0"/>
              <a:cs typeface="Arial" charset="0"/>
            </a:endParaRPr>
          </a:p>
          <a:p>
            <a:pPr>
              <a:buFont typeface="Wingdings" pitchFamily="2" charset="2"/>
              <a:buChar char="q"/>
            </a:pPr>
            <a:endParaRPr lang="en-US" sz="1600" dirty="0">
              <a:latin typeface="Arial" charset="0"/>
              <a:cs typeface="Arial" charset="0"/>
            </a:endParaRPr>
          </a:p>
        </p:txBody>
      </p:sp>
      <p:sp>
        <p:nvSpPr>
          <p:cNvPr id="2" name="TextBox 1">
            <a:extLst>
              <a:ext uri="{FF2B5EF4-FFF2-40B4-BE49-F238E27FC236}">
                <a16:creationId xmlns:a16="http://schemas.microsoft.com/office/drawing/2014/main" id="{D9AACBD7-9820-406F-B9BC-B09D57616266}"/>
              </a:ext>
            </a:extLst>
          </p:cNvPr>
          <p:cNvSpPr txBox="1"/>
          <p:nvPr/>
        </p:nvSpPr>
        <p:spPr>
          <a:xfrm>
            <a:off x="6516216" y="908720"/>
            <a:ext cx="2170584" cy="600164"/>
          </a:xfrm>
          <a:prstGeom prst="rect">
            <a:avLst/>
          </a:prstGeom>
          <a:noFill/>
        </p:spPr>
        <p:txBody>
          <a:bodyPr wrap="square" rtlCol="0">
            <a:spAutoFit/>
          </a:bodyPr>
          <a:lstStyle/>
          <a:p>
            <a:r>
              <a:rPr lang="en-US" sz="1100" dirty="0">
                <a:solidFill>
                  <a:srgbClr val="FF0000"/>
                </a:solidFill>
                <a:latin typeface="Times New Roman" panose="02020603050405020304" pitchFamily="18" charset="0"/>
                <a:cs typeface="Times New Roman" panose="02020603050405020304" pitchFamily="18" charset="0"/>
              </a:rPr>
              <a:t>Any computational model should be able to simulate another computational model.</a:t>
            </a:r>
          </a:p>
        </p:txBody>
      </p:sp>
    </p:spTree>
    <p:extLst>
      <p:ext uri="{BB962C8B-B14F-4D97-AF65-F5344CB8AC3E}">
        <p14:creationId xmlns:p14="http://schemas.microsoft.com/office/powerpoint/2010/main" val="57211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84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84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84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atin typeface="Arial" charset="0"/>
                <a:cs typeface="Arial" charset="0"/>
              </a:rPr>
              <a:t>Namespaces</a:t>
            </a:r>
          </a:p>
        </p:txBody>
      </p:sp>
      <p:sp>
        <p:nvSpPr>
          <p:cNvPr id="27651" name="Rectangle 3"/>
          <p:cNvSpPr>
            <a:spLocks noGrp="1" noChangeArrowheads="1"/>
          </p:cNvSpPr>
          <p:nvPr>
            <p:ph type="body" idx="1"/>
          </p:nvPr>
        </p:nvSpPr>
        <p:spPr/>
        <p:txBody>
          <a:bodyPr/>
          <a:lstStyle/>
          <a:p>
            <a:pPr>
              <a:buFont typeface="Arial" charset="0"/>
              <a:buNone/>
            </a:pPr>
            <a:r>
              <a:rPr lang="en-US">
                <a:latin typeface="Arial" charset="0"/>
                <a:cs typeface="Arial" charset="0"/>
              </a:rPr>
              <a:t>	Global variables/variables cause problems, especially in large projects</a:t>
            </a:r>
          </a:p>
          <a:p>
            <a:pPr lvl="1"/>
            <a:r>
              <a:rPr lang="en-US">
                <a:latin typeface="Arial" charset="0"/>
                <a:cs typeface="Arial" charset="0"/>
              </a:rPr>
              <a:t>Hundreds of employees</a:t>
            </a:r>
          </a:p>
          <a:p>
            <a:pPr lvl="1"/>
            <a:r>
              <a:rPr lang="en-US">
                <a:latin typeface="Arial" charset="0"/>
                <a:cs typeface="Arial" charset="0"/>
              </a:rPr>
              <a:t>Dozens of projects</a:t>
            </a:r>
          </a:p>
          <a:p>
            <a:pPr lvl="1"/>
            <a:r>
              <a:rPr lang="en-US">
                <a:latin typeface="Arial" charset="0"/>
                <a:cs typeface="Arial" charset="0"/>
              </a:rPr>
              <a:t>Everyone wanting a function </a:t>
            </a:r>
            <a:r>
              <a:rPr lang="en-US">
                <a:latin typeface="Consolas" pitchFamily="49" charset="0"/>
                <a:cs typeface="Arial" charset="0"/>
              </a:rPr>
              <a:t>init()</a:t>
            </a:r>
          </a:p>
          <a:p>
            <a:pPr>
              <a:buFont typeface="Arial" charset="0"/>
              <a:buNone/>
            </a:pPr>
            <a:endParaRPr lang="en-US">
              <a:latin typeface="Arial" charset="0"/>
              <a:cs typeface="Arial" charset="0"/>
            </a:endParaRPr>
          </a:p>
          <a:p>
            <a:pPr>
              <a:buFont typeface="Arial" charset="0"/>
              <a:buNone/>
            </a:pPr>
            <a:r>
              <a:rPr lang="en-US">
                <a:latin typeface="Arial" charset="0"/>
                <a:cs typeface="Arial" charset="0"/>
              </a:rPr>
              <a:t>	In C++ (and XML), this is solved using namespaces</a:t>
            </a:r>
          </a:p>
          <a:p>
            <a:pPr>
              <a:buFontTx/>
              <a:buNone/>
            </a:pPr>
            <a:endParaRPr lang="en-US">
              <a:latin typeface="Arial" charset="0"/>
              <a:cs typeface="Arial" charset="0"/>
            </a:endParaRPr>
          </a:p>
        </p:txBody>
      </p:sp>
    </p:spTree>
    <p:extLst>
      <p:ext uri="{BB962C8B-B14F-4D97-AF65-F5344CB8AC3E}">
        <p14:creationId xmlns:p14="http://schemas.microsoft.com/office/powerpoint/2010/main" val="2769267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atin typeface="Arial" charset="0"/>
                <a:cs typeface="Arial" charset="0"/>
              </a:rPr>
              <a:t>Namespaces</a:t>
            </a:r>
          </a:p>
        </p:txBody>
      </p:sp>
      <p:sp>
        <p:nvSpPr>
          <p:cNvPr id="29699" name="Rectangle 3"/>
          <p:cNvSpPr>
            <a:spLocks noGrp="1" noChangeArrowheads="1"/>
          </p:cNvSpPr>
          <p:nvPr>
            <p:ph type="body" idx="1"/>
          </p:nvPr>
        </p:nvSpPr>
        <p:spPr/>
        <p:txBody>
          <a:bodyPr>
            <a:normAutofit lnSpcReduction="10000"/>
          </a:bodyPr>
          <a:lstStyle/>
          <a:p>
            <a:pPr>
              <a:buFont typeface="Arial" charset="0"/>
              <a:buNone/>
              <a:defRPr/>
            </a:pPr>
            <a:r>
              <a:rPr lang="en-US" dirty="0">
                <a:latin typeface="Arial" charset="0"/>
                <a:cs typeface="Arial" charset="0"/>
              </a:rPr>
              <a:t>	A namespace adds an extra </a:t>
            </a:r>
            <a:r>
              <a:rPr lang="en-CA" dirty="0">
                <a:latin typeface="Arial" charset="0"/>
                <a:cs typeface="Arial" charset="0"/>
              </a:rPr>
              <a:t>disambiguation between similar names</a:t>
            </a:r>
            <a:endParaRPr lang="en-US" b="1" dirty="0">
              <a:latin typeface="Courier New" pitchFamily="49" charset="0"/>
              <a:cs typeface="Arial" charset="0"/>
            </a:endParaRPr>
          </a:p>
          <a:p>
            <a:pPr lvl="2">
              <a:buFontTx/>
              <a:buNone/>
              <a:defRPr/>
            </a:pPr>
            <a:r>
              <a:rPr lang="en-US" b="1" dirty="0">
                <a:latin typeface="Courier New" pitchFamily="49" charset="0"/>
                <a:cs typeface="Arial" charset="0"/>
              </a:rPr>
              <a:t>namespace </a:t>
            </a:r>
            <a:r>
              <a:rPr lang="en-US" b="1" dirty="0" err="1">
                <a:solidFill>
                  <a:srgbClr val="0066FF"/>
                </a:solidFill>
                <a:latin typeface="Courier New" pitchFamily="49" charset="0"/>
                <a:cs typeface="Arial" charset="0"/>
              </a:rPr>
              <a:t>ca_uwaterloo_dwharder</a:t>
            </a:r>
            <a:r>
              <a:rPr lang="en-US" b="1" dirty="0">
                <a:latin typeface="Courier New" pitchFamily="49" charset="0"/>
                <a:cs typeface="Arial" charset="0"/>
              </a:rPr>
              <a:t> {</a:t>
            </a:r>
          </a:p>
          <a:p>
            <a:pPr lvl="2">
              <a:buFontTx/>
              <a:buNone/>
              <a:defRPr/>
            </a:pPr>
            <a:r>
              <a:rPr lang="en-US" b="1" dirty="0">
                <a:latin typeface="Courier New" pitchFamily="49" charset="0"/>
                <a:cs typeface="Arial" charset="0"/>
              </a:rPr>
              <a:t>    </a:t>
            </a:r>
            <a:r>
              <a:rPr lang="en-US" b="1" dirty="0" err="1">
                <a:latin typeface="Courier New" pitchFamily="49" charset="0"/>
                <a:cs typeface="Arial" charset="0"/>
              </a:rPr>
              <a:t>int</a:t>
            </a:r>
            <a:r>
              <a:rPr lang="en-US" b="1" dirty="0">
                <a:solidFill>
                  <a:srgbClr val="0066FF"/>
                </a:solidFill>
                <a:latin typeface="Courier New" pitchFamily="49" charset="0"/>
                <a:cs typeface="Arial" charset="0"/>
              </a:rPr>
              <a:t> n</a:t>
            </a:r>
            <a:r>
              <a:rPr lang="en-US" b="1" dirty="0">
                <a:latin typeface="Courier New" pitchFamily="49" charset="0"/>
                <a:cs typeface="Arial" charset="0"/>
              </a:rPr>
              <a:t> = 4;</a:t>
            </a:r>
          </a:p>
          <a:p>
            <a:pPr lvl="2">
              <a:buFontTx/>
              <a:buNone/>
              <a:defRPr/>
            </a:pPr>
            <a:r>
              <a:rPr lang="en-US" b="1" dirty="0">
                <a:latin typeface="Courier New" pitchFamily="49" charset="0"/>
                <a:cs typeface="Arial" charset="0"/>
              </a:rPr>
              <a:t>    double </a:t>
            </a:r>
            <a:r>
              <a:rPr lang="en-US" b="1" dirty="0">
                <a:solidFill>
                  <a:srgbClr val="0066FF"/>
                </a:solidFill>
                <a:latin typeface="Courier New" pitchFamily="49" charset="0"/>
                <a:cs typeface="Arial" charset="0"/>
              </a:rPr>
              <a:t>mean</a:t>
            </a:r>
            <a:r>
              <a:rPr lang="en-US" b="1" dirty="0">
                <a:latin typeface="Courier New" pitchFamily="49" charset="0"/>
                <a:cs typeface="Arial" charset="0"/>
              </a:rPr>
              <a:t> = 2.34567;</a:t>
            </a:r>
          </a:p>
          <a:p>
            <a:pPr lvl="2">
              <a:buFontTx/>
              <a:buNone/>
              <a:defRPr/>
            </a:pPr>
            <a:endParaRPr lang="en-US" b="1" dirty="0">
              <a:latin typeface="Courier New" pitchFamily="49" charset="0"/>
              <a:cs typeface="Arial" charset="0"/>
            </a:endParaRPr>
          </a:p>
          <a:p>
            <a:pPr lvl="2">
              <a:buFontTx/>
              <a:buNone/>
              <a:defRPr/>
            </a:pPr>
            <a:r>
              <a:rPr lang="en-US" b="1" dirty="0">
                <a:latin typeface="Courier New" pitchFamily="49" charset="0"/>
                <a:cs typeface="Arial" charset="0"/>
              </a:rPr>
              <a:t>    void </a:t>
            </a:r>
            <a:r>
              <a:rPr lang="en-US" b="1" dirty="0">
                <a:solidFill>
                  <a:srgbClr val="0066FF"/>
                </a:solidFill>
                <a:latin typeface="Courier New" pitchFamily="49" charset="0"/>
                <a:cs typeface="Arial" charset="0"/>
              </a:rPr>
              <a:t>init</a:t>
            </a:r>
            <a:r>
              <a:rPr lang="en-US" b="1" dirty="0">
                <a:latin typeface="Courier New" pitchFamily="49" charset="0"/>
                <a:cs typeface="Arial" charset="0"/>
              </a:rPr>
              <a:t>() {</a:t>
            </a:r>
          </a:p>
          <a:p>
            <a:pPr lvl="2">
              <a:buFontTx/>
              <a:buNone/>
              <a:defRPr/>
            </a:pPr>
            <a:r>
              <a:rPr lang="en-US" b="1" dirty="0">
                <a:latin typeface="Courier New" pitchFamily="49" charset="0"/>
                <a:cs typeface="Arial" charset="0"/>
              </a:rPr>
              <a:t>        // Does something...</a:t>
            </a:r>
          </a:p>
          <a:p>
            <a:pPr lvl="2">
              <a:buFontTx/>
              <a:buNone/>
              <a:defRPr/>
            </a:pPr>
            <a:r>
              <a:rPr lang="en-US" b="1" dirty="0">
                <a:latin typeface="Courier New" pitchFamily="49" charset="0"/>
                <a:cs typeface="Arial" charset="0"/>
              </a:rPr>
              <a:t>    }</a:t>
            </a:r>
          </a:p>
          <a:p>
            <a:pPr lvl="2">
              <a:buFontTx/>
              <a:buNone/>
              <a:defRPr/>
            </a:pPr>
            <a:r>
              <a:rPr lang="en-US" b="1" dirty="0">
                <a:latin typeface="Courier New" pitchFamily="49" charset="0"/>
                <a:cs typeface="Arial" charset="0"/>
              </a:rPr>
              <a:t>}</a:t>
            </a:r>
          </a:p>
          <a:p>
            <a:pPr>
              <a:buFont typeface="Arial" charset="0"/>
              <a:buNone/>
              <a:defRPr/>
            </a:pPr>
            <a:r>
              <a:rPr lang="en-CA" dirty="0">
                <a:solidFill>
                  <a:srgbClr val="000000"/>
                </a:solidFill>
                <a:latin typeface="Arial" charset="0"/>
                <a:cs typeface="Arial" charset="0"/>
              </a:rPr>
              <a:t>	</a:t>
            </a:r>
          </a:p>
          <a:p>
            <a:pPr>
              <a:buFont typeface="Arial" charset="0"/>
              <a:buNone/>
              <a:defRPr/>
            </a:pPr>
            <a:r>
              <a:rPr lang="en-CA" dirty="0">
                <a:solidFill>
                  <a:srgbClr val="000000"/>
                </a:solidFill>
                <a:latin typeface="Arial" charset="0"/>
                <a:cs typeface="Arial" charset="0"/>
              </a:rPr>
              <a:t>	There are two means of accessing these global variables and functions outside of this namespace:</a:t>
            </a:r>
          </a:p>
          <a:p>
            <a:pPr lvl="1">
              <a:defRPr/>
            </a:pPr>
            <a:r>
              <a:rPr lang="en-CA" dirty="0">
                <a:solidFill>
                  <a:srgbClr val="000000"/>
                </a:solidFill>
                <a:latin typeface="Arial" charset="0"/>
                <a:cs typeface="Arial" charset="0"/>
              </a:rPr>
              <a:t>The namespace as a prefix:     </a:t>
            </a:r>
            <a:r>
              <a:rPr lang="en-US" dirty="0" err="1">
                <a:solidFill>
                  <a:srgbClr val="0066FF"/>
                </a:solidFill>
                <a:latin typeface="Consolas" pitchFamily="49" charset="0"/>
                <a:cs typeface="Arial" charset="0"/>
              </a:rPr>
              <a:t>ca_uwaterloo_dwharder</a:t>
            </a:r>
            <a:r>
              <a:rPr lang="en-US" dirty="0">
                <a:solidFill>
                  <a:srgbClr val="0066FF"/>
                </a:solidFill>
                <a:latin typeface="Consolas" pitchFamily="49" charset="0"/>
                <a:cs typeface="Arial" charset="0"/>
              </a:rPr>
              <a:t>::init()</a:t>
            </a:r>
          </a:p>
          <a:p>
            <a:pPr lvl="1">
              <a:defRPr/>
            </a:pPr>
            <a:r>
              <a:rPr lang="en-CA" dirty="0">
                <a:solidFill>
                  <a:srgbClr val="000000"/>
                </a:solidFill>
                <a:latin typeface="Arial" charset="0"/>
                <a:cs typeface="Arial" charset="0"/>
              </a:rPr>
              <a:t>The </a:t>
            </a:r>
            <a:r>
              <a:rPr lang="en-CA" dirty="0">
                <a:solidFill>
                  <a:srgbClr val="000000"/>
                </a:solidFill>
                <a:latin typeface="Consolas" pitchFamily="49" charset="0"/>
                <a:cs typeface="Arial" charset="0"/>
              </a:rPr>
              <a:t>using</a:t>
            </a:r>
            <a:r>
              <a:rPr lang="en-CA" dirty="0">
                <a:solidFill>
                  <a:srgbClr val="000000"/>
                </a:solidFill>
                <a:latin typeface="Arial" charset="0"/>
                <a:cs typeface="Arial" charset="0"/>
              </a:rPr>
              <a:t> statement:</a:t>
            </a:r>
          </a:p>
          <a:p>
            <a:pPr lvl="1">
              <a:buFont typeface="Arial" charset="0"/>
              <a:buNone/>
              <a:defRPr/>
            </a:pPr>
            <a:r>
              <a:rPr lang="en-US" dirty="0">
                <a:solidFill>
                  <a:srgbClr val="0066FF"/>
                </a:solidFill>
                <a:latin typeface="Consolas" pitchFamily="49" charset="0"/>
                <a:cs typeface="Arial" charset="0"/>
              </a:rPr>
              <a:t>       using namespace </a:t>
            </a:r>
            <a:r>
              <a:rPr lang="en-US" dirty="0" err="1">
                <a:solidFill>
                  <a:srgbClr val="0066FF"/>
                </a:solidFill>
                <a:latin typeface="Consolas" pitchFamily="49" charset="0"/>
                <a:cs typeface="Arial" charset="0"/>
              </a:rPr>
              <a:t>ca_uwaterloo_dwharder</a:t>
            </a:r>
            <a:r>
              <a:rPr lang="en-US" dirty="0">
                <a:solidFill>
                  <a:srgbClr val="0066FF"/>
                </a:solidFill>
                <a:latin typeface="Consolas" pitchFamily="49" charset="0"/>
                <a:cs typeface="Arial" charset="0"/>
              </a:rPr>
              <a:t>;</a:t>
            </a:r>
          </a:p>
        </p:txBody>
      </p:sp>
    </p:spTree>
    <p:extLst>
      <p:ext uri="{BB962C8B-B14F-4D97-AF65-F5344CB8AC3E}">
        <p14:creationId xmlns:p14="http://schemas.microsoft.com/office/powerpoint/2010/main" val="31893960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atin typeface="Arial" charset="0"/>
                <a:cs typeface="Arial" charset="0"/>
              </a:rPr>
              <a:t>Namespaces</a:t>
            </a:r>
          </a:p>
        </p:txBody>
      </p:sp>
      <p:sp>
        <p:nvSpPr>
          <p:cNvPr id="29699" name="Rectangle 3"/>
          <p:cNvSpPr>
            <a:spLocks noGrp="1" noChangeArrowheads="1"/>
          </p:cNvSpPr>
          <p:nvPr>
            <p:ph type="body" idx="1"/>
          </p:nvPr>
        </p:nvSpPr>
        <p:spPr/>
        <p:txBody>
          <a:bodyPr/>
          <a:lstStyle/>
          <a:p>
            <a:pPr>
              <a:buFont typeface="Arial" charset="0"/>
              <a:buNone/>
            </a:pPr>
            <a:r>
              <a:rPr lang="en-US">
                <a:latin typeface="Arial" charset="0"/>
                <a:cs typeface="Arial" charset="0"/>
              </a:rPr>
              <a:t>	You will only need this for the standard name space</a:t>
            </a:r>
          </a:p>
          <a:p>
            <a:pPr lvl="1"/>
            <a:r>
              <a:rPr lang="en-US">
                <a:latin typeface="Arial" charset="0"/>
                <a:cs typeface="Arial" charset="0"/>
              </a:rPr>
              <a:t>All variables and functions in the standard library are in the </a:t>
            </a:r>
            <a:r>
              <a:rPr lang="en-US" b="1">
                <a:latin typeface="Consolas" pitchFamily="49" charset="0"/>
                <a:cs typeface="Arial" charset="0"/>
              </a:rPr>
              <a:t>std</a:t>
            </a:r>
            <a:r>
              <a:rPr lang="en-US">
                <a:latin typeface="Arial" charset="0"/>
                <a:cs typeface="Arial" charset="0"/>
              </a:rPr>
              <a:t> namespace</a:t>
            </a:r>
          </a:p>
          <a:p>
            <a:pPr>
              <a:buFont typeface="Arial" charset="0"/>
              <a:buNone/>
            </a:pPr>
            <a:endParaRPr lang="en-US">
              <a:latin typeface="Arial" charset="0"/>
              <a:cs typeface="Arial" charset="0"/>
            </a:endParaRPr>
          </a:p>
          <a:p>
            <a:pPr>
              <a:buFont typeface="Arial" charset="0"/>
              <a:buNone/>
            </a:pPr>
            <a:r>
              <a:rPr lang="en-US" sz="1800">
                <a:latin typeface="Consolas" pitchFamily="49" charset="0"/>
                <a:cs typeface="Arial" charset="0"/>
              </a:rPr>
              <a:t>		#include &lt;iostream&gt;</a:t>
            </a:r>
          </a:p>
          <a:p>
            <a:pPr>
              <a:buFont typeface="Arial" charset="0"/>
              <a:buNone/>
            </a:pPr>
            <a:r>
              <a:rPr lang="en-US" sz="1800">
                <a:latin typeface="Consolas" pitchFamily="49" charset="0"/>
                <a:cs typeface="Arial" charset="0"/>
              </a:rPr>
              <a:t>		</a:t>
            </a:r>
            <a:r>
              <a:rPr lang="en-US" sz="1800">
                <a:solidFill>
                  <a:srgbClr val="0066FF"/>
                </a:solidFill>
                <a:latin typeface="Consolas" pitchFamily="49" charset="0"/>
                <a:cs typeface="Arial" charset="0"/>
              </a:rPr>
              <a:t>std::</a:t>
            </a:r>
            <a:r>
              <a:rPr lang="en-US" sz="1800">
                <a:latin typeface="Consolas" pitchFamily="49" charset="0"/>
                <a:cs typeface="Arial" charset="0"/>
              </a:rPr>
              <a:t>cout &lt;&lt; "Hello world!" &lt;&lt; </a:t>
            </a:r>
            <a:r>
              <a:rPr lang="en-US" sz="1800">
                <a:solidFill>
                  <a:srgbClr val="0066FF"/>
                </a:solidFill>
                <a:latin typeface="Consolas" pitchFamily="49" charset="0"/>
                <a:cs typeface="Arial" charset="0"/>
              </a:rPr>
              <a:t>std::</a:t>
            </a:r>
            <a:r>
              <a:rPr lang="en-US" sz="1800">
                <a:latin typeface="Consolas" pitchFamily="49" charset="0"/>
                <a:cs typeface="Arial" charset="0"/>
              </a:rPr>
              <a:t>endl;</a:t>
            </a:r>
          </a:p>
          <a:p>
            <a:pPr>
              <a:buFont typeface="Arial" charset="0"/>
              <a:buNone/>
            </a:pPr>
            <a:endParaRPr lang="en-US">
              <a:latin typeface="Arial" charset="0"/>
              <a:cs typeface="Arial" charset="0"/>
            </a:endParaRPr>
          </a:p>
          <a:p>
            <a:pPr>
              <a:buFont typeface="Arial" charset="0"/>
              <a:buNone/>
            </a:pPr>
            <a:endParaRPr lang="en-US">
              <a:latin typeface="Arial" charset="0"/>
              <a:cs typeface="Arial" charset="0"/>
            </a:endParaRPr>
          </a:p>
          <a:p>
            <a:pPr>
              <a:buFont typeface="Arial" charset="0"/>
              <a:buNone/>
            </a:pPr>
            <a:r>
              <a:rPr lang="en-US">
                <a:latin typeface="Arial" charset="0"/>
                <a:cs typeface="Arial" charset="0"/>
              </a:rPr>
              <a:t>        </a:t>
            </a:r>
            <a:r>
              <a:rPr lang="en-US" sz="1600">
                <a:latin typeface="Consolas" pitchFamily="49" charset="0"/>
                <a:cs typeface="Arial" charset="0"/>
              </a:rPr>
              <a:t>	#include &lt;iostream&gt;</a:t>
            </a:r>
          </a:p>
          <a:p>
            <a:pPr>
              <a:buFont typeface="Arial" charset="0"/>
              <a:buNone/>
            </a:pPr>
            <a:r>
              <a:rPr lang="en-US" sz="1600">
                <a:latin typeface="Consolas" pitchFamily="49" charset="0"/>
                <a:cs typeface="Arial" charset="0"/>
              </a:rPr>
              <a:t>		using namespace </a:t>
            </a:r>
            <a:r>
              <a:rPr lang="en-US" sz="1600">
                <a:solidFill>
                  <a:srgbClr val="0066FF"/>
                </a:solidFill>
                <a:latin typeface="Consolas" pitchFamily="49" charset="0"/>
                <a:cs typeface="Arial" charset="0"/>
              </a:rPr>
              <a:t>std</a:t>
            </a:r>
            <a:r>
              <a:rPr lang="en-US" sz="1600">
                <a:latin typeface="Consolas" pitchFamily="49" charset="0"/>
                <a:cs typeface="Arial" charset="0"/>
              </a:rPr>
              <a:t>;            // never used in production code</a:t>
            </a:r>
          </a:p>
          <a:p>
            <a:pPr>
              <a:buFont typeface="Arial" charset="0"/>
              <a:buNone/>
            </a:pPr>
            <a:endParaRPr lang="en-US" sz="1600">
              <a:latin typeface="Consolas" pitchFamily="49" charset="0"/>
              <a:cs typeface="Arial" charset="0"/>
            </a:endParaRPr>
          </a:p>
          <a:p>
            <a:pPr>
              <a:buFont typeface="Arial" charset="0"/>
              <a:buNone/>
            </a:pPr>
            <a:r>
              <a:rPr lang="en-US" sz="1600">
                <a:latin typeface="Consolas" pitchFamily="49" charset="0"/>
                <a:cs typeface="Arial" charset="0"/>
              </a:rPr>
              <a:t>		cout &lt;&lt; "Hello world!" &lt;&lt; endl;</a:t>
            </a:r>
            <a:endParaRPr lang="en-US" sz="1600" b="1">
              <a:latin typeface="Courier New" pitchFamily="49" charset="0"/>
              <a:cs typeface="Arial" charset="0"/>
            </a:endParaRPr>
          </a:p>
        </p:txBody>
      </p:sp>
    </p:spTree>
    <p:extLst>
      <p:ext uri="{BB962C8B-B14F-4D97-AF65-F5344CB8AC3E}">
        <p14:creationId xmlns:p14="http://schemas.microsoft.com/office/powerpoint/2010/main" val="10566783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atin typeface="Arial" charset="0"/>
                <a:cs typeface="Arial" charset="0"/>
              </a:rPr>
              <a:t>Introduction to C++</a:t>
            </a:r>
          </a:p>
        </p:txBody>
      </p:sp>
      <p:sp>
        <p:nvSpPr>
          <p:cNvPr id="35843"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	</a:t>
            </a:r>
            <a:r>
              <a:rPr lang="en-US" dirty="0">
                <a:latin typeface="Times" pitchFamily="2" charset="0"/>
                <a:cs typeface="Arial" charset="0"/>
              </a:rPr>
              <a:t>The next topics are:</a:t>
            </a:r>
          </a:p>
          <a:p>
            <a:pPr lvl="1"/>
            <a:r>
              <a:rPr lang="en-US" dirty="0">
                <a:latin typeface="Times" pitchFamily="2" charset="0"/>
                <a:cs typeface="Arial" charset="0"/>
              </a:rPr>
              <a:t>Pointers</a:t>
            </a:r>
          </a:p>
          <a:p>
            <a:pPr lvl="1"/>
            <a:r>
              <a:rPr lang="en-US" dirty="0">
                <a:latin typeface="Times" pitchFamily="2" charset="0"/>
                <a:cs typeface="Arial" charset="0"/>
              </a:rPr>
              <a:t>Memory allocation</a:t>
            </a:r>
          </a:p>
          <a:p>
            <a:pPr lvl="1"/>
            <a:r>
              <a:rPr lang="en-US" dirty="0">
                <a:latin typeface="Times" pitchFamily="2" charset="0"/>
                <a:cs typeface="Arial" charset="0"/>
              </a:rPr>
              <a:t>Templates</a:t>
            </a:r>
          </a:p>
          <a:p>
            <a:pPr lvl="1"/>
            <a:r>
              <a:rPr lang="en-US" dirty="0">
                <a:latin typeface="Times" pitchFamily="2" charset="0"/>
                <a:cs typeface="Arial" charset="0"/>
              </a:rPr>
              <a:t>Classes	</a:t>
            </a:r>
          </a:p>
          <a:p>
            <a:pPr>
              <a:buFont typeface="Arial" charset="0"/>
              <a:buNone/>
            </a:pPr>
            <a:r>
              <a:rPr lang="en-US" dirty="0">
                <a:latin typeface="Times" pitchFamily="2" charset="0"/>
                <a:cs typeface="Arial" charset="0"/>
              </a:rPr>
              <a:t>	</a:t>
            </a:r>
            <a:endParaRPr lang="en-US" sz="1600" dirty="0">
              <a:latin typeface="Times" pitchFamily="2" charset="0"/>
              <a:cs typeface="Arial" charset="0"/>
            </a:endParaRPr>
          </a:p>
        </p:txBody>
      </p:sp>
    </p:spTree>
    <p:extLst>
      <p:ext uri="{BB962C8B-B14F-4D97-AF65-F5344CB8AC3E}">
        <p14:creationId xmlns:p14="http://schemas.microsoft.com/office/powerpoint/2010/main" val="20346139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457200" y="1556792"/>
            <a:ext cx="8229600" cy="4248472"/>
          </a:xfrm>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r>
              <a:rPr lang="en-US" sz="3900" dirty="0">
                <a:solidFill>
                  <a:srgbClr val="002060"/>
                </a:solidFill>
                <a:latin typeface="Arial" charset="0"/>
                <a:cs typeface="Arial" charset="0"/>
              </a:rPr>
              <a:t>Understanding C++:</a:t>
            </a:r>
            <a:br>
              <a:rPr lang="en-US" sz="3900" dirty="0">
                <a:solidFill>
                  <a:srgbClr val="002060"/>
                </a:solidFill>
                <a:latin typeface="Arial" charset="0"/>
                <a:cs typeface="Arial" charset="0"/>
              </a:rPr>
            </a:br>
            <a:r>
              <a:rPr lang="en-US" sz="3900" dirty="0">
                <a:solidFill>
                  <a:srgbClr val="002060"/>
                </a:solidFill>
                <a:latin typeface="Arial" charset="0"/>
                <a:cs typeface="Arial" charset="0"/>
              </a:rPr>
              <a:t>Pointers</a:t>
            </a: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p:txBody>
      </p:sp>
    </p:spTree>
    <p:extLst>
      <p:ext uri="{BB962C8B-B14F-4D97-AF65-F5344CB8AC3E}">
        <p14:creationId xmlns:p14="http://schemas.microsoft.com/office/powerpoint/2010/main" val="25527471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atin typeface="Arial" charset="0"/>
                <a:cs typeface="Arial" charset="0"/>
              </a:rPr>
              <a:t>Pointers</a:t>
            </a:r>
          </a:p>
        </p:txBody>
      </p:sp>
      <p:sp>
        <p:nvSpPr>
          <p:cNvPr id="73731"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	One of the simplest ideas in C, but one which most students have a problem with is a pointer</a:t>
            </a:r>
          </a:p>
          <a:p>
            <a:pPr lvl="1"/>
            <a:r>
              <a:rPr lang="en-US" dirty="0">
                <a:latin typeface="Arial" charset="0"/>
                <a:cs typeface="Arial" charset="0"/>
              </a:rPr>
              <a:t>Every variable is stored somewhere in memory </a:t>
            </a:r>
          </a:p>
          <a:p>
            <a:pPr lvl="1"/>
            <a:r>
              <a:rPr lang="en-US" dirty="0">
                <a:latin typeface="Arial" charset="0"/>
                <a:cs typeface="Arial" charset="0"/>
              </a:rPr>
              <a:t>That address is an integer, so why can’t we store an address in a variable?</a:t>
            </a:r>
          </a:p>
        </p:txBody>
      </p:sp>
      <p:pic>
        <p:nvPicPr>
          <p:cNvPr id="737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0" y="3068638"/>
            <a:ext cx="342900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076825" y="5876925"/>
            <a:ext cx="1785938" cy="307975"/>
          </a:xfrm>
          <a:prstGeom prst="rect">
            <a:avLst/>
          </a:prstGeom>
        </p:spPr>
        <p:txBody>
          <a:bodyPr wrap="none">
            <a:spAutoFit/>
          </a:bodyPr>
          <a:lstStyle/>
          <a:p>
            <a:pPr>
              <a:defRPr/>
            </a:pPr>
            <a:r>
              <a:rPr lang="en-CA" sz="1400" dirty="0">
                <a:solidFill>
                  <a:schemeClr val="tx1">
                    <a:lumMod val="50000"/>
                    <a:lumOff val="50000"/>
                  </a:schemeClr>
                </a:solidFill>
              </a:rPr>
              <a:t>http://xkcd.com/138/</a:t>
            </a:r>
          </a:p>
        </p:txBody>
      </p:sp>
    </p:spTree>
    <p:extLst>
      <p:ext uri="{BB962C8B-B14F-4D97-AF65-F5344CB8AC3E}">
        <p14:creationId xmlns:p14="http://schemas.microsoft.com/office/powerpoint/2010/main" val="15903395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atin typeface="Arial" charset="0"/>
                <a:cs typeface="Arial" charset="0"/>
              </a:rPr>
              <a:t>Pointers</a:t>
            </a:r>
          </a:p>
        </p:txBody>
      </p:sp>
      <p:sp>
        <p:nvSpPr>
          <p:cNvPr id="74755" name="Rectangle 3"/>
          <p:cNvSpPr>
            <a:spLocks noGrp="1" noChangeArrowheads="1"/>
          </p:cNvSpPr>
          <p:nvPr>
            <p:ph type="body" idx="1"/>
          </p:nvPr>
        </p:nvSpPr>
        <p:spPr/>
        <p:txBody>
          <a:bodyPr/>
          <a:lstStyle/>
          <a:p>
            <a:pPr>
              <a:buFont typeface="Arial" charset="0"/>
              <a:buNone/>
            </a:pPr>
            <a:r>
              <a:rPr lang="en-US">
                <a:latin typeface="Arial" charset="0"/>
                <a:cs typeface="Arial" charset="0"/>
              </a:rPr>
              <a:t>	We could simply have an ‘address’ type:</a:t>
            </a:r>
          </a:p>
          <a:p>
            <a:pPr>
              <a:buFontTx/>
              <a:buNone/>
            </a:pPr>
            <a:r>
              <a:rPr lang="en-US" sz="1800">
                <a:solidFill>
                  <a:srgbClr val="FF3300"/>
                </a:solidFill>
                <a:latin typeface="Consolas" pitchFamily="49" charset="0"/>
                <a:cs typeface="Arial" charset="0"/>
              </a:rPr>
              <a:t>     address ptr;    // store an address</a:t>
            </a:r>
          </a:p>
          <a:p>
            <a:pPr>
              <a:buFontTx/>
              <a:buNone/>
            </a:pPr>
            <a:r>
              <a:rPr lang="en-US" sz="1800">
                <a:solidFill>
                  <a:srgbClr val="FF3300"/>
                </a:solidFill>
                <a:latin typeface="Consolas" pitchFamily="49" charset="0"/>
                <a:cs typeface="Arial" charset="0"/>
              </a:rPr>
              <a:t>                     // THIS IS WRONG</a:t>
            </a:r>
          </a:p>
          <a:p>
            <a:pPr>
              <a:buFontTx/>
              <a:buNone/>
            </a:pPr>
            <a:r>
              <a:rPr lang="en-US">
                <a:latin typeface="Arial" charset="0"/>
                <a:cs typeface="Arial" charset="0"/>
              </a:rPr>
              <a:t>	however, the compiler does not know what it is an address of (is it the address of an int, a double, etc.)</a:t>
            </a:r>
          </a:p>
          <a:p>
            <a:pPr>
              <a:buFont typeface="Arial" charset="0"/>
              <a:buNone/>
            </a:pPr>
            <a:endParaRPr lang="en-US">
              <a:latin typeface="Arial" charset="0"/>
              <a:cs typeface="Arial" charset="0"/>
            </a:endParaRPr>
          </a:p>
          <a:p>
            <a:pPr>
              <a:buFont typeface="Arial" charset="0"/>
              <a:buNone/>
            </a:pPr>
            <a:r>
              <a:rPr lang="en-US">
                <a:latin typeface="Arial" charset="0"/>
                <a:cs typeface="Arial" charset="0"/>
              </a:rPr>
              <a:t>	Instead, we have to indicate what it is pointing to:</a:t>
            </a:r>
          </a:p>
          <a:p>
            <a:pPr>
              <a:buFontTx/>
              <a:buNone/>
            </a:pPr>
            <a:r>
              <a:rPr lang="en-US" sz="1800">
                <a:latin typeface="Consolas" pitchFamily="49" charset="0"/>
                <a:cs typeface="Arial" charset="0"/>
              </a:rPr>
              <a:t>     int *ptr;   // a pointer to an integer</a:t>
            </a:r>
          </a:p>
          <a:p>
            <a:pPr>
              <a:buFontTx/>
              <a:buNone/>
            </a:pPr>
            <a:r>
              <a:rPr lang="en-US" sz="1800">
                <a:latin typeface="Consolas" pitchFamily="49" charset="0"/>
                <a:cs typeface="Arial" charset="0"/>
              </a:rPr>
              <a:t>                 // the address of the integer variable 'ptr'</a:t>
            </a:r>
          </a:p>
        </p:txBody>
      </p:sp>
    </p:spTree>
    <p:extLst>
      <p:ext uri="{BB962C8B-B14F-4D97-AF65-F5344CB8AC3E}">
        <p14:creationId xmlns:p14="http://schemas.microsoft.com/office/powerpoint/2010/main" val="36832956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latin typeface="Arial" charset="0"/>
                <a:cs typeface="Arial" charset="0"/>
              </a:rPr>
              <a:t>Pointers</a:t>
            </a:r>
          </a:p>
        </p:txBody>
      </p:sp>
      <p:sp>
        <p:nvSpPr>
          <p:cNvPr id="75779" name="Rectangle 3"/>
          <p:cNvSpPr>
            <a:spLocks noGrp="1" noChangeArrowheads="1"/>
          </p:cNvSpPr>
          <p:nvPr>
            <p:ph type="body" idx="1"/>
          </p:nvPr>
        </p:nvSpPr>
        <p:spPr/>
        <p:txBody>
          <a:bodyPr/>
          <a:lstStyle/>
          <a:p>
            <a:pPr>
              <a:buFont typeface="Arial" charset="0"/>
              <a:buNone/>
            </a:pPr>
            <a:r>
              <a:rPr lang="en-US">
                <a:latin typeface="Arial" charset="0"/>
                <a:cs typeface="Arial" charset="0"/>
              </a:rPr>
              <a:t>	First we must get the address of a variable</a:t>
            </a:r>
          </a:p>
          <a:p>
            <a:pPr>
              <a:buFont typeface="Arial" charset="0"/>
              <a:buNone/>
            </a:pPr>
            <a:r>
              <a:rPr lang="en-US">
                <a:latin typeface="Arial" charset="0"/>
                <a:cs typeface="Arial" charset="0"/>
              </a:rPr>
              <a:t>	This is done with the </a:t>
            </a:r>
            <a:r>
              <a:rPr lang="en-US" b="1">
                <a:latin typeface="Consolas" pitchFamily="49" charset="0"/>
                <a:cs typeface="Arial" charset="0"/>
              </a:rPr>
              <a:t>&amp;</a:t>
            </a:r>
            <a:r>
              <a:rPr lang="en-US">
                <a:latin typeface="Arial" charset="0"/>
                <a:cs typeface="Arial" charset="0"/>
              </a:rPr>
              <a:t> operator</a:t>
            </a:r>
            <a:br>
              <a:rPr lang="en-US">
                <a:latin typeface="Arial" charset="0"/>
                <a:cs typeface="Arial" charset="0"/>
              </a:rPr>
            </a:br>
            <a:r>
              <a:rPr lang="en-US">
                <a:latin typeface="Arial" charset="0"/>
                <a:cs typeface="Arial" charset="0"/>
              </a:rPr>
              <a:t>                           			      (</a:t>
            </a:r>
            <a:r>
              <a:rPr lang="en-US" b="1" i="1">
                <a:solidFill>
                  <a:srgbClr val="FF3300"/>
                </a:solidFill>
                <a:latin typeface="Arial" charset="0"/>
                <a:cs typeface="Arial" charset="0"/>
              </a:rPr>
              <a:t>a</a:t>
            </a:r>
            <a:r>
              <a:rPr lang="en-US">
                <a:latin typeface="Arial" charset="0"/>
                <a:cs typeface="Arial" charset="0"/>
              </a:rPr>
              <a:t>mpersand/</a:t>
            </a:r>
            <a:r>
              <a:rPr lang="en-US" b="1" i="1">
                <a:solidFill>
                  <a:srgbClr val="FF3300"/>
                </a:solidFill>
                <a:latin typeface="Arial" charset="0"/>
                <a:cs typeface="Arial" charset="0"/>
              </a:rPr>
              <a:t>a</a:t>
            </a:r>
            <a:r>
              <a:rPr lang="en-US">
                <a:latin typeface="Arial" charset="0"/>
                <a:cs typeface="Arial" charset="0"/>
              </a:rPr>
              <a:t>ddress of)</a:t>
            </a:r>
          </a:p>
          <a:p>
            <a:pPr>
              <a:buFont typeface="Arial" charset="0"/>
              <a:buNone/>
            </a:pPr>
            <a:r>
              <a:rPr lang="en-US">
                <a:latin typeface="Arial" charset="0"/>
                <a:cs typeface="Arial" charset="0"/>
              </a:rPr>
              <a:t>	For example,</a:t>
            </a:r>
          </a:p>
          <a:p>
            <a:pPr>
              <a:buFontTx/>
              <a:buNone/>
            </a:pPr>
            <a:endParaRPr lang="en-US" sz="1800" b="1">
              <a:latin typeface="Consolas" pitchFamily="49" charset="0"/>
              <a:cs typeface="Arial" charset="0"/>
            </a:endParaRPr>
          </a:p>
          <a:p>
            <a:pPr>
              <a:buFontTx/>
              <a:buNone/>
            </a:pPr>
            <a:r>
              <a:rPr lang="en-US" sz="1800">
                <a:latin typeface="Consolas" pitchFamily="49" charset="0"/>
                <a:cs typeface="Arial" charset="0"/>
              </a:rPr>
              <a:t>     int m = 5;    // m is an int storing 5</a:t>
            </a:r>
          </a:p>
          <a:p>
            <a:pPr>
              <a:buFontTx/>
              <a:buNone/>
            </a:pPr>
            <a:r>
              <a:rPr lang="en-US" sz="1800">
                <a:latin typeface="Consolas" pitchFamily="49" charset="0"/>
                <a:cs typeface="Arial" charset="0"/>
              </a:rPr>
              <a:t>     int *ptr;     // a pointer to an int</a:t>
            </a:r>
          </a:p>
          <a:p>
            <a:pPr>
              <a:buFontTx/>
              <a:buNone/>
            </a:pPr>
            <a:r>
              <a:rPr lang="en-US" sz="1800">
                <a:latin typeface="Consolas" pitchFamily="49" charset="0"/>
                <a:cs typeface="Arial" charset="0"/>
              </a:rPr>
              <a:t>     ptr = &amp;m;     // assign to ptr the</a:t>
            </a:r>
          </a:p>
          <a:p>
            <a:pPr>
              <a:buFontTx/>
              <a:buNone/>
            </a:pPr>
            <a:r>
              <a:rPr lang="en-US" sz="1800">
                <a:latin typeface="Consolas" pitchFamily="49" charset="0"/>
                <a:cs typeface="Arial" charset="0"/>
              </a:rPr>
              <a:t>                   // address of m</a:t>
            </a:r>
          </a:p>
        </p:txBody>
      </p:sp>
    </p:spTree>
    <p:extLst>
      <p:ext uri="{BB962C8B-B14F-4D97-AF65-F5344CB8AC3E}">
        <p14:creationId xmlns:p14="http://schemas.microsoft.com/office/powerpoint/2010/main" val="1560204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atin typeface="Arial" charset="0"/>
                <a:cs typeface="Arial" charset="0"/>
              </a:rPr>
              <a:t>Pointers</a:t>
            </a:r>
          </a:p>
        </p:txBody>
      </p:sp>
      <p:sp>
        <p:nvSpPr>
          <p:cNvPr id="76803" name="Rectangle 3"/>
          <p:cNvSpPr>
            <a:spLocks noGrp="1" noChangeArrowheads="1"/>
          </p:cNvSpPr>
          <p:nvPr>
            <p:ph type="body" idx="1"/>
          </p:nvPr>
        </p:nvSpPr>
        <p:spPr/>
        <p:txBody>
          <a:bodyPr/>
          <a:lstStyle/>
          <a:p>
            <a:pPr>
              <a:buFont typeface="Arial" charset="0"/>
              <a:buNone/>
            </a:pPr>
            <a:r>
              <a:rPr lang="en-US">
                <a:latin typeface="Arial" charset="0"/>
                <a:cs typeface="Arial" charset="0"/>
              </a:rPr>
              <a:t>	We can even print the addresses:</a:t>
            </a:r>
          </a:p>
          <a:p>
            <a:pPr>
              <a:buFontTx/>
              <a:buNone/>
            </a:pPr>
            <a:endParaRPr lang="en-US" sz="1800">
              <a:latin typeface="Consolas" pitchFamily="49" charset="0"/>
              <a:cs typeface="Arial" charset="0"/>
            </a:endParaRPr>
          </a:p>
          <a:p>
            <a:pPr>
              <a:buFontTx/>
              <a:buNone/>
            </a:pPr>
            <a:r>
              <a:rPr lang="en-US" sz="1800">
                <a:latin typeface="Consolas" pitchFamily="49" charset="0"/>
                <a:cs typeface="Arial" charset="0"/>
              </a:rPr>
              <a:t>     int m = 5;    // m is an int storing 5</a:t>
            </a:r>
          </a:p>
          <a:p>
            <a:pPr>
              <a:buFontTx/>
              <a:buNone/>
            </a:pPr>
            <a:r>
              <a:rPr lang="en-US" sz="1800">
                <a:latin typeface="Consolas" pitchFamily="49" charset="0"/>
                <a:cs typeface="Arial" charset="0"/>
              </a:rPr>
              <a:t>     int *ptr;     // a pointer to an int</a:t>
            </a:r>
          </a:p>
          <a:p>
            <a:pPr>
              <a:buFontTx/>
              <a:buNone/>
            </a:pPr>
            <a:r>
              <a:rPr lang="en-US" sz="1800">
                <a:latin typeface="Consolas" pitchFamily="49" charset="0"/>
                <a:cs typeface="Arial" charset="0"/>
              </a:rPr>
              <a:t>     ptr = &amp;m;     // assign to ptr the</a:t>
            </a:r>
          </a:p>
          <a:p>
            <a:pPr>
              <a:buFontTx/>
              <a:buNone/>
            </a:pPr>
            <a:r>
              <a:rPr lang="en-US" sz="1800">
                <a:latin typeface="Consolas" pitchFamily="49" charset="0"/>
                <a:cs typeface="Arial" charset="0"/>
              </a:rPr>
              <a:t>                   // address of m</a:t>
            </a:r>
          </a:p>
          <a:p>
            <a:pPr>
              <a:buFontTx/>
              <a:buNone/>
            </a:pPr>
            <a:r>
              <a:rPr lang="en-US" sz="1800">
                <a:latin typeface="Consolas" pitchFamily="49" charset="0"/>
                <a:cs typeface="Arial" charset="0"/>
              </a:rPr>
              <a:t>     cout &lt;&lt; ptr &lt;&lt; endl;</a:t>
            </a:r>
          </a:p>
          <a:p>
            <a:pPr>
              <a:buFontTx/>
              <a:buNone/>
            </a:pPr>
            <a:endParaRPr lang="en-US">
              <a:latin typeface="Arial" charset="0"/>
              <a:cs typeface="Arial" charset="0"/>
            </a:endParaRPr>
          </a:p>
          <a:p>
            <a:pPr>
              <a:buFontTx/>
              <a:buNone/>
            </a:pPr>
            <a:r>
              <a:rPr lang="en-US">
                <a:latin typeface="Arial" charset="0"/>
                <a:cs typeface="Arial" charset="0"/>
              </a:rPr>
              <a:t>	prints </a:t>
            </a:r>
            <a:r>
              <a:rPr lang="en-US">
                <a:solidFill>
                  <a:srgbClr val="0066FF"/>
                </a:solidFill>
                <a:latin typeface="Consolas" pitchFamily="49" charset="0"/>
                <a:cs typeface="Arial" charset="0"/>
              </a:rPr>
              <a:t>0xffffd352</a:t>
            </a:r>
            <a:r>
              <a:rPr lang="en-US">
                <a:latin typeface="Arial" charset="0"/>
                <a:cs typeface="Arial" charset="0"/>
              </a:rPr>
              <a:t>, a 32-bit number</a:t>
            </a:r>
          </a:p>
          <a:p>
            <a:pPr lvl="1"/>
            <a:r>
              <a:rPr lang="en-US">
                <a:latin typeface="Arial" charset="0"/>
                <a:cs typeface="Arial" charset="0"/>
              </a:rPr>
              <a:t>The computer uses 32-bit addresses</a:t>
            </a:r>
          </a:p>
        </p:txBody>
      </p:sp>
    </p:spTree>
    <p:extLst>
      <p:ext uri="{BB962C8B-B14F-4D97-AF65-F5344CB8AC3E}">
        <p14:creationId xmlns:p14="http://schemas.microsoft.com/office/powerpoint/2010/main" val="33819922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atin typeface="Arial" charset="0"/>
                <a:cs typeface="Arial" charset="0"/>
              </a:rPr>
              <a:t>Pointers</a:t>
            </a:r>
          </a:p>
        </p:txBody>
      </p:sp>
      <p:sp>
        <p:nvSpPr>
          <p:cNvPr id="77827" name="Rectangle 3"/>
          <p:cNvSpPr>
            <a:spLocks noGrp="1" noChangeArrowheads="1"/>
          </p:cNvSpPr>
          <p:nvPr>
            <p:ph type="body" idx="1"/>
          </p:nvPr>
        </p:nvSpPr>
        <p:spPr/>
        <p:txBody>
          <a:bodyPr/>
          <a:lstStyle/>
          <a:p>
            <a:pPr>
              <a:buFont typeface="Arial" charset="0"/>
              <a:buNone/>
            </a:pPr>
            <a:r>
              <a:rPr lang="en-US">
                <a:latin typeface="Arial" charset="0"/>
                <a:cs typeface="Arial" charset="0"/>
              </a:rPr>
              <a:t>	We have pointers:  we would now like to manipulate what is stored at that address</a:t>
            </a:r>
          </a:p>
          <a:p>
            <a:pPr>
              <a:buFont typeface="Arial" charset="0"/>
              <a:buNone/>
            </a:pPr>
            <a:r>
              <a:rPr lang="en-US">
                <a:latin typeface="Arial" charset="0"/>
                <a:cs typeface="Arial" charset="0"/>
              </a:rPr>
              <a:t>	</a:t>
            </a:r>
          </a:p>
          <a:p>
            <a:pPr>
              <a:buFont typeface="Arial" charset="0"/>
              <a:buNone/>
            </a:pPr>
            <a:r>
              <a:rPr lang="en-US">
                <a:latin typeface="Arial" charset="0"/>
                <a:cs typeface="Arial" charset="0"/>
              </a:rPr>
              <a:t>	We can access/modify what is stored at that memory location by using the * operator (dereference)</a:t>
            </a:r>
          </a:p>
          <a:p>
            <a:pPr>
              <a:buFontTx/>
              <a:buNone/>
            </a:pPr>
            <a:endParaRPr lang="en-US" sz="1800">
              <a:latin typeface="Courier New" pitchFamily="49" charset="0"/>
              <a:cs typeface="Arial" charset="0"/>
            </a:endParaRPr>
          </a:p>
          <a:p>
            <a:pPr>
              <a:buFontTx/>
              <a:buNone/>
            </a:pPr>
            <a:r>
              <a:rPr lang="en-US" sz="1800">
                <a:latin typeface="Consolas" pitchFamily="49" charset="0"/>
                <a:cs typeface="Consolas" pitchFamily="49" charset="0"/>
              </a:rPr>
              <a:t>     int m = 5;</a:t>
            </a:r>
          </a:p>
          <a:p>
            <a:pPr>
              <a:buFontTx/>
              <a:buNone/>
            </a:pPr>
            <a:r>
              <a:rPr lang="en-US" sz="1800">
                <a:latin typeface="Consolas" pitchFamily="49" charset="0"/>
                <a:cs typeface="Consolas" pitchFamily="49" charset="0"/>
              </a:rPr>
              <a:t>     int *ptr;</a:t>
            </a:r>
          </a:p>
          <a:p>
            <a:pPr>
              <a:buFontTx/>
              <a:buNone/>
            </a:pPr>
            <a:r>
              <a:rPr lang="en-US" sz="1800">
                <a:latin typeface="Consolas" pitchFamily="49" charset="0"/>
                <a:cs typeface="Consolas" pitchFamily="49" charset="0"/>
              </a:rPr>
              <a:t>     ptr = &amp;m; </a:t>
            </a:r>
          </a:p>
          <a:p>
            <a:pPr>
              <a:buFontTx/>
              <a:buNone/>
            </a:pPr>
            <a:r>
              <a:rPr lang="en-US" sz="1800">
                <a:latin typeface="Consolas" pitchFamily="49" charset="0"/>
                <a:cs typeface="Consolas" pitchFamily="49" charset="0"/>
              </a:rPr>
              <a:t>     cout &lt;&lt; *ptr &lt;&lt; endl;  // prints </a:t>
            </a:r>
            <a:r>
              <a:rPr lang="en-US" sz="1800">
                <a:solidFill>
                  <a:srgbClr val="0066FF"/>
                </a:solidFill>
                <a:latin typeface="Consolas" pitchFamily="49" charset="0"/>
                <a:cs typeface="Consolas" pitchFamily="49" charset="0"/>
              </a:rPr>
              <a:t>5</a:t>
            </a:r>
            <a:endParaRPr lang="en-US">
              <a:solidFill>
                <a:srgbClr val="0066FF"/>
              </a:solidFill>
              <a:latin typeface="Consolas" pitchFamily="49" charset="0"/>
              <a:cs typeface="Consolas" pitchFamily="49" charset="0"/>
            </a:endParaRPr>
          </a:p>
        </p:txBody>
      </p:sp>
    </p:spTree>
    <p:extLst>
      <p:ext uri="{BB962C8B-B14F-4D97-AF65-F5344CB8AC3E}">
        <p14:creationId xmlns:p14="http://schemas.microsoft.com/office/powerpoint/2010/main" val="2238209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620688"/>
            <a:ext cx="8229600" cy="1143000"/>
          </a:xfrm>
        </p:spPr>
        <p:txBody>
          <a:bodyPr/>
          <a:lstStyle/>
          <a:p>
            <a:r>
              <a:rPr lang="en-US" dirty="0">
                <a:latin typeface="Times" pitchFamily="2" charset="0"/>
                <a:cs typeface="Arial" charset="0"/>
              </a:rPr>
              <a:t>What is an Algorithm? What is a Program?</a:t>
            </a:r>
          </a:p>
        </p:txBody>
      </p:sp>
      <p:sp>
        <p:nvSpPr>
          <p:cNvPr id="35843" name="Rectangle 3"/>
          <p:cNvSpPr>
            <a:spLocks noGrp="1" noChangeArrowheads="1"/>
          </p:cNvSpPr>
          <p:nvPr>
            <p:ph type="body" idx="1"/>
          </p:nvPr>
        </p:nvSpPr>
        <p:spPr>
          <a:xfrm>
            <a:off x="457200" y="1600200"/>
            <a:ext cx="8229600" cy="4781128"/>
          </a:xfrm>
        </p:spPr>
        <p:txBody>
          <a:bodyPr>
            <a:normAutofit lnSpcReduction="10000"/>
          </a:bodyPr>
          <a:lstStyle/>
          <a:p>
            <a:pPr>
              <a:buFont typeface="Wingdings" pitchFamily="2" charset="2"/>
              <a:buChar char="q"/>
            </a:pPr>
            <a:r>
              <a:rPr lang="en-US" dirty="0">
                <a:latin typeface="Times" pitchFamily="2" charset="0"/>
                <a:cs typeface="Arial" charset="0"/>
              </a:rPr>
              <a:t>An Algorithm is a </a:t>
            </a:r>
            <a:r>
              <a:rPr lang="en-US" dirty="0">
                <a:solidFill>
                  <a:srgbClr val="FF0000"/>
                </a:solidFill>
                <a:latin typeface="Times" pitchFamily="2" charset="0"/>
                <a:cs typeface="Arial" charset="0"/>
              </a:rPr>
              <a:t>finite sequence of instructions (with respect to a given computational model, e.g., Turing machines), that takes an input bit string, performs a computation, and may produce an output bit string</a:t>
            </a:r>
          </a:p>
          <a:p>
            <a:pPr>
              <a:buFont typeface="Wingdings" pitchFamily="2" charset="2"/>
              <a:buChar char="q"/>
            </a:pPr>
            <a:endParaRPr lang="en-US" dirty="0">
              <a:solidFill>
                <a:srgbClr val="FF0000"/>
              </a:solidFill>
              <a:latin typeface="Times" pitchFamily="2" charset="0"/>
              <a:cs typeface="Arial" charset="0"/>
            </a:endParaRPr>
          </a:p>
          <a:p>
            <a:pPr>
              <a:buFont typeface="Wingdings" pitchFamily="2" charset="2"/>
              <a:buChar char="q"/>
            </a:pPr>
            <a:r>
              <a:rPr lang="en-US" dirty="0">
                <a:latin typeface="Times" pitchFamily="2" charset="0"/>
                <a:cs typeface="Arial" charset="0"/>
              </a:rPr>
              <a:t>The term program and algorithm are often used interchangeably. However, there is a subtle difference. Programs constitute a sub-category of algorithms written in specific programming language with a </a:t>
            </a:r>
            <a:r>
              <a:rPr lang="en-US" dirty="0">
                <a:highlight>
                  <a:srgbClr val="FFFF00"/>
                </a:highlight>
                <a:latin typeface="Times" pitchFamily="2" charset="0"/>
                <a:cs typeface="Arial" charset="0"/>
              </a:rPr>
              <a:t>fixed memory and hardware model,</a:t>
            </a:r>
            <a:r>
              <a:rPr lang="en-US" dirty="0">
                <a:latin typeface="Times" pitchFamily="2" charset="0"/>
                <a:cs typeface="Arial" charset="0"/>
              </a:rPr>
              <a:t> while algorithms are often expressed in pseudo-code that has the most basic instructions necessary for computation, e.g., basic arithmetic, memory operation and jump. (Pseudo code is not necessarily tied to a specific language) </a:t>
            </a:r>
          </a:p>
          <a:p>
            <a:pPr>
              <a:buFont typeface="Wingdings" pitchFamily="2" charset="2"/>
              <a:buChar char="q"/>
            </a:pPr>
            <a:endParaRPr lang="en-US" dirty="0">
              <a:latin typeface="Times" pitchFamily="2" charset="0"/>
              <a:cs typeface="Arial" charset="0"/>
            </a:endParaRPr>
          </a:p>
          <a:p>
            <a:pPr>
              <a:buFont typeface="Wingdings" pitchFamily="2" charset="2"/>
              <a:buChar char="q"/>
            </a:pPr>
            <a:r>
              <a:rPr lang="en-US" dirty="0">
                <a:latin typeface="Times" pitchFamily="2" charset="0"/>
                <a:cs typeface="Arial" charset="0"/>
              </a:rPr>
              <a:t>Put differently, a correct program should at the minimum be </a:t>
            </a:r>
            <a:r>
              <a:rPr lang="en-US" dirty="0" err="1">
                <a:highlight>
                  <a:srgbClr val="FFFF00"/>
                </a:highlight>
                <a:latin typeface="Times" pitchFamily="2" charset="0"/>
                <a:cs typeface="Arial" charset="0"/>
              </a:rPr>
              <a:t>compilable</a:t>
            </a:r>
            <a:r>
              <a:rPr lang="en-US" dirty="0">
                <a:latin typeface="Times" pitchFamily="2" charset="0"/>
                <a:cs typeface="Arial" charset="0"/>
              </a:rPr>
              <a:t> using an appropriate compiler or </a:t>
            </a:r>
            <a:r>
              <a:rPr lang="en-US" dirty="0">
                <a:highlight>
                  <a:srgbClr val="FFFF00"/>
                </a:highlight>
                <a:latin typeface="Times" pitchFamily="2" charset="0"/>
                <a:cs typeface="Arial" charset="0"/>
              </a:rPr>
              <a:t>interpretable</a:t>
            </a:r>
            <a:r>
              <a:rPr lang="en-US" dirty="0">
                <a:latin typeface="Times" pitchFamily="2" charset="0"/>
                <a:cs typeface="Arial" charset="0"/>
              </a:rPr>
              <a:t> using an appropriate interpreter. On the other hand, we don’t expect an algorithm, presented in pseudo-code, to be </a:t>
            </a:r>
            <a:r>
              <a:rPr lang="en-US" dirty="0" err="1">
                <a:latin typeface="Times" pitchFamily="2" charset="0"/>
                <a:cs typeface="Arial" charset="0"/>
              </a:rPr>
              <a:t>compilable</a:t>
            </a:r>
            <a:r>
              <a:rPr lang="en-US" dirty="0">
                <a:latin typeface="Times" pitchFamily="2" charset="0"/>
                <a:cs typeface="Arial" charset="0"/>
              </a:rPr>
              <a:t> or interpretable</a:t>
            </a:r>
          </a:p>
          <a:p>
            <a:pPr>
              <a:buFont typeface="Wingdings" pitchFamily="2" charset="2"/>
              <a:buChar char="q"/>
            </a:pPr>
            <a:endParaRPr lang="en-US" dirty="0">
              <a:solidFill>
                <a:srgbClr val="FF0000"/>
              </a:solidFill>
              <a:latin typeface="Times" pitchFamily="2" charset="0"/>
              <a:cs typeface="Arial" charset="0"/>
            </a:endParaRPr>
          </a:p>
          <a:p>
            <a:pPr>
              <a:buFont typeface="Wingdings" pitchFamily="2" charset="2"/>
              <a:buChar char="q"/>
            </a:pPr>
            <a:endParaRPr lang="en-US" dirty="0">
              <a:latin typeface="Arial" charset="0"/>
              <a:cs typeface="Arial" charset="0"/>
            </a:endParaRPr>
          </a:p>
          <a:p>
            <a:pPr>
              <a:buFont typeface="Courier New" panose="02070309020205020404" pitchFamily="49" charset="0"/>
              <a:buChar char="o"/>
            </a:pPr>
            <a:endParaRPr lang="en-US" sz="1600" dirty="0">
              <a:latin typeface="Arial" charset="0"/>
              <a:cs typeface="Arial" charset="0"/>
            </a:endParaRPr>
          </a:p>
          <a:p>
            <a:pPr>
              <a:buFont typeface="Wingdings" pitchFamily="2" charset="2"/>
              <a:buChar char="q"/>
            </a:pPr>
            <a:endParaRPr lang="en-US" sz="1600" dirty="0">
              <a:latin typeface="Arial" charset="0"/>
              <a:cs typeface="Arial" charset="0"/>
            </a:endParaRPr>
          </a:p>
        </p:txBody>
      </p:sp>
    </p:spTree>
    <p:extLst>
      <p:ext uri="{BB962C8B-B14F-4D97-AF65-F5344CB8AC3E}">
        <p14:creationId xmlns:p14="http://schemas.microsoft.com/office/powerpoint/2010/main" val="342076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atin typeface="Arial" charset="0"/>
                <a:cs typeface="Arial" charset="0"/>
              </a:rPr>
              <a:t>Pointers</a:t>
            </a:r>
          </a:p>
        </p:txBody>
      </p:sp>
      <p:sp>
        <p:nvSpPr>
          <p:cNvPr id="78851" name="Rectangle 3"/>
          <p:cNvSpPr>
            <a:spLocks noGrp="1" noChangeArrowheads="1"/>
          </p:cNvSpPr>
          <p:nvPr>
            <p:ph type="body" idx="1"/>
          </p:nvPr>
        </p:nvSpPr>
        <p:spPr/>
        <p:txBody>
          <a:bodyPr/>
          <a:lstStyle/>
          <a:p>
            <a:pPr>
              <a:buFont typeface="Arial" charset="0"/>
              <a:buNone/>
            </a:pPr>
            <a:r>
              <a:rPr lang="en-US">
                <a:latin typeface="Arial" charset="0"/>
                <a:cs typeface="Arial" charset="0"/>
              </a:rPr>
              <a:t>	Similarly, we can modify values stored at an address:</a:t>
            </a:r>
          </a:p>
          <a:p>
            <a:pPr>
              <a:buFont typeface="Arial" charset="0"/>
              <a:buNone/>
            </a:pPr>
            <a:endParaRPr lang="en-US" sz="1800" b="1">
              <a:latin typeface="Arial" charset="0"/>
              <a:cs typeface="Arial" charset="0"/>
            </a:endParaRPr>
          </a:p>
          <a:p>
            <a:pPr>
              <a:buFont typeface="Arial" charset="0"/>
              <a:buNone/>
            </a:pPr>
            <a:r>
              <a:rPr lang="en-US" sz="1800">
                <a:latin typeface="Consolas" pitchFamily="49" charset="0"/>
                <a:cs typeface="Consolas" pitchFamily="49" charset="0"/>
              </a:rPr>
              <a:t>     int m = 5;</a:t>
            </a:r>
          </a:p>
          <a:p>
            <a:pPr>
              <a:buFontTx/>
              <a:buNone/>
            </a:pPr>
            <a:r>
              <a:rPr lang="en-US" sz="1800">
                <a:latin typeface="Consolas" pitchFamily="49" charset="0"/>
                <a:cs typeface="Consolas" pitchFamily="49" charset="0"/>
              </a:rPr>
              <a:t>     int *ptr;</a:t>
            </a:r>
          </a:p>
          <a:p>
            <a:pPr>
              <a:buFontTx/>
              <a:buNone/>
            </a:pPr>
            <a:r>
              <a:rPr lang="en-US" sz="1800">
                <a:latin typeface="Consolas" pitchFamily="49" charset="0"/>
                <a:cs typeface="Consolas" pitchFamily="49" charset="0"/>
              </a:rPr>
              <a:t>     ptr = &amp;m;</a:t>
            </a:r>
          </a:p>
          <a:p>
            <a:pPr>
              <a:buFontTx/>
              <a:buNone/>
            </a:pPr>
            <a:endParaRPr lang="en-US" sz="1800">
              <a:latin typeface="Consolas" pitchFamily="49" charset="0"/>
              <a:cs typeface="Consolas" pitchFamily="49" charset="0"/>
            </a:endParaRPr>
          </a:p>
          <a:p>
            <a:pPr>
              <a:buFontTx/>
              <a:buNone/>
            </a:pPr>
            <a:r>
              <a:rPr lang="en-US" sz="1800">
                <a:latin typeface="Consolas" pitchFamily="49" charset="0"/>
                <a:cs typeface="Consolas" pitchFamily="49" charset="0"/>
              </a:rPr>
              <a:t>     *ptr = 3;    // store 3 at that memory location </a:t>
            </a:r>
          </a:p>
          <a:p>
            <a:pPr>
              <a:buFontTx/>
              <a:buNone/>
            </a:pPr>
            <a:r>
              <a:rPr lang="en-US" sz="1800">
                <a:latin typeface="Consolas" pitchFamily="49" charset="0"/>
                <a:cs typeface="Consolas" pitchFamily="49" charset="0"/>
              </a:rPr>
              <a:t>     cout &lt;&lt; m &lt;&lt; endl;  // prints </a:t>
            </a:r>
            <a:r>
              <a:rPr lang="en-US" sz="1800">
                <a:solidFill>
                  <a:srgbClr val="0066FF"/>
                </a:solidFill>
                <a:latin typeface="Consolas" pitchFamily="49" charset="0"/>
                <a:cs typeface="Consolas" pitchFamily="49" charset="0"/>
              </a:rPr>
              <a:t>3</a:t>
            </a:r>
            <a:endParaRPr lang="en-US">
              <a:solidFill>
                <a:srgbClr val="0066FF"/>
              </a:solidFill>
              <a:latin typeface="Consolas" pitchFamily="49" charset="0"/>
              <a:cs typeface="Consolas" pitchFamily="49" charset="0"/>
            </a:endParaRPr>
          </a:p>
          <a:p>
            <a:pPr>
              <a:buFontTx/>
              <a:buNone/>
            </a:pPr>
            <a:endParaRPr lang="en-US">
              <a:latin typeface="Consolas" pitchFamily="49" charset="0"/>
              <a:cs typeface="Consolas" pitchFamily="49" charset="0"/>
            </a:endParaRPr>
          </a:p>
        </p:txBody>
      </p:sp>
      <p:pic>
        <p:nvPicPr>
          <p:cNvPr id="788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4508500"/>
            <a:ext cx="67627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6227763" y="6308725"/>
            <a:ext cx="1785937" cy="307975"/>
          </a:xfrm>
          <a:prstGeom prst="rect">
            <a:avLst/>
          </a:prstGeom>
        </p:spPr>
        <p:txBody>
          <a:bodyPr wrap="none">
            <a:spAutoFit/>
          </a:bodyPr>
          <a:lstStyle/>
          <a:p>
            <a:pPr>
              <a:defRPr/>
            </a:pPr>
            <a:r>
              <a:rPr lang="en-CA" sz="1400" dirty="0">
                <a:solidFill>
                  <a:schemeClr val="tx1">
                    <a:lumMod val="50000"/>
                    <a:lumOff val="50000"/>
                  </a:schemeClr>
                </a:solidFill>
              </a:rPr>
              <a:t>http://xkcd.com/371/</a:t>
            </a:r>
          </a:p>
        </p:txBody>
      </p:sp>
    </p:spTree>
    <p:extLst>
      <p:ext uri="{BB962C8B-B14F-4D97-AF65-F5344CB8AC3E}">
        <p14:creationId xmlns:p14="http://schemas.microsoft.com/office/powerpoint/2010/main" val="13134708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atin typeface="Arial" charset="0"/>
                <a:cs typeface="Arial" charset="0"/>
              </a:rPr>
              <a:t>Pointers</a:t>
            </a:r>
          </a:p>
        </p:txBody>
      </p:sp>
      <p:sp>
        <p:nvSpPr>
          <p:cNvPr id="79875" name="Rectangle 3"/>
          <p:cNvSpPr>
            <a:spLocks noGrp="1" noChangeArrowheads="1"/>
          </p:cNvSpPr>
          <p:nvPr>
            <p:ph type="body" idx="1"/>
          </p:nvPr>
        </p:nvSpPr>
        <p:spPr/>
        <p:txBody>
          <a:bodyPr/>
          <a:lstStyle/>
          <a:p>
            <a:pPr>
              <a:buFont typeface="Arial" charset="0"/>
              <a:buNone/>
            </a:pPr>
            <a:r>
              <a:rPr lang="en-US">
                <a:latin typeface="Arial" charset="0"/>
                <a:cs typeface="Arial" charset="0"/>
              </a:rPr>
              <a:t>	Pointers to objects must, similarly be dereferenced:</a:t>
            </a:r>
          </a:p>
          <a:p>
            <a:pPr>
              <a:buFontTx/>
              <a:buNone/>
            </a:pPr>
            <a:endParaRPr lang="en-US" b="1">
              <a:latin typeface="Courier New" pitchFamily="49" charset="0"/>
              <a:cs typeface="Arial" charset="0"/>
            </a:endParaRPr>
          </a:p>
          <a:p>
            <a:pPr>
              <a:buFontTx/>
              <a:buNone/>
            </a:pPr>
            <a:r>
              <a:rPr lang="en-US">
                <a:latin typeface="Consolas" pitchFamily="49" charset="0"/>
                <a:cs typeface="Consolas" pitchFamily="49" charset="0"/>
              </a:rPr>
              <a:t>   Complex z( 3, 4 );</a:t>
            </a:r>
          </a:p>
          <a:p>
            <a:pPr>
              <a:buFontTx/>
              <a:buNone/>
            </a:pPr>
            <a:r>
              <a:rPr lang="en-US">
                <a:latin typeface="Consolas" pitchFamily="49" charset="0"/>
                <a:cs typeface="Consolas" pitchFamily="49" charset="0"/>
              </a:rPr>
              <a:t>   Complex *pz;</a:t>
            </a:r>
          </a:p>
          <a:p>
            <a:pPr>
              <a:buFontTx/>
              <a:buNone/>
            </a:pPr>
            <a:r>
              <a:rPr lang="en-US">
                <a:latin typeface="Consolas" pitchFamily="49" charset="0"/>
                <a:cs typeface="Consolas" pitchFamily="49" charset="0"/>
              </a:rPr>
              <a:t>   pz = &amp;z;</a:t>
            </a:r>
          </a:p>
          <a:p>
            <a:pPr>
              <a:buFontTx/>
              <a:buNone/>
            </a:pPr>
            <a:r>
              <a:rPr lang="en-US">
                <a:latin typeface="Consolas" pitchFamily="49" charset="0"/>
                <a:cs typeface="Consolas" pitchFamily="49" charset="0"/>
              </a:rPr>
              <a:t>   cout &lt;&lt; z.abs() &lt;&lt; endl;</a:t>
            </a:r>
          </a:p>
          <a:p>
            <a:pPr>
              <a:buFontTx/>
              <a:buNone/>
            </a:pPr>
            <a:r>
              <a:rPr lang="en-US">
                <a:latin typeface="Consolas" pitchFamily="49" charset="0"/>
                <a:cs typeface="Consolas" pitchFamily="49" charset="0"/>
              </a:rPr>
              <a:t>   cout &lt;&lt; (*pz).abs() &lt;&lt; endl;</a:t>
            </a:r>
          </a:p>
        </p:txBody>
      </p:sp>
    </p:spTree>
    <p:extLst>
      <p:ext uri="{BB962C8B-B14F-4D97-AF65-F5344CB8AC3E}">
        <p14:creationId xmlns:p14="http://schemas.microsoft.com/office/powerpoint/2010/main" val="35761079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atin typeface="Arial" charset="0"/>
                <a:cs typeface="Arial" charset="0"/>
              </a:rPr>
              <a:t>Pointers</a:t>
            </a:r>
          </a:p>
        </p:txBody>
      </p:sp>
      <p:sp>
        <p:nvSpPr>
          <p:cNvPr id="80899" name="Rectangle 3"/>
          <p:cNvSpPr>
            <a:spLocks noGrp="1" noChangeArrowheads="1"/>
          </p:cNvSpPr>
          <p:nvPr>
            <p:ph type="body" idx="1"/>
          </p:nvPr>
        </p:nvSpPr>
        <p:spPr/>
        <p:txBody>
          <a:bodyPr/>
          <a:lstStyle/>
          <a:p>
            <a:pPr>
              <a:buFont typeface="Arial" charset="0"/>
              <a:buNone/>
            </a:pPr>
            <a:r>
              <a:rPr lang="en-US">
                <a:latin typeface="Arial" charset="0"/>
                <a:cs typeface="Arial" charset="0"/>
              </a:rPr>
              <a:t>	One short hand for this is to replace</a:t>
            </a:r>
          </a:p>
          <a:p>
            <a:pPr>
              <a:buFontTx/>
              <a:buNone/>
            </a:pPr>
            <a:r>
              <a:rPr lang="en-US">
                <a:latin typeface="Consolas" pitchFamily="49" charset="0"/>
                <a:cs typeface="Consolas" pitchFamily="49" charset="0"/>
              </a:rPr>
              <a:t>			(*pz).abs();</a:t>
            </a:r>
          </a:p>
          <a:p>
            <a:pPr>
              <a:buFontTx/>
              <a:buNone/>
            </a:pPr>
            <a:r>
              <a:rPr lang="en-US">
                <a:latin typeface="Arial" charset="0"/>
                <a:cs typeface="Arial" charset="0"/>
              </a:rPr>
              <a:t>	with</a:t>
            </a:r>
          </a:p>
          <a:p>
            <a:pPr>
              <a:buFontTx/>
              <a:buNone/>
            </a:pPr>
            <a:r>
              <a:rPr lang="en-US">
                <a:latin typeface="Consolas" pitchFamily="49" charset="0"/>
                <a:cs typeface="Consolas" pitchFamily="49" charset="0"/>
              </a:rPr>
              <a:t>			pz-&gt;abs();</a:t>
            </a:r>
          </a:p>
        </p:txBody>
      </p:sp>
    </p:spTree>
    <p:extLst>
      <p:ext uri="{BB962C8B-B14F-4D97-AF65-F5344CB8AC3E}">
        <p14:creationId xmlns:p14="http://schemas.microsoft.com/office/powerpoint/2010/main" val="31862282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457200" y="1556792"/>
            <a:ext cx="8229600" cy="4248472"/>
          </a:xfrm>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r>
              <a:rPr lang="en-US" sz="3900" dirty="0">
                <a:solidFill>
                  <a:srgbClr val="002060"/>
                </a:solidFill>
                <a:latin typeface="Arial" charset="0"/>
                <a:cs typeface="Arial" charset="0"/>
              </a:rPr>
              <a:t>Understanding C++:</a:t>
            </a:r>
            <a:br>
              <a:rPr lang="en-US" sz="3900" dirty="0">
                <a:solidFill>
                  <a:srgbClr val="002060"/>
                </a:solidFill>
                <a:latin typeface="Arial" charset="0"/>
                <a:cs typeface="Arial" charset="0"/>
              </a:rPr>
            </a:br>
            <a:r>
              <a:rPr lang="en-US" sz="3900" dirty="0">
                <a:solidFill>
                  <a:srgbClr val="002060"/>
                </a:solidFill>
                <a:latin typeface="Arial" charset="0"/>
                <a:cs typeface="Arial" charset="0"/>
              </a:rPr>
              <a:t>Memory Allocation</a:t>
            </a: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p:txBody>
      </p:sp>
    </p:spTree>
    <p:extLst>
      <p:ext uri="{BB962C8B-B14F-4D97-AF65-F5344CB8AC3E}">
        <p14:creationId xmlns:p14="http://schemas.microsoft.com/office/powerpoint/2010/main" val="33272330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atin typeface="Arial" charset="0"/>
                <a:cs typeface="Arial" charset="0"/>
              </a:rPr>
              <a:t>Memory Allocation</a:t>
            </a:r>
          </a:p>
        </p:txBody>
      </p:sp>
      <p:sp>
        <p:nvSpPr>
          <p:cNvPr id="81923" name="Rectangle 3"/>
          <p:cNvSpPr>
            <a:spLocks noGrp="1" noChangeArrowheads="1"/>
          </p:cNvSpPr>
          <p:nvPr>
            <p:ph type="body" idx="1"/>
          </p:nvPr>
        </p:nvSpPr>
        <p:spPr/>
        <p:txBody>
          <a:bodyPr/>
          <a:lstStyle/>
          <a:p>
            <a:pPr>
              <a:buFont typeface="Arial" charset="0"/>
              <a:buNone/>
            </a:pPr>
            <a:r>
              <a:rPr lang="en-US">
                <a:latin typeface="Arial" charset="0"/>
                <a:cs typeface="Arial" charset="0"/>
              </a:rPr>
              <a:t>	Memory allocation in C++ and C# is done through the </a:t>
            </a:r>
            <a:r>
              <a:rPr lang="en-US" b="1">
                <a:latin typeface="Courier New" pitchFamily="49" charset="0"/>
                <a:cs typeface="Arial" charset="0"/>
              </a:rPr>
              <a:t>new</a:t>
            </a:r>
            <a:r>
              <a:rPr lang="en-US">
                <a:latin typeface="Arial" charset="0"/>
                <a:cs typeface="Arial" charset="0"/>
              </a:rPr>
              <a:t> operator</a:t>
            </a:r>
          </a:p>
          <a:p>
            <a:pPr>
              <a:buFont typeface="Arial" charset="0"/>
              <a:buNone/>
            </a:pPr>
            <a:r>
              <a:rPr lang="en-US">
                <a:latin typeface="Arial" charset="0"/>
                <a:cs typeface="Arial" charset="0"/>
              </a:rPr>
              <a:t>	This is an explicit request to the operating system for memory</a:t>
            </a:r>
          </a:p>
          <a:p>
            <a:pPr lvl="1"/>
            <a:r>
              <a:rPr lang="en-US">
                <a:latin typeface="Arial" charset="0"/>
                <a:cs typeface="Arial" charset="0"/>
              </a:rPr>
              <a:t>This is a very expensive operation</a:t>
            </a:r>
          </a:p>
          <a:p>
            <a:pPr lvl="1"/>
            <a:r>
              <a:rPr lang="en-US">
                <a:latin typeface="Arial" charset="0"/>
                <a:cs typeface="Arial" charset="0"/>
              </a:rPr>
              <a:t>The OS must:</a:t>
            </a:r>
          </a:p>
          <a:p>
            <a:pPr lvl="2"/>
            <a:r>
              <a:rPr lang="en-US">
                <a:latin typeface="Arial" charset="0"/>
                <a:cs typeface="Arial" charset="0"/>
              </a:rPr>
              <a:t>Find the appropriate amount of memory,</a:t>
            </a:r>
          </a:p>
          <a:p>
            <a:pPr lvl="2"/>
            <a:r>
              <a:rPr lang="en-US">
                <a:latin typeface="Arial" charset="0"/>
                <a:cs typeface="Arial" charset="0"/>
              </a:rPr>
              <a:t>Indicate that it has been allocated, and</a:t>
            </a:r>
          </a:p>
          <a:p>
            <a:pPr lvl="2"/>
            <a:r>
              <a:rPr lang="en-US">
                <a:latin typeface="Arial" charset="0"/>
                <a:cs typeface="Arial" charset="0"/>
              </a:rPr>
              <a:t>Return the address of the first memory location</a:t>
            </a:r>
          </a:p>
        </p:txBody>
      </p:sp>
    </p:spTree>
    <p:extLst>
      <p:ext uri="{BB962C8B-B14F-4D97-AF65-F5344CB8AC3E}">
        <p14:creationId xmlns:p14="http://schemas.microsoft.com/office/powerpoint/2010/main" val="15583834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atin typeface="Arial" charset="0"/>
                <a:cs typeface="Arial" charset="0"/>
              </a:rPr>
              <a:t>Memory Allocation</a:t>
            </a:r>
          </a:p>
        </p:txBody>
      </p:sp>
      <p:sp>
        <p:nvSpPr>
          <p:cNvPr id="82947" name="Rectangle 3"/>
          <p:cNvSpPr>
            <a:spLocks noGrp="1" noChangeArrowheads="1"/>
          </p:cNvSpPr>
          <p:nvPr>
            <p:ph type="body" idx="1"/>
          </p:nvPr>
        </p:nvSpPr>
        <p:spPr/>
        <p:txBody>
          <a:bodyPr/>
          <a:lstStyle/>
          <a:p>
            <a:pPr>
              <a:buFont typeface="Arial" charset="0"/>
              <a:buNone/>
            </a:pPr>
            <a:r>
              <a:rPr lang="en-US">
                <a:latin typeface="Arial" charset="0"/>
                <a:cs typeface="Arial" charset="0"/>
              </a:rPr>
              <a:t>	Memory deallocation differs, however:</a:t>
            </a:r>
          </a:p>
          <a:p>
            <a:pPr lvl="1"/>
            <a:r>
              <a:rPr lang="en-US">
                <a:latin typeface="Arial" charset="0"/>
                <a:cs typeface="Arial" charset="0"/>
              </a:rPr>
              <a:t>C# uses automatic garbage collection</a:t>
            </a:r>
          </a:p>
          <a:p>
            <a:pPr lvl="1"/>
            <a:r>
              <a:rPr lang="en-US">
                <a:latin typeface="Arial" charset="0"/>
                <a:cs typeface="Arial" charset="0"/>
              </a:rPr>
              <a:t>C++ requires the user to explicitly deallocate memory</a:t>
            </a:r>
          </a:p>
          <a:p>
            <a:pPr>
              <a:buFont typeface="Arial" charset="0"/>
              <a:buNone/>
            </a:pPr>
            <a:endParaRPr lang="en-US">
              <a:latin typeface="Arial" charset="0"/>
              <a:cs typeface="Arial" charset="0"/>
            </a:endParaRPr>
          </a:p>
          <a:p>
            <a:pPr>
              <a:buFont typeface="Arial" charset="0"/>
              <a:buNone/>
            </a:pPr>
            <a:r>
              <a:rPr lang="en-US">
                <a:latin typeface="Arial" charset="0"/>
                <a:cs typeface="Arial" charset="0"/>
              </a:rPr>
              <a:t>	Note however, that:</a:t>
            </a:r>
          </a:p>
          <a:p>
            <a:pPr lvl="1"/>
            <a:r>
              <a:rPr lang="en-US" i="1">
                <a:latin typeface="Arial" charset="0"/>
                <a:cs typeface="Arial" charset="0"/>
              </a:rPr>
              <a:t>managed C++</a:t>
            </a:r>
            <a:r>
              <a:rPr lang="en-US">
                <a:latin typeface="Arial" charset="0"/>
                <a:cs typeface="Arial" charset="0"/>
              </a:rPr>
              <a:t> has garbage collection</a:t>
            </a:r>
          </a:p>
          <a:p>
            <a:pPr lvl="1"/>
            <a:r>
              <a:rPr lang="en-US">
                <a:latin typeface="Arial" charset="0"/>
                <a:cs typeface="Arial" charset="0"/>
              </a:rPr>
              <a:t>other tools are also available for C++ to perform automatic garbage collection</a:t>
            </a:r>
          </a:p>
        </p:txBody>
      </p:sp>
    </p:spTree>
    <p:extLst>
      <p:ext uri="{BB962C8B-B14F-4D97-AF65-F5344CB8AC3E}">
        <p14:creationId xmlns:p14="http://schemas.microsoft.com/office/powerpoint/2010/main" val="34575991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latin typeface="Arial" charset="0"/>
                <a:cs typeface="Arial" charset="0"/>
              </a:rPr>
              <a:t>Memory Allocation</a:t>
            </a:r>
          </a:p>
        </p:txBody>
      </p:sp>
      <p:sp>
        <p:nvSpPr>
          <p:cNvPr id="83971" name="Rectangle 3"/>
          <p:cNvSpPr>
            <a:spLocks noGrp="1" noChangeArrowheads="1"/>
          </p:cNvSpPr>
          <p:nvPr>
            <p:ph type="body" idx="1"/>
          </p:nvPr>
        </p:nvSpPr>
        <p:spPr/>
        <p:txBody>
          <a:bodyPr/>
          <a:lstStyle/>
          <a:p>
            <a:pPr>
              <a:buFont typeface="Arial" charset="0"/>
              <a:buNone/>
            </a:pPr>
            <a:r>
              <a:rPr lang="en-US">
                <a:latin typeface="Arial" charset="0"/>
                <a:cs typeface="Arial" charset="0"/>
              </a:rPr>
              <a:t>	Inside a function, memory allocation of declared variables is dealt with by the compiler</a:t>
            </a:r>
          </a:p>
          <a:p>
            <a:pPr>
              <a:buFontTx/>
              <a:buNone/>
            </a:pPr>
            <a:endParaRPr lang="en-US" sz="1600" b="1">
              <a:latin typeface="Courier New" pitchFamily="49" charset="0"/>
              <a:cs typeface="Arial" charset="0"/>
            </a:endParaRPr>
          </a:p>
          <a:p>
            <a:pPr>
              <a:buFontTx/>
              <a:buNone/>
            </a:pPr>
            <a:r>
              <a:rPr lang="en-US" sz="1600" b="1">
                <a:latin typeface="Courier New" pitchFamily="49" charset="0"/>
                <a:cs typeface="Arial" charset="0"/>
              </a:rPr>
              <a:t>int my_func() {</a:t>
            </a:r>
          </a:p>
          <a:p>
            <a:pPr>
              <a:buFontTx/>
              <a:buNone/>
            </a:pPr>
            <a:r>
              <a:rPr lang="en-US" sz="1600" b="1">
                <a:latin typeface="Courier New" pitchFamily="49" charset="0"/>
                <a:cs typeface="Arial" charset="0"/>
              </a:rPr>
              <a:t>    Complex&lt;double&gt; z(3, 4);  // calls constructor with 3, 4</a:t>
            </a:r>
          </a:p>
          <a:p>
            <a:pPr>
              <a:buFontTx/>
              <a:buNone/>
            </a:pPr>
            <a:r>
              <a:rPr lang="en-US" sz="1600" b="1">
                <a:latin typeface="Courier New" pitchFamily="49" charset="0"/>
                <a:cs typeface="Arial" charset="0"/>
              </a:rPr>
              <a:t>                              // creates 3 + 4j</a:t>
            </a:r>
          </a:p>
          <a:p>
            <a:pPr>
              <a:buFontTx/>
              <a:buNone/>
            </a:pPr>
            <a:r>
              <a:rPr lang="en-US" sz="1600" b="1">
                <a:latin typeface="Courier New" pitchFamily="49" charset="0"/>
                <a:cs typeface="Arial" charset="0"/>
              </a:rPr>
              <a:t>                        // 16 bytes are allocated by the compiler</a:t>
            </a:r>
          </a:p>
          <a:p>
            <a:pPr>
              <a:buFontTx/>
              <a:buNone/>
            </a:pPr>
            <a:endParaRPr lang="en-US" sz="1600" b="1">
              <a:latin typeface="Courier New" pitchFamily="49" charset="0"/>
              <a:cs typeface="Arial" charset="0"/>
            </a:endParaRPr>
          </a:p>
          <a:p>
            <a:pPr>
              <a:buFontTx/>
              <a:buNone/>
            </a:pPr>
            <a:r>
              <a:rPr lang="en-US" sz="1600" b="1">
                <a:latin typeface="Courier New" pitchFamily="49" charset="0"/>
                <a:cs typeface="Arial" charset="0"/>
              </a:rPr>
              <a:t>    double r = z</a:t>
            </a:r>
            <a:r>
              <a:rPr lang="en-US" sz="1600" b="1">
                <a:solidFill>
                  <a:srgbClr val="FF3300"/>
                </a:solidFill>
                <a:latin typeface="Courier New" pitchFamily="49" charset="0"/>
                <a:cs typeface="Arial" charset="0"/>
              </a:rPr>
              <a:t>.</a:t>
            </a:r>
            <a:r>
              <a:rPr lang="en-US" sz="1600" b="1">
                <a:latin typeface="Courier New" pitchFamily="49" charset="0"/>
                <a:cs typeface="Arial" charset="0"/>
              </a:rPr>
              <a:t>abs(); // 8 bytes are allocated by the compiler</a:t>
            </a:r>
          </a:p>
          <a:p>
            <a:pPr>
              <a:buFontTx/>
              <a:buNone/>
            </a:pPr>
            <a:endParaRPr lang="en-US" sz="1600" b="1">
              <a:latin typeface="Courier New" pitchFamily="49" charset="0"/>
              <a:cs typeface="Arial" charset="0"/>
            </a:endParaRPr>
          </a:p>
          <a:p>
            <a:pPr>
              <a:buFontTx/>
              <a:buNone/>
            </a:pPr>
            <a:r>
              <a:rPr lang="en-US" sz="1600" b="1">
                <a:latin typeface="Courier New" pitchFamily="49" charset="0"/>
                <a:cs typeface="Arial" charset="0"/>
              </a:rPr>
              <a:t>    return 0;           // The compiler reclaims the 24 bytes</a:t>
            </a:r>
          </a:p>
          <a:p>
            <a:pPr>
              <a:buFontTx/>
              <a:buNone/>
            </a:pPr>
            <a:r>
              <a:rPr lang="en-US" sz="1600" b="1">
                <a:latin typeface="Courier New" pitchFamily="49" charset="0"/>
                <a:cs typeface="Arial" charset="0"/>
              </a:rPr>
              <a:t>}</a:t>
            </a:r>
          </a:p>
        </p:txBody>
      </p:sp>
    </p:spTree>
    <p:extLst>
      <p:ext uri="{BB962C8B-B14F-4D97-AF65-F5344CB8AC3E}">
        <p14:creationId xmlns:p14="http://schemas.microsoft.com/office/powerpoint/2010/main" val="22167140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atin typeface="Arial" charset="0"/>
                <a:cs typeface="Arial" charset="0"/>
              </a:rPr>
              <a:t>Memory Allocation</a:t>
            </a:r>
          </a:p>
        </p:txBody>
      </p:sp>
      <p:sp>
        <p:nvSpPr>
          <p:cNvPr id="84995" name="Rectangle 3"/>
          <p:cNvSpPr>
            <a:spLocks noGrp="1" noChangeArrowheads="1"/>
          </p:cNvSpPr>
          <p:nvPr>
            <p:ph type="body" idx="1"/>
          </p:nvPr>
        </p:nvSpPr>
        <p:spPr/>
        <p:txBody>
          <a:bodyPr/>
          <a:lstStyle/>
          <a:p>
            <a:pPr>
              <a:buFont typeface="Arial" charset="0"/>
              <a:buNone/>
            </a:pPr>
            <a:r>
              <a:rPr lang="en-US">
                <a:latin typeface="Arial" charset="0"/>
                <a:cs typeface="Arial" charset="0"/>
              </a:rPr>
              <a:t>	Memory for a single instance of a class (one object) is allocated using the new operator, </a:t>
            </a:r>
            <a:r>
              <a:rPr lang="en-US" i="1">
                <a:latin typeface="Arial" charset="0"/>
                <a:cs typeface="Arial" charset="0"/>
              </a:rPr>
              <a:t>e</a:t>
            </a:r>
            <a:r>
              <a:rPr lang="en-US">
                <a:latin typeface="Arial" charset="0"/>
                <a:cs typeface="Arial" charset="0"/>
              </a:rPr>
              <a:t>.</a:t>
            </a:r>
            <a:r>
              <a:rPr lang="en-US" i="1">
                <a:latin typeface="Arial" charset="0"/>
                <a:cs typeface="Arial" charset="0"/>
              </a:rPr>
              <a:t>g</a:t>
            </a:r>
            <a:r>
              <a:rPr lang="en-US">
                <a:latin typeface="Arial" charset="0"/>
                <a:cs typeface="Arial" charset="0"/>
              </a:rPr>
              <a:t>.,</a:t>
            </a:r>
          </a:p>
          <a:p>
            <a:pPr>
              <a:buFontTx/>
              <a:buNone/>
            </a:pPr>
            <a:r>
              <a:rPr lang="en-US">
                <a:latin typeface="Consolas" pitchFamily="49" charset="0"/>
                <a:cs typeface="Consolas" pitchFamily="49" charset="0"/>
              </a:rPr>
              <a:t>		</a:t>
            </a:r>
            <a:r>
              <a:rPr lang="en-US" sz="1800">
                <a:solidFill>
                  <a:srgbClr val="FF0000"/>
                </a:solidFill>
                <a:latin typeface="Consolas" pitchFamily="49" charset="0"/>
                <a:cs typeface="Consolas" pitchFamily="49" charset="0"/>
              </a:rPr>
              <a:t>Complex&lt;double&gt; *</a:t>
            </a:r>
            <a:r>
              <a:rPr lang="en-US" sz="1800">
                <a:latin typeface="Consolas" pitchFamily="49" charset="0"/>
                <a:cs typeface="Consolas" pitchFamily="49" charset="0"/>
              </a:rPr>
              <a:t>pz = new Complex&lt;double&gt;( 3, 4 );</a:t>
            </a:r>
          </a:p>
          <a:p>
            <a:pPr>
              <a:buFont typeface="Arial" charset="0"/>
              <a:buNone/>
            </a:pPr>
            <a:endParaRPr lang="en-US">
              <a:latin typeface="Arial" charset="0"/>
              <a:cs typeface="Arial" charset="0"/>
            </a:endParaRPr>
          </a:p>
          <a:p>
            <a:pPr>
              <a:buFont typeface="Arial" charset="0"/>
              <a:buNone/>
            </a:pPr>
            <a:r>
              <a:rPr lang="en-US">
                <a:latin typeface="Arial" charset="0"/>
                <a:cs typeface="Arial" charset="0"/>
              </a:rPr>
              <a:t>	The new operator returns the address of the first byte of the memory allocated </a:t>
            </a:r>
          </a:p>
        </p:txBody>
      </p:sp>
    </p:spTree>
    <p:extLst>
      <p:ext uri="{BB962C8B-B14F-4D97-AF65-F5344CB8AC3E}">
        <p14:creationId xmlns:p14="http://schemas.microsoft.com/office/powerpoint/2010/main" val="26287351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atin typeface="Arial" charset="0"/>
                <a:cs typeface="Arial" charset="0"/>
              </a:rPr>
              <a:t>Memory Allocation</a:t>
            </a:r>
          </a:p>
        </p:txBody>
      </p:sp>
      <p:sp>
        <p:nvSpPr>
          <p:cNvPr id="86019" name="Rectangle 3"/>
          <p:cNvSpPr>
            <a:spLocks noGrp="1" noChangeArrowheads="1"/>
          </p:cNvSpPr>
          <p:nvPr>
            <p:ph type="body" idx="1"/>
          </p:nvPr>
        </p:nvSpPr>
        <p:spPr/>
        <p:txBody>
          <a:bodyPr/>
          <a:lstStyle/>
          <a:p>
            <a:pPr>
              <a:buFont typeface="Arial" charset="0"/>
              <a:buNone/>
            </a:pPr>
            <a:r>
              <a:rPr lang="en-US">
                <a:latin typeface="Arial" charset="0"/>
                <a:cs typeface="Arial" charset="0"/>
              </a:rPr>
              <a:t>	We can even print the address to the screen</a:t>
            </a:r>
          </a:p>
          <a:p>
            <a:pPr>
              <a:buFont typeface="Arial" charset="0"/>
              <a:buNone/>
            </a:pPr>
            <a:r>
              <a:rPr lang="en-US">
                <a:latin typeface="Arial" charset="0"/>
                <a:cs typeface="Arial" charset="0"/>
              </a:rPr>
              <a:t>	If we were to execute</a:t>
            </a:r>
          </a:p>
          <a:p>
            <a:pPr>
              <a:buFontTx/>
              <a:buNone/>
            </a:pPr>
            <a:r>
              <a:rPr lang="en-US">
                <a:latin typeface="Consolas" pitchFamily="49" charset="0"/>
                <a:cs typeface="Consolas" pitchFamily="49" charset="0"/>
              </a:rPr>
              <a:t>             </a:t>
            </a:r>
            <a:r>
              <a:rPr lang="en-US" sz="1600">
                <a:latin typeface="Consolas" pitchFamily="49" charset="0"/>
                <a:cs typeface="Consolas" pitchFamily="49" charset="0"/>
              </a:rPr>
              <a:t>cout &lt;&lt; "The address pz is " &lt;&lt; pz &lt;&lt; endl;</a:t>
            </a:r>
          </a:p>
          <a:p>
            <a:pPr>
              <a:buFontTx/>
              <a:buNone/>
            </a:pPr>
            <a:r>
              <a:rPr lang="en-US">
                <a:latin typeface="Arial" charset="0"/>
                <a:cs typeface="Arial" charset="0"/>
              </a:rPr>
              <a:t>	we would see output like:</a:t>
            </a:r>
          </a:p>
          <a:p>
            <a:pPr>
              <a:buFontTx/>
              <a:buNone/>
            </a:pPr>
            <a:endParaRPr lang="en-US" b="1">
              <a:latin typeface="Courier New" pitchFamily="49" charset="0"/>
              <a:cs typeface="Arial" charset="0"/>
            </a:endParaRPr>
          </a:p>
          <a:p>
            <a:pPr>
              <a:buFontTx/>
              <a:buNone/>
            </a:pPr>
            <a:r>
              <a:rPr lang="en-US">
                <a:latin typeface="Consolas" pitchFamily="49" charset="0"/>
                <a:cs typeface="Consolas" pitchFamily="49" charset="0"/>
              </a:rPr>
              <a:t>The address pz is 0x00ef3b40</a:t>
            </a:r>
          </a:p>
          <a:p>
            <a:pPr>
              <a:buFont typeface="Arial" charset="0"/>
              <a:buNone/>
            </a:pPr>
            <a:endParaRPr lang="en-US">
              <a:latin typeface="Arial" charset="0"/>
              <a:cs typeface="Arial" charset="0"/>
            </a:endParaRPr>
          </a:p>
        </p:txBody>
      </p:sp>
    </p:spTree>
    <p:extLst>
      <p:ext uri="{BB962C8B-B14F-4D97-AF65-F5344CB8AC3E}">
        <p14:creationId xmlns:p14="http://schemas.microsoft.com/office/powerpoint/2010/main" val="4576375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latin typeface="Arial" charset="0"/>
                <a:cs typeface="Arial" charset="0"/>
              </a:rPr>
              <a:t>Memory Allocation</a:t>
            </a:r>
          </a:p>
        </p:txBody>
      </p:sp>
      <p:sp>
        <p:nvSpPr>
          <p:cNvPr id="87043"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	Next, to deallocate the memory (once we’re finished with it) we must explicitly tell the operating system using the delete operator:</a:t>
            </a:r>
          </a:p>
          <a:p>
            <a:pPr>
              <a:buFontTx/>
              <a:buNone/>
            </a:pPr>
            <a:r>
              <a:rPr lang="en-US" sz="1800" dirty="0">
                <a:latin typeface="Consolas" pitchFamily="49" charset="0"/>
                <a:cs typeface="Consolas" pitchFamily="49" charset="0"/>
              </a:rPr>
              <a:t>		delete </a:t>
            </a:r>
            <a:r>
              <a:rPr lang="en-US" sz="1800" dirty="0" err="1">
                <a:latin typeface="Consolas" pitchFamily="49" charset="0"/>
                <a:cs typeface="Consolas" pitchFamily="49" charset="0"/>
              </a:rPr>
              <a:t>pz</a:t>
            </a:r>
            <a:r>
              <a:rPr lang="en-US" sz="1800" dirty="0">
                <a:latin typeface="Consolas" pitchFamily="49" charset="0"/>
                <a:cs typeface="Consolas" pitchFamily="49" charset="0"/>
              </a:rPr>
              <a:t>;</a:t>
            </a:r>
          </a:p>
        </p:txBody>
      </p:sp>
    </p:spTree>
    <p:extLst>
      <p:ext uri="{BB962C8B-B14F-4D97-AF65-F5344CB8AC3E}">
        <p14:creationId xmlns:p14="http://schemas.microsoft.com/office/powerpoint/2010/main" val="3160725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332656"/>
            <a:ext cx="8229600" cy="1143000"/>
          </a:xfrm>
        </p:spPr>
        <p:txBody>
          <a:bodyPr/>
          <a:lstStyle/>
          <a:p>
            <a:r>
              <a:rPr lang="en-US" dirty="0">
                <a:latin typeface="Times" pitchFamily="2" charset="0"/>
                <a:cs typeface="Arial" charset="0"/>
              </a:rPr>
              <a:t>Programming Languages and Abstractions</a:t>
            </a:r>
          </a:p>
        </p:txBody>
      </p:sp>
      <p:sp>
        <p:nvSpPr>
          <p:cNvPr id="35843" name="Rectangle 3"/>
          <p:cNvSpPr>
            <a:spLocks noGrp="1" noChangeArrowheads="1"/>
          </p:cNvSpPr>
          <p:nvPr>
            <p:ph type="body" idx="1"/>
          </p:nvPr>
        </p:nvSpPr>
        <p:spPr>
          <a:xfrm>
            <a:off x="457200" y="1124744"/>
            <a:ext cx="8229600" cy="5544616"/>
          </a:xfrm>
        </p:spPr>
        <p:txBody>
          <a:bodyPr>
            <a:normAutofit lnSpcReduction="10000"/>
          </a:bodyPr>
          <a:lstStyle/>
          <a:p>
            <a:pPr>
              <a:buFont typeface="Wingdings" pitchFamily="2" charset="2"/>
              <a:buChar char="q"/>
            </a:pPr>
            <a:r>
              <a:rPr lang="en-US" sz="1800" dirty="0">
                <a:latin typeface="Times" pitchFamily="2" charset="0"/>
                <a:cs typeface="Arial" charset="0"/>
              </a:rPr>
              <a:t>The most basic abstraction of a modern digital computer is via its assembly language, which consists of</a:t>
            </a:r>
          </a:p>
          <a:p>
            <a:pPr lvl="1">
              <a:buFont typeface="Wingdings" pitchFamily="2" charset="2"/>
              <a:buChar char="q"/>
            </a:pPr>
            <a:r>
              <a:rPr lang="en-US" sz="1500" dirty="0">
                <a:solidFill>
                  <a:srgbClr val="7030A0"/>
                </a:solidFill>
                <a:latin typeface="Times" pitchFamily="2" charset="0"/>
                <a:cs typeface="Arial" charset="0"/>
              </a:rPr>
              <a:t>Basic modular arithmetic instructions, instructions to read from/write to memory, jump instructions to implement loops/recursion and control-flow</a:t>
            </a:r>
          </a:p>
          <a:p>
            <a:pPr lvl="1">
              <a:buFont typeface="Wingdings" pitchFamily="2" charset="2"/>
              <a:buChar char="q"/>
            </a:pPr>
            <a:r>
              <a:rPr lang="en-US" sz="1500" dirty="0">
                <a:solidFill>
                  <a:srgbClr val="7030A0"/>
                </a:solidFill>
                <a:latin typeface="Times" pitchFamily="2" charset="0"/>
                <a:cs typeface="Arial" charset="0"/>
              </a:rPr>
              <a:t>A memory model</a:t>
            </a:r>
          </a:p>
          <a:p>
            <a:pPr lvl="1">
              <a:buFont typeface="Wingdings" pitchFamily="2" charset="2"/>
              <a:buChar char="q"/>
            </a:pPr>
            <a:r>
              <a:rPr lang="en-US" sz="1500" dirty="0">
                <a:solidFill>
                  <a:srgbClr val="FF0000"/>
                </a:solidFill>
                <a:latin typeface="Times" pitchFamily="2" charset="0"/>
                <a:cs typeface="Arial" charset="0"/>
              </a:rPr>
              <a:t>Turing-complete: </a:t>
            </a:r>
            <a:r>
              <a:rPr lang="en-US" sz="1500" dirty="0">
                <a:solidFill>
                  <a:srgbClr val="7030A0"/>
                </a:solidFill>
                <a:latin typeface="Times" pitchFamily="2" charset="0"/>
                <a:cs typeface="Arial" charset="0"/>
              </a:rPr>
              <a:t>we say two programming languages A and B are Turing-complete if programs written in A can be </a:t>
            </a:r>
            <a:r>
              <a:rPr lang="en-US" sz="1500" dirty="0">
                <a:solidFill>
                  <a:srgbClr val="FF0000"/>
                </a:solidFill>
                <a:latin typeface="Times" pitchFamily="2" charset="0"/>
                <a:cs typeface="Arial" charset="0"/>
              </a:rPr>
              <a:t>equivalently</a:t>
            </a:r>
            <a:r>
              <a:rPr lang="en-US" sz="1500" dirty="0">
                <a:solidFill>
                  <a:srgbClr val="7030A0"/>
                </a:solidFill>
                <a:latin typeface="Times" pitchFamily="2" charset="0"/>
                <a:cs typeface="Arial" charset="0"/>
              </a:rPr>
              <a:t> written in/converted to some program in B and vice-versa, and further can be </a:t>
            </a:r>
            <a:r>
              <a:rPr lang="en-US" sz="1500" dirty="0">
                <a:solidFill>
                  <a:srgbClr val="FF0000"/>
                </a:solidFill>
                <a:latin typeface="Times" pitchFamily="2" charset="0"/>
                <a:cs typeface="Arial" charset="0"/>
              </a:rPr>
              <a:t>equivalently expressed as a Turing machine</a:t>
            </a:r>
            <a:r>
              <a:rPr lang="en-US" sz="1500" dirty="0">
                <a:solidFill>
                  <a:srgbClr val="7030A0"/>
                </a:solidFill>
                <a:latin typeface="Times" pitchFamily="2" charset="0"/>
                <a:cs typeface="Arial" charset="0"/>
              </a:rPr>
              <a:t>. </a:t>
            </a:r>
          </a:p>
          <a:p>
            <a:pPr lvl="1">
              <a:buFont typeface="Wingdings" pitchFamily="2" charset="2"/>
              <a:buChar char="q"/>
            </a:pPr>
            <a:r>
              <a:rPr lang="en-US" sz="1500" dirty="0">
                <a:solidFill>
                  <a:srgbClr val="7030A0"/>
                </a:solidFill>
                <a:latin typeface="Times" pitchFamily="2" charset="0"/>
                <a:cs typeface="Arial" charset="0"/>
              </a:rPr>
              <a:t>Most modern programming languages are Turing-complete.</a:t>
            </a:r>
          </a:p>
          <a:p>
            <a:pPr marL="457200" lvl="1" indent="0">
              <a:buNone/>
            </a:pPr>
            <a:endParaRPr lang="en-US" dirty="0">
              <a:latin typeface="Times" pitchFamily="2" charset="0"/>
              <a:cs typeface="Arial" charset="0"/>
            </a:endParaRPr>
          </a:p>
          <a:p>
            <a:pPr>
              <a:buFont typeface="Wingdings" pitchFamily="2" charset="2"/>
              <a:buChar char="q"/>
            </a:pPr>
            <a:r>
              <a:rPr lang="en-US" sz="1800" dirty="0">
                <a:latin typeface="Times" pitchFamily="2" charset="0"/>
                <a:cs typeface="Arial" charset="0"/>
              </a:rPr>
              <a:t>The primary purpose of higher-level languages is to make programmer’s more productive and the task of programming easier</a:t>
            </a:r>
          </a:p>
          <a:p>
            <a:pPr>
              <a:buFont typeface="Wingdings" pitchFamily="2" charset="2"/>
              <a:buChar char="q"/>
            </a:pPr>
            <a:endParaRPr lang="en-US" sz="1800" dirty="0">
              <a:latin typeface="Times" pitchFamily="2" charset="0"/>
              <a:cs typeface="Arial" charset="0"/>
            </a:endParaRPr>
          </a:p>
          <a:p>
            <a:pPr>
              <a:buFont typeface="Wingdings" pitchFamily="2" charset="2"/>
              <a:buChar char="q"/>
            </a:pPr>
            <a:r>
              <a:rPr lang="en-US" sz="1800" dirty="0">
                <a:latin typeface="Times" pitchFamily="2" charset="0"/>
                <a:cs typeface="Arial" charset="0"/>
              </a:rPr>
              <a:t>Today’s languages provide powerful abstractions and error-detection via</a:t>
            </a:r>
          </a:p>
          <a:p>
            <a:pPr lvl="1">
              <a:buFont typeface="Wingdings" pitchFamily="2" charset="2"/>
              <a:buChar char="q"/>
            </a:pPr>
            <a:r>
              <a:rPr lang="en-US" sz="1500" dirty="0">
                <a:solidFill>
                  <a:srgbClr val="7030A0"/>
                </a:solidFill>
                <a:latin typeface="Times" pitchFamily="2" charset="0"/>
                <a:cs typeface="Arial" charset="0"/>
              </a:rPr>
              <a:t>A memory model (dynamic and static allocation), that exposes only the bare minimum to the programmer. The programmer, in most cases, doesn’t have to worry about how memory is laid out, how the instructions are interpreted and executed etc.</a:t>
            </a:r>
          </a:p>
          <a:p>
            <a:pPr lvl="1">
              <a:buFont typeface="Wingdings" pitchFamily="2" charset="2"/>
              <a:buChar char="q"/>
            </a:pPr>
            <a:r>
              <a:rPr lang="en-US" sz="1500" dirty="0">
                <a:solidFill>
                  <a:srgbClr val="7030A0"/>
                </a:solidFill>
                <a:latin typeface="Times" pitchFamily="2" charset="0"/>
                <a:cs typeface="Arial" charset="0"/>
              </a:rPr>
              <a:t>Powerful data structure and concurrency libraries that encourages code reuse</a:t>
            </a:r>
          </a:p>
          <a:p>
            <a:pPr lvl="1">
              <a:buFont typeface="Wingdings" pitchFamily="2" charset="2"/>
              <a:buChar char="q"/>
            </a:pPr>
            <a:r>
              <a:rPr lang="en-US" sz="1500" dirty="0">
                <a:solidFill>
                  <a:srgbClr val="7030A0"/>
                </a:solidFill>
                <a:latin typeface="Times" pitchFamily="2" charset="0"/>
                <a:cs typeface="Arial" charset="0"/>
              </a:rPr>
              <a:t>Type systems that catch many common errors, and error-reporting</a:t>
            </a:r>
          </a:p>
          <a:p>
            <a:pPr lvl="1">
              <a:buFont typeface="Wingdings" pitchFamily="2" charset="2"/>
              <a:buChar char="q"/>
            </a:pPr>
            <a:r>
              <a:rPr lang="en-US" sz="1500" dirty="0">
                <a:solidFill>
                  <a:srgbClr val="7030A0"/>
                </a:solidFill>
                <a:latin typeface="Times" pitchFamily="2" charset="0"/>
                <a:cs typeface="Arial" charset="0"/>
              </a:rPr>
              <a:t>Concepts such as object-orientation, solver-based type systems, garbage collection,…</a:t>
            </a:r>
          </a:p>
          <a:p>
            <a:pPr lvl="1">
              <a:buFont typeface="Wingdings" pitchFamily="2" charset="2"/>
              <a:buChar char="q"/>
            </a:pPr>
            <a:r>
              <a:rPr lang="en-US" sz="1500" dirty="0">
                <a:solidFill>
                  <a:srgbClr val="7030A0"/>
                </a:solidFill>
                <a:latin typeface="Times" pitchFamily="2" charset="0"/>
                <a:cs typeface="Arial" charset="0"/>
              </a:rPr>
              <a:t>Powerful IDEs that combine compilation, linking, code completion, automated test generation, integrated revision systems etc.</a:t>
            </a:r>
            <a:endParaRPr lang="en-US" sz="1600" dirty="0">
              <a:latin typeface="Times" pitchFamily="2" charset="0"/>
              <a:cs typeface="Arial" charset="0"/>
            </a:endParaRPr>
          </a:p>
          <a:p>
            <a:pPr lvl="1">
              <a:buFont typeface="Wingdings" pitchFamily="2" charset="2"/>
              <a:buChar char="q"/>
            </a:pPr>
            <a:endParaRPr lang="en-US" sz="1600" dirty="0">
              <a:latin typeface="Arial" charset="0"/>
              <a:cs typeface="Arial" charset="0"/>
            </a:endParaRPr>
          </a:p>
          <a:p>
            <a:pPr lvl="1">
              <a:buFont typeface="Wingdings" pitchFamily="2" charset="2"/>
              <a:buChar char="q"/>
            </a:pPr>
            <a:endParaRPr lang="en-US" dirty="0">
              <a:latin typeface="Arial" charset="0"/>
              <a:cs typeface="Arial" charset="0"/>
            </a:endParaRPr>
          </a:p>
          <a:p>
            <a:pPr lvl="1">
              <a:buFont typeface="Wingdings" pitchFamily="2" charset="2"/>
              <a:buChar char="q"/>
            </a:pPr>
            <a:endParaRPr lang="en-US" dirty="0">
              <a:latin typeface="Arial" charset="0"/>
              <a:cs typeface="Arial" charset="0"/>
            </a:endParaRPr>
          </a:p>
          <a:p>
            <a:pPr lvl="1">
              <a:buFont typeface="Wingdings" pitchFamily="2" charset="2"/>
              <a:buChar char="q"/>
            </a:pPr>
            <a:endParaRPr lang="en-US" dirty="0">
              <a:latin typeface="Arial" charset="0"/>
              <a:cs typeface="Arial" charset="0"/>
            </a:endParaRPr>
          </a:p>
          <a:p>
            <a:pPr>
              <a:buFont typeface="Wingdings" pitchFamily="2" charset="2"/>
              <a:buChar char="q"/>
            </a:pPr>
            <a:endParaRPr lang="en-US" dirty="0">
              <a:latin typeface="Arial" charset="0"/>
              <a:cs typeface="Arial" charset="0"/>
            </a:endParaRPr>
          </a:p>
          <a:p>
            <a:pPr>
              <a:buFont typeface="Courier New" panose="02070309020205020404" pitchFamily="49" charset="0"/>
              <a:buChar char="o"/>
            </a:pPr>
            <a:endParaRPr lang="en-US" sz="1600" dirty="0">
              <a:latin typeface="Arial" charset="0"/>
              <a:cs typeface="Arial" charset="0"/>
            </a:endParaRPr>
          </a:p>
          <a:p>
            <a:pPr>
              <a:buFont typeface="Wingdings" pitchFamily="2" charset="2"/>
              <a:buChar char="q"/>
            </a:pPr>
            <a:endParaRPr lang="en-US" sz="1600" dirty="0">
              <a:latin typeface="Arial" charset="0"/>
              <a:cs typeface="Arial" charset="0"/>
            </a:endParaRPr>
          </a:p>
        </p:txBody>
      </p:sp>
      <p:sp>
        <p:nvSpPr>
          <p:cNvPr id="5" name="TextBox 4">
            <a:extLst>
              <a:ext uri="{FF2B5EF4-FFF2-40B4-BE49-F238E27FC236}">
                <a16:creationId xmlns:a16="http://schemas.microsoft.com/office/drawing/2014/main" id="{78750ABD-6A6F-4AF2-918B-D14649793BAF}"/>
              </a:ext>
            </a:extLst>
          </p:cNvPr>
          <p:cNvSpPr txBox="1"/>
          <p:nvPr/>
        </p:nvSpPr>
        <p:spPr>
          <a:xfrm>
            <a:off x="8058708" y="1916832"/>
            <a:ext cx="2170584" cy="430887"/>
          </a:xfrm>
          <a:prstGeom prst="rect">
            <a:avLst/>
          </a:prstGeom>
          <a:noFill/>
        </p:spPr>
        <p:txBody>
          <a:bodyPr wrap="square" rtlCol="0">
            <a:spAutoFit/>
          </a:bodyPr>
          <a:lstStyle/>
          <a:p>
            <a:r>
              <a:rPr lang="en-US" sz="1100" dirty="0">
                <a:solidFill>
                  <a:srgbClr val="00B0F0"/>
                </a:solidFill>
                <a:latin typeface="Times New Roman" panose="02020603050405020304" pitchFamily="18" charset="0"/>
                <a:cs typeface="Times New Roman" panose="02020603050405020304" pitchFamily="18" charset="0"/>
              </a:rPr>
              <a:t>Java, Python, C++ and Assembly are all Turing-Complete languages.</a:t>
            </a:r>
          </a:p>
        </p:txBody>
      </p:sp>
    </p:spTree>
    <p:extLst>
      <p:ext uri="{BB962C8B-B14F-4D97-AF65-F5344CB8AC3E}">
        <p14:creationId xmlns:p14="http://schemas.microsoft.com/office/powerpoint/2010/main" val="137971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84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84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84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584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584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r>
              <a:rPr lang="en-US">
                <a:latin typeface="Arial" charset="0"/>
                <a:cs typeface="Arial" charset="0"/>
              </a:rPr>
              <a:t>Memory Allocation</a:t>
            </a:r>
            <a:endParaRPr lang="en-CA">
              <a:latin typeface="Arial" charset="0"/>
              <a:cs typeface="Arial" charset="0"/>
            </a:endParaRPr>
          </a:p>
        </p:txBody>
      </p:sp>
      <p:sp>
        <p:nvSpPr>
          <p:cNvPr id="88067" name="Content Placeholder 2"/>
          <p:cNvSpPr>
            <a:spLocks noGrp="1"/>
          </p:cNvSpPr>
          <p:nvPr>
            <p:ph idx="1"/>
          </p:nvPr>
        </p:nvSpPr>
        <p:spPr/>
        <p:txBody>
          <a:bodyPr/>
          <a:lstStyle/>
          <a:p>
            <a:pPr>
              <a:buFont typeface="Arial" charset="0"/>
              <a:buNone/>
            </a:pPr>
            <a:r>
              <a:rPr lang="en-CA" dirty="0">
                <a:latin typeface="Arial" charset="0"/>
                <a:cs typeface="Arial" charset="0"/>
              </a:rPr>
              <a:t>	Consider a linked list where each node is allocated:</a:t>
            </a:r>
          </a:p>
          <a:p>
            <a:pPr lvl="1" algn="ctr">
              <a:buFont typeface="Arial" charset="0"/>
              <a:buNone/>
            </a:pPr>
            <a:r>
              <a:rPr lang="en-CA" dirty="0">
                <a:latin typeface="Consolas" pitchFamily="49" charset="0"/>
                <a:cs typeface="Consolas" pitchFamily="49" charset="0"/>
              </a:rPr>
              <a:t>new Node&lt;Type&gt;( obj )</a:t>
            </a:r>
          </a:p>
          <a:p>
            <a:pPr lvl="1">
              <a:buFont typeface="Arial" charset="0"/>
              <a:buNone/>
            </a:pPr>
            <a:endParaRPr lang="en-CA" dirty="0">
              <a:latin typeface="Arial" charset="0"/>
              <a:cs typeface="Arial" charset="0"/>
            </a:endParaRPr>
          </a:p>
          <a:p>
            <a:pPr>
              <a:buFont typeface="Arial" charset="0"/>
              <a:buNone/>
            </a:pPr>
            <a:r>
              <a:rPr lang="en-CA" dirty="0">
                <a:latin typeface="Arial" charset="0"/>
                <a:cs typeface="Arial" charset="0"/>
              </a:rPr>
              <a:t>	Such a call will be made each time a new element is added to the linked list</a:t>
            </a:r>
          </a:p>
          <a:p>
            <a:pPr>
              <a:buFont typeface="Arial" charset="0"/>
              <a:buNone/>
            </a:pPr>
            <a:endParaRPr lang="en-CA" dirty="0">
              <a:latin typeface="Arial" charset="0"/>
              <a:cs typeface="Arial" charset="0"/>
            </a:endParaRPr>
          </a:p>
          <a:p>
            <a:pPr>
              <a:buFont typeface="Arial" charset="0"/>
              <a:buNone/>
            </a:pPr>
            <a:r>
              <a:rPr lang="en-CA" dirty="0">
                <a:latin typeface="Arial" charset="0"/>
                <a:cs typeface="Arial" charset="0"/>
              </a:rPr>
              <a:t>	</a:t>
            </a:r>
            <a:r>
              <a:rPr lang="en-CA" dirty="0">
                <a:highlight>
                  <a:srgbClr val="FFFF00"/>
                </a:highlight>
                <a:latin typeface="Arial" charset="0"/>
                <a:cs typeface="Arial" charset="0"/>
              </a:rPr>
              <a:t>For each </a:t>
            </a:r>
            <a:r>
              <a:rPr lang="en-CA" dirty="0">
                <a:highlight>
                  <a:srgbClr val="FFFF00"/>
                </a:highlight>
                <a:latin typeface="Consolas" pitchFamily="49" charset="0"/>
                <a:cs typeface="Consolas" pitchFamily="49" charset="0"/>
              </a:rPr>
              <a:t>new</a:t>
            </a:r>
            <a:r>
              <a:rPr lang="en-CA" dirty="0">
                <a:highlight>
                  <a:srgbClr val="FFFF00"/>
                </a:highlight>
                <a:latin typeface="Arial" charset="0"/>
                <a:cs typeface="Arial" charset="0"/>
              </a:rPr>
              <a:t>, there must be a corresponding </a:t>
            </a:r>
            <a:r>
              <a:rPr lang="en-CA" dirty="0">
                <a:highlight>
                  <a:srgbClr val="FFFF00"/>
                </a:highlight>
                <a:latin typeface="Consolas" pitchFamily="49" charset="0"/>
                <a:cs typeface="Consolas" pitchFamily="49" charset="0"/>
              </a:rPr>
              <a:t>delete</a:t>
            </a:r>
            <a:r>
              <a:rPr lang="en-CA" dirty="0">
                <a:latin typeface="Arial" charset="0"/>
                <a:cs typeface="Arial" charset="0"/>
              </a:rPr>
              <a:t>:</a:t>
            </a:r>
          </a:p>
          <a:p>
            <a:pPr lvl="1"/>
            <a:r>
              <a:rPr lang="en-CA" dirty="0">
                <a:latin typeface="Arial" charset="0"/>
                <a:cs typeface="Arial" charset="0"/>
              </a:rPr>
              <a:t>Each removal of an object requires a call to </a:t>
            </a:r>
            <a:r>
              <a:rPr lang="en-CA" dirty="0">
                <a:latin typeface="Consolas" pitchFamily="49" charset="0"/>
                <a:cs typeface="Consolas" pitchFamily="49" charset="0"/>
              </a:rPr>
              <a:t>delete</a:t>
            </a:r>
          </a:p>
          <a:p>
            <a:pPr lvl="1"/>
            <a:r>
              <a:rPr lang="en-CA" dirty="0">
                <a:latin typeface="Arial" charset="0"/>
                <a:cs typeface="Arial" charset="0"/>
              </a:rPr>
              <a:t>If a non-empty list is itself being deleted, the </a:t>
            </a:r>
            <a:r>
              <a:rPr lang="en-CA" dirty="0">
                <a:highlight>
                  <a:srgbClr val="FFFF00"/>
                </a:highlight>
                <a:latin typeface="Arial" charset="0"/>
                <a:cs typeface="Arial" charset="0"/>
              </a:rPr>
              <a:t>destructor must call </a:t>
            </a:r>
            <a:r>
              <a:rPr lang="en-CA" dirty="0">
                <a:highlight>
                  <a:srgbClr val="FFFF00"/>
                </a:highlight>
                <a:latin typeface="Consolas" pitchFamily="49" charset="0"/>
                <a:cs typeface="Consolas" pitchFamily="49" charset="0"/>
              </a:rPr>
              <a:t>delete</a:t>
            </a:r>
            <a:r>
              <a:rPr lang="en-CA" dirty="0">
                <a:highlight>
                  <a:srgbClr val="FFFF00"/>
                </a:highlight>
                <a:latin typeface="Arial" charset="0"/>
                <a:cs typeface="Arial" charset="0"/>
              </a:rPr>
              <a:t> on all remaining nodes</a:t>
            </a:r>
          </a:p>
          <a:p>
            <a:endParaRPr lang="en-CA" dirty="0">
              <a:latin typeface="Arial" charset="0"/>
              <a:cs typeface="Arial" charset="0"/>
            </a:endParaRPr>
          </a:p>
        </p:txBody>
      </p:sp>
    </p:spTree>
    <p:extLst>
      <p:ext uri="{BB962C8B-B14F-4D97-AF65-F5344CB8AC3E}">
        <p14:creationId xmlns:p14="http://schemas.microsoft.com/office/powerpoint/2010/main" val="41021496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457200" y="1556792"/>
            <a:ext cx="8229600" cy="4248472"/>
          </a:xfrm>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r>
              <a:rPr lang="en-US" sz="3900" dirty="0">
                <a:solidFill>
                  <a:srgbClr val="002060"/>
                </a:solidFill>
                <a:latin typeface="Arial" charset="0"/>
                <a:cs typeface="Arial" charset="0"/>
              </a:rPr>
              <a:t>Understanding C++:</a:t>
            </a:r>
            <a:br>
              <a:rPr lang="en-US" sz="3900" dirty="0">
                <a:solidFill>
                  <a:srgbClr val="002060"/>
                </a:solidFill>
                <a:latin typeface="Arial" charset="0"/>
                <a:cs typeface="Arial" charset="0"/>
              </a:rPr>
            </a:br>
            <a:r>
              <a:rPr lang="en-US" sz="3900" dirty="0">
                <a:solidFill>
                  <a:srgbClr val="002060"/>
                </a:solidFill>
                <a:latin typeface="Arial" charset="0"/>
                <a:cs typeface="Arial" charset="0"/>
              </a:rPr>
              <a:t>Classes</a:t>
            </a: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p:txBody>
      </p:sp>
    </p:spTree>
    <p:extLst>
      <p:ext uri="{BB962C8B-B14F-4D97-AF65-F5344CB8AC3E}">
        <p14:creationId xmlns:p14="http://schemas.microsoft.com/office/powerpoint/2010/main" val="33839124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atin typeface="Arial" charset="0"/>
                <a:cs typeface="Arial" charset="0"/>
              </a:rPr>
              <a:t>Classes</a:t>
            </a:r>
          </a:p>
        </p:txBody>
      </p:sp>
      <p:sp>
        <p:nvSpPr>
          <p:cNvPr id="36867" name="Rectangle 3"/>
          <p:cNvSpPr>
            <a:spLocks noGrp="1" noChangeArrowheads="1"/>
          </p:cNvSpPr>
          <p:nvPr>
            <p:ph type="body" idx="1"/>
          </p:nvPr>
        </p:nvSpPr>
        <p:spPr>
          <a:xfrm>
            <a:off x="457200" y="1600200"/>
            <a:ext cx="8229600" cy="4781128"/>
          </a:xfrm>
        </p:spPr>
        <p:txBody>
          <a:bodyPr>
            <a:normAutofit/>
          </a:bodyPr>
          <a:lstStyle/>
          <a:p>
            <a:pPr>
              <a:buFont typeface="Arial" charset="0"/>
              <a:buNone/>
            </a:pPr>
            <a:r>
              <a:rPr lang="en-US" dirty="0">
                <a:latin typeface="Arial" charset="0"/>
                <a:cs typeface="Arial" charset="0"/>
              </a:rPr>
              <a:t>Why do we need classes and object-oriented programming?</a:t>
            </a:r>
          </a:p>
          <a:p>
            <a:pPr>
              <a:buFont typeface="Arial" charset="0"/>
              <a:buNone/>
            </a:pPr>
            <a:endParaRPr lang="en-US" dirty="0">
              <a:latin typeface="Arial" charset="0"/>
              <a:cs typeface="Arial" charset="0"/>
            </a:endParaRPr>
          </a:p>
          <a:p>
            <a:pPr lvl="1">
              <a:buFont typeface="Wingdings" pitchFamily="2" charset="2"/>
              <a:buChar char="q"/>
            </a:pPr>
            <a:r>
              <a:rPr lang="en-US" dirty="0">
                <a:latin typeface="Arial" charset="0"/>
                <a:cs typeface="Arial" charset="0"/>
              </a:rPr>
              <a:t>Data encapsulation: clarity in terms of who gets to read/write data</a:t>
            </a:r>
          </a:p>
          <a:p>
            <a:pPr lvl="1">
              <a:buFont typeface="Wingdings" pitchFamily="2" charset="2"/>
              <a:buChar char="q"/>
            </a:pPr>
            <a:endParaRPr lang="en-US" dirty="0">
              <a:latin typeface="Arial" charset="0"/>
              <a:cs typeface="Arial" charset="0"/>
            </a:endParaRPr>
          </a:p>
          <a:p>
            <a:pPr lvl="1">
              <a:buFont typeface="Wingdings" pitchFamily="2" charset="2"/>
              <a:buChar char="q"/>
            </a:pPr>
            <a:r>
              <a:rPr lang="en-US" dirty="0">
                <a:latin typeface="Arial" charset="0"/>
                <a:cs typeface="Arial" charset="0"/>
              </a:rPr>
              <a:t>Inheritance: code and data reuse</a:t>
            </a:r>
          </a:p>
          <a:p>
            <a:pPr lvl="1">
              <a:buFont typeface="Wingdings" pitchFamily="2" charset="2"/>
              <a:buChar char="q"/>
            </a:pPr>
            <a:endParaRPr lang="en-US" dirty="0">
              <a:latin typeface="Arial" charset="0"/>
              <a:cs typeface="Arial" charset="0"/>
            </a:endParaRPr>
          </a:p>
          <a:p>
            <a:pPr lvl="1">
              <a:buFont typeface="Wingdings" pitchFamily="2" charset="2"/>
              <a:buChar char="q"/>
            </a:pPr>
            <a:r>
              <a:rPr lang="en-US" dirty="0">
                <a:latin typeface="Arial" charset="0"/>
                <a:cs typeface="Arial" charset="0"/>
              </a:rPr>
              <a:t>Polymorphism (virtual functions): cleaner and more intuitive code</a:t>
            </a:r>
          </a:p>
          <a:p>
            <a:pPr lvl="1">
              <a:buFont typeface="Wingdings" pitchFamily="2" charset="2"/>
              <a:buChar char="q"/>
            </a:pPr>
            <a:endParaRPr lang="en-US" dirty="0">
              <a:latin typeface="Arial" charset="0"/>
              <a:cs typeface="Arial" charset="0"/>
            </a:endParaRPr>
          </a:p>
          <a:p>
            <a:pPr lvl="1">
              <a:buFont typeface="Wingdings" pitchFamily="2" charset="2"/>
              <a:buChar char="q"/>
            </a:pPr>
            <a:r>
              <a:rPr lang="en-US" dirty="0">
                <a:latin typeface="Arial" charset="0"/>
                <a:cs typeface="Arial" charset="0"/>
              </a:rPr>
              <a:t>Function and class templates: data structures and classes can be “templatized”</a:t>
            </a:r>
          </a:p>
          <a:p>
            <a:pPr marL="457200" lvl="1" indent="0">
              <a:buNone/>
            </a:pPr>
            <a:r>
              <a:rPr lang="en-US" dirty="0">
                <a:latin typeface="Arial" charset="0"/>
                <a:cs typeface="Arial" charset="0"/>
              </a:rPr>
              <a:t> </a:t>
            </a:r>
          </a:p>
          <a:p>
            <a:pPr lvl="1">
              <a:buFont typeface="Wingdings" pitchFamily="2" charset="2"/>
              <a:buChar char="q"/>
            </a:pPr>
            <a:r>
              <a:rPr lang="en-US" dirty="0">
                <a:latin typeface="Arial" charset="0"/>
                <a:cs typeface="Arial" charset="0"/>
              </a:rPr>
              <a:t>Resulting in better maintainability, more modular, efficient code, and thus more effective problem solving</a:t>
            </a:r>
          </a:p>
        </p:txBody>
      </p:sp>
    </p:spTree>
    <p:extLst>
      <p:ext uri="{BB962C8B-B14F-4D97-AF65-F5344CB8AC3E}">
        <p14:creationId xmlns:p14="http://schemas.microsoft.com/office/powerpoint/2010/main" val="6789014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atin typeface="Arial" charset="0"/>
                <a:cs typeface="Arial" charset="0"/>
              </a:rPr>
              <a:t>Classes</a:t>
            </a:r>
          </a:p>
        </p:txBody>
      </p:sp>
      <p:sp>
        <p:nvSpPr>
          <p:cNvPr id="36867"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	To begin, we create a complex number class</a:t>
            </a:r>
          </a:p>
          <a:p>
            <a:pPr>
              <a:buFont typeface="Arial" charset="0"/>
              <a:buNone/>
            </a:pPr>
            <a:r>
              <a:rPr lang="en-US" dirty="0">
                <a:latin typeface="Arial" charset="0"/>
                <a:cs typeface="Arial" charset="0"/>
              </a:rPr>
              <a:t>	</a:t>
            </a:r>
          </a:p>
          <a:p>
            <a:pPr>
              <a:buFont typeface="Arial" charset="0"/>
              <a:buNone/>
            </a:pPr>
            <a:r>
              <a:rPr lang="en-US" dirty="0">
                <a:latin typeface="Arial" charset="0"/>
                <a:cs typeface="Arial" charset="0"/>
              </a:rPr>
              <a:t>	To describe this class, we could use the following words:</a:t>
            </a:r>
          </a:p>
          <a:p>
            <a:pPr lvl="1"/>
            <a:r>
              <a:rPr lang="en-US" dirty="0">
                <a:latin typeface="Arial" charset="0"/>
                <a:cs typeface="Arial" charset="0"/>
              </a:rPr>
              <a:t>Store the real and imaginary components</a:t>
            </a:r>
          </a:p>
          <a:p>
            <a:pPr lvl="1"/>
            <a:r>
              <a:rPr lang="en-US" dirty="0">
                <a:latin typeface="Arial" charset="0"/>
                <a:cs typeface="Arial" charset="0"/>
              </a:rPr>
              <a:t>Allow the user to:</a:t>
            </a:r>
          </a:p>
          <a:p>
            <a:pPr lvl="2"/>
            <a:r>
              <a:rPr lang="en-US" dirty="0">
                <a:latin typeface="Arial" charset="0"/>
                <a:cs typeface="Arial" charset="0"/>
              </a:rPr>
              <a:t>Create a complex number</a:t>
            </a:r>
          </a:p>
          <a:p>
            <a:pPr lvl="2"/>
            <a:r>
              <a:rPr lang="en-US" dirty="0">
                <a:latin typeface="Arial" charset="0"/>
                <a:cs typeface="Arial" charset="0"/>
              </a:rPr>
              <a:t>Retrieve the real and imaginary parts</a:t>
            </a:r>
          </a:p>
          <a:p>
            <a:pPr lvl="2"/>
            <a:r>
              <a:rPr lang="en-US" dirty="0">
                <a:latin typeface="Arial" charset="0"/>
                <a:cs typeface="Arial" charset="0"/>
              </a:rPr>
              <a:t>Find the absolute value and the exponential value</a:t>
            </a:r>
          </a:p>
          <a:p>
            <a:pPr lvl="2"/>
            <a:r>
              <a:rPr lang="en-US" dirty="0">
                <a:latin typeface="Arial" charset="0"/>
                <a:cs typeface="Arial" charset="0"/>
              </a:rPr>
              <a:t>Normalize a non-zero complex number</a:t>
            </a:r>
          </a:p>
        </p:txBody>
      </p:sp>
    </p:spTree>
    <p:extLst>
      <p:ext uri="{BB962C8B-B14F-4D97-AF65-F5344CB8AC3E}">
        <p14:creationId xmlns:p14="http://schemas.microsoft.com/office/powerpoint/2010/main" val="7709478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731836"/>
            <a:ext cx="8229600" cy="685801"/>
          </a:xfrm>
        </p:spPr>
        <p:txBody>
          <a:bodyPr/>
          <a:lstStyle/>
          <a:p>
            <a:r>
              <a:rPr lang="en-US" dirty="0">
                <a:latin typeface="Arial" charset="0"/>
                <a:cs typeface="Arial" charset="0"/>
              </a:rPr>
              <a:t>Understanding Classes</a:t>
            </a:r>
          </a:p>
        </p:txBody>
      </p:sp>
      <p:sp>
        <p:nvSpPr>
          <p:cNvPr id="39939" name="Rectangle 3"/>
          <p:cNvSpPr>
            <a:spLocks noGrp="1" noChangeArrowheads="1"/>
          </p:cNvSpPr>
          <p:nvPr>
            <p:ph type="body" idx="1"/>
          </p:nvPr>
        </p:nvSpPr>
        <p:spPr/>
        <p:txBody>
          <a:bodyPr/>
          <a:lstStyle/>
          <a:p>
            <a:pPr>
              <a:buFont typeface="Arial" charset="0"/>
              <a:buNone/>
            </a:pPr>
            <a:r>
              <a:rPr lang="en-US">
                <a:latin typeface="Arial" charset="0"/>
                <a:cs typeface="Arial" charset="0"/>
              </a:rPr>
              <a:t>	The three components include:</a:t>
            </a:r>
          </a:p>
          <a:p>
            <a:pPr lvl="1"/>
            <a:r>
              <a:rPr lang="en-US">
                <a:latin typeface="Arial" charset="0"/>
                <a:cs typeface="Arial" charset="0"/>
              </a:rPr>
              <a:t>the name, the attributes, and the operations</a:t>
            </a:r>
          </a:p>
        </p:txBody>
      </p:sp>
      <p:pic>
        <p:nvPicPr>
          <p:cNvPr id="39940" name="Picture 5" descr="c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3013075"/>
            <a:ext cx="3392488" cy="214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12451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atin typeface="Arial" charset="0"/>
                <a:cs typeface="Arial" charset="0"/>
              </a:rPr>
              <a:t>UML Class Diagrams</a:t>
            </a:r>
          </a:p>
        </p:txBody>
      </p:sp>
      <p:sp>
        <p:nvSpPr>
          <p:cNvPr id="40963" name="Rectangle 3"/>
          <p:cNvSpPr>
            <a:spLocks noGrp="1" noChangeArrowheads="1"/>
          </p:cNvSpPr>
          <p:nvPr>
            <p:ph type="body" idx="1"/>
          </p:nvPr>
        </p:nvSpPr>
        <p:spPr/>
        <p:txBody>
          <a:bodyPr/>
          <a:lstStyle/>
          <a:p>
            <a:pPr>
              <a:buFont typeface="Arial" charset="0"/>
              <a:buNone/>
            </a:pPr>
            <a:r>
              <a:rPr lang="en-US">
                <a:latin typeface="Arial" charset="0"/>
                <a:cs typeface="Arial" charset="0"/>
              </a:rPr>
              <a:t>	The attributes are described by:</a:t>
            </a:r>
          </a:p>
          <a:p>
            <a:pPr lvl="1"/>
            <a:r>
              <a:rPr lang="en-US">
                <a:latin typeface="Arial" charset="0"/>
                <a:cs typeface="Arial" charset="0"/>
              </a:rPr>
              <a:t>a visibility modifier, a name, and a type</a:t>
            </a:r>
          </a:p>
        </p:txBody>
      </p:sp>
      <p:pic>
        <p:nvPicPr>
          <p:cNvPr id="40964" name="Picture 6" descr="c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550" y="2997200"/>
            <a:ext cx="4430713" cy="216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596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atin typeface="Arial" charset="0"/>
                <a:cs typeface="Arial" charset="0"/>
              </a:rPr>
              <a:t>UML Class Diagrams</a:t>
            </a:r>
          </a:p>
        </p:txBody>
      </p:sp>
      <p:sp>
        <p:nvSpPr>
          <p:cNvPr id="41987" name="Rectangle 3"/>
          <p:cNvSpPr>
            <a:spLocks noGrp="1" noChangeArrowheads="1"/>
          </p:cNvSpPr>
          <p:nvPr>
            <p:ph type="body" idx="1"/>
          </p:nvPr>
        </p:nvSpPr>
        <p:spPr/>
        <p:txBody>
          <a:bodyPr/>
          <a:lstStyle/>
          <a:p>
            <a:pPr>
              <a:buFont typeface="Arial" charset="0"/>
              <a:buNone/>
            </a:pPr>
            <a:r>
              <a:rPr lang="en-US">
                <a:latin typeface="Arial" charset="0"/>
                <a:cs typeface="Arial" charset="0"/>
              </a:rPr>
              <a:t>	The operations (a.k.a. functions) include:</a:t>
            </a:r>
          </a:p>
          <a:p>
            <a:pPr lvl="1"/>
            <a:r>
              <a:rPr lang="en-US">
                <a:latin typeface="Arial" charset="0"/>
                <a:cs typeface="Arial" charset="0"/>
              </a:rPr>
              <a:t>a visibility modifier, a name, parameters (possibly with default values) and return values</a:t>
            </a:r>
          </a:p>
        </p:txBody>
      </p:sp>
      <p:pic>
        <p:nvPicPr>
          <p:cNvPr id="41988" name="Picture 7" descr="c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2836863"/>
            <a:ext cx="4398962"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26953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atin typeface="Arial" charset="0"/>
                <a:cs typeface="Arial" charset="0"/>
              </a:rPr>
              <a:t>Classes</a:t>
            </a:r>
          </a:p>
        </p:txBody>
      </p:sp>
      <p:sp>
        <p:nvSpPr>
          <p:cNvPr id="44035"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	This only declares the class structure</a:t>
            </a:r>
          </a:p>
          <a:p>
            <a:pPr lvl="1"/>
            <a:r>
              <a:rPr lang="en-US" dirty="0">
                <a:latin typeface="Arial" charset="0"/>
                <a:cs typeface="Arial" charset="0"/>
              </a:rPr>
              <a:t>It does not provide an implementation</a:t>
            </a:r>
          </a:p>
          <a:p>
            <a:pPr>
              <a:buFont typeface="Arial" charset="0"/>
              <a:buNone/>
            </a:pPr>
            <a:endParaRPr lang="en-US" dirty="0">
              <a:latin typeface="Arial" charset="0"/>
              <a:cs typeface="Arial" charset="0"/>
            </a:endParaRPr>
          </a:p>
          <a:p>
            <a:pPr>
              <a:buFont typeface="Arial" charset="0"/>
              <a:buNone/>
            </a:pPr>
            <a:r>
              <a:rPr lang="en-US" dirty="0">
                <a:latin typeface="Arial" charset="0"/>
                <a:cs typeface="Arial" charset="0"/>
              </a:rPr>
              <a:t>	We could, like C# or Java, include the implementation in the class declaration, however, </a:t>
            </a:r>
            <a:r>
              <a:rPr lang="en-US" dirty="0">
                <a:highlight>
                  <a:srgbClr val="FFFF00"/>
                </a:highlight>
                <a:latin typeface="Arial" charset="0"/>
                <a:cs typeface="Arial" charset="0"/>
              </a:rPr>
              <a:t>this is not, for numerous reasons, standard practice</a:t>
            </a:r>
          </a:p>
        </p:txBody>
      </p:sp>
    </p:spTree>
    <p:extLst>
      <p:ext uri="{BB962C8B-B14F-4D97-AF65-F5344CB8AC3E}">
        <p14:creationId xmlns:p14="http://schemas.microsoft.com/office/powerpoint/2010/main" val="23265230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atin typeface="Arial" charset="0"/>
                <a:cs typeface="Arial" charset="0"/>
              </a:rPr>
              <a:t>The Complex Class</a:t>
            </a:r>
          </a:p>
        </p:txBody>
      </p:sp>
      <p:sp>
        <p:nvSpPr>
          <p:cNvPr id="45059" name="Rectangle 3"/>
          <p:cNvSpPr>
            <a:spLocks noGrp="1" noChangeArrowheads="1"/>
          </p:cNvSpPr>
          <p:nvPr>
            <p:ph type="body" idx="1"/>
          </p:nvPr>
        </p:nvSpPr>
        <p:spPr/>
        <p:txBody>
          <a:bodyPr/>
          <a:lstStyle/>
          <a:p>
            <a:pPr>
              <a:buFont typeface="Arial" charset="0"/>
              <a:buNone/>
            </a:pPr>
            <a:r>
              <a:rPr lang="en-US">
                <a:latin typeface="Arial" charset="0"/>
                <a:cs typeface="Arial" charset="0"/>
              </a:rPr>
              <a:t>	The next slide gives both the declaration of the </a:t>
            </a:r>
            <a:r>
              <a:rPr lang="en-US">
                <a:latin typeface="Consolas" pitchFamily="49" charset="0"/>
                <a:cs typeface="Consolas" pitchFamily="49" charset="0"/>
              </a:rPr>
              <a:t>Complex</a:t>
            </a:r>
            <a:r>
              <a:rPr lang="en-US">
                <a:latin typeface="Arial" charset="0"/>
                <a:cs typeface="Arial" charset="0"/>
              </a:rPr>
              <a:t> class as well as the associated definitions</a:t>
            </a:r>
          </a:p>
          <a:p>
            <a:pPr lvl="1"/>
            <a:r>
              <a:rPr lang="en-US">
                <a:latin typeface="Arial" charset="0"/>
                <a:cs typeface="Arial" charset="0"/>
              </a:rPr>
              <a:t>The assumption is that this is within a single file</a:t>
            </a:r>
          </a:p>
        </p:txBody>
      </p:sp>
    </p:spTree>
    <p:extLst>
      <p:ext uri="{BB962C8B-B14F-4D97-AF65-F5344CB8AC3E}">
        <p14:creationId xmlns:p14="http://schemas.microsoft.com/office/powerpoint/2010/main" val="18298352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atin typeface="Arial" charset="0"/>
                <a:cs typeface="Arial" charset="0"/>
              </a:rPr>
              <a:t>The Complex Class</a:t>
            </a:r>
          </a:p>
        </p:txBody>
      </p:sp>
      <p:sp>
        <p:nvSpPr>
          <p:cNvPr id="47107" name="Rectangle 3"/>
          <p:cNvSpPr>
            <a:spLocks noGrp="1" noChangeArrowheads="1"/>
          </p:cNvSpPr>
          <p:nvPr>
            <p:ph type="body" idx="1"/>
          </p:nvPr>
        </p:nvSpPr>
        <p:spPr/>
        <p:txBody>
          <a:bodyPr>
            <a:normAutofit lnSpcReduction="10000"/>
          </a:bodyPr>
          <a:lstStyle/>
          <a:p>
            <a:pPr>
              <a:buFontTx/>
              <a:buNone/>
              <a:defRPr/>
            </a:pPr>
            <a:r>
              <a:rPr lang="en-US" sz="1400" dirty="0">
                <a:latin typeface="Consolas" pitchFamily="49" charset="0"/>
                <a:cs typeface="Arial" charset="0"/>
              </a:rPr>
              <a:t>#</a:t>
            </a:r>
            <a:r>
              <a:rPr lang="en-US" sz="1400" dirty="0" err="1">
                <a:latin typeface="Consolas" pitchFamily="49" charset="0"/>
                <a:cs typeface="Arial" charset="0"/>
              </a:rPr>
              <a:t>ifndef</a:t>
            </a:r>
            <a:r>
              <a:rPr lang="en-US" sz="1400" dirty="0">
                <a:latin typeface="Consolas" pitchFamily="49" charset="0"/>
                <a:cs typeface="Arial" charset="0"/>
              </a:rPr>
              <a:t> _COMPLEX_H</a:t>
            </a:r>
          </a:p>
          <a:p>
            <a:pPr>
              <a:buFontTx/>
              <a:buNone/>
              <a:defRPr/>
            </a:pPr>
            <a:r>
              <a:rPr lang="en-US" sz="1400" dirty="0">
                <a:latin typeface="Consolas" pitchFamily="49" charset="0"/>
                <a:cs typeface="Arial" charset="0"/>
              </a:rPr>
              <a:t>#define _COMPLEX_H</a:t>
            </a:r>
          </a:p>
          <a:p>
            <a:pPr>
              <a:buFontTx/>
              <a:buNone/>
              <a:defRPr/>
            </a:pPr>
            <a:r>
              <a:rPr lang="en-US" sz="1400" dirty="0">
                <a:latin typeface="Consolas" pitchFamily="49" charset="0"/>
                <a:cs typeface="Arial" charset="0"/>
              </a:rPr>
              <a:t>#include &lt;</a:t>
            </a:r>
            <a:r>
              <a:rPr lang="en-US" sz="1400" dirty="0" err="1">
                <a:latin typeface="Consolas" pitchFamily="49" charset="0"/>
                <a:cs typeface="Arial" charset="0"/>
              </a:rPr>
              <a:t>cmath</a:t>
            </a:r>
            <a:r>
              <a:rPr lang="en-US" sz="1400" dirty="0">
                <a:latin typeface="Consolas" pitchFamily="49" charset="0"/>
                <a:cs typeface="Arial" charset="0"/>
              </a:rPr>
              <a:t>&gt;</a:t>
            </a:r>
          </a:p>
          <a:p>
            <a:pPr>
              <a:buFontTx/>
              <a:buNone/>
              <a:defRPr/>
            </a:pPr>
            <a:r>
              <a:rPr lang="en-US" sz="1400" dirty="0">
                <a:latin typeface="Consolas" pitchFamily="49" charset="0"/>
                <a:cs typeface="Arial" charset="0"/>
              </a:rPr>
              <a:t>class </a:t>
            </a:r>
            <a:r>
              <a:rPr lang="en-US" sz="1400" dirty="0">
                <a:solidFill>
                  <a:srgbClr val="D20000"/>
                </a:solidFill>
                <a:latin typeface="Consolas" pitchFamily="49" charset="0"/>
                <a:cs typeface="Arial" charset="0"/>
              </a:rPr>
              <a:t>Complex</a:t>
            </a:r>
            <a:r>
              <a:rPr lang="en-US" sz="1400" dirty="0">
                <a:latin typeface="Consolas" pitchFamily="49" charset="0"/>
                <a:cs typeface="Arial" charset="0"/>
              </a:rPr>
              <a:t> {</a:t>
            </a:r>
          </a:p>
          <a:p>
            <a:pPr>
              <a:buFontTx/>
              <a:buNone/>
              <a:defRPr/>
            </a:pPr>
            <a:r>
              <a:rPr lang="en-US" sz="1400" dirty="0">
                <a:latin typeface="Consolas" pitchFamily="49" charset="0"/>
                <a:cs typeface="Arial" charset="0"/>
              </a:rPr>
              <a:t>    private:</a:t>
            </a:r>
          </a:p>
          <a:p>
            <a:pPr>
              <a:buFontTx/>
              <a:buNone/>
              <a:defRPr/>
            </a:pPr>
            <a:r>
              <a:rPr lang="en-US" sz="1400" dirty="0">
                <a:latin typeface="Consolas" pitchFamily="49" charset="0"/>
                <a:cs typeface="Arial" charset="0"/>
              </a:rPr>
              <a:t>        double re, </a:t>
            </a:r>
            <a:r>
              <a:rPr lang="en-US" sz="1400" dirty="0" err="1">
                <a:latin typeface="Consolas" pitchFamily="49" charset="0"/>
                <a:cs typeface="Arial" charset="0"/>
              </a:rPr>
              <a:t>im</a:t>
            </a:r>
            <a:r>
              <a:rPr lang="en-US" sz="1400" dirty="0">
                <a:latin typeface="Consolas" pitchFamily="49" charset="0"/>
                <a:cs typeface="Arial" charset="0"/>
              </a:rPr>
              <a:t>;</a:t>
            </a:r>
          </a:p>
          <a:p>
            <a:pPr>
              <a:buFontTx/>
              <a:buNone/>
              <a:defRPr/>
            </a:pPr>
            <a:endParaRPr lang="en-US" sz="1400" dirty="0">
              <a:latin typeface="Consolas" pitchFamily="49" charset="0"/>
              <a:cs typeface="Arial" charset="0"/>
            </a:endParaRPr>
          </a:p>
          <a:p>
            <a:pPr>
              <a:buFontTx/>
              <a:buNone/>
              <a:defRPr/>
            </a:pPr>
            <a:r>
              <a:rPr lang="en-US" sz="1400" dirty="0">
                <a:latin typeface="Consolas" pitchFamily="49" charset="0"/>
                <a:cs typeface="Arial" charset="0"/>
              </a:rPr>
              <a:t>    public:</a:t>
            </a:r>
          </a:p>
          <a:p>
            <a:pPr>
              <a:buFontTx/>
              <a:buNone/>
              <a:defRPr/>
            </a:pPr>
            <a:r>
              <a:rPr lang="en-US" sz="1400" dirty="0">
                <a:latin typeface="Consolas" pitchFamily="49" charset="0"/>
                <a:cs typeface="Arial" charset="0"/>
              </a:rPr>
              <a:t>        Complex( double = 0.0, double = 0.0 );</a:t>
            </a:r>
          </a:p>
          <a:p>
            <a:pPr>
              <a:buFontTx/>
              <a:buNone/>
              <a:defRPr/>
            </a:pPr>
            <a:endParaRPr lang="en-US" sz="1400" dirty="0">
              <a:latin typeface="Consolas" pitchFamily="49" charset="0"/>
              <a:cs typeface="Arial" charset="0"/>
            </a:endParaRPr>
          </a:p>
          <a:p>
            <a:pPr>
              <a:buFontTx/>
              <a:buNone/>
              <a:defRPr/>
            </a:pPr>
            <a:r>
              <a:rPr lang="en-US" sz="1400" dirty="0">
                <a:latin typeface="Consolas" pitchFamily="49" charset="0"/>
                <a:cs typeface="Arial" charset="0"/>
              </a:rPr>
              <a:t>        // </a:t>
            </a:r>
            <a:r>
              <a:rPr lang="en-US" sz="1400" dirty="0" err="1">
                <a:latin typeface="Consolas" pitchFamily="49" charset="0"/>
                <a:cs typeface="Arial" charset="0"/>
              </a:rPr>
              <a:t>Accessors</a:t>
            </a:r>
            <a:endParaRPr lang="en-US" sz="1400" dirty="0">
              <a:latin typeface="Consolas" pitchFamily="49" charset="0"/>
              <a:cs typeface="Arial" charset="0"/>
            </a:endParaRPr>
          </a:p>
          <a:p>
            <a:pPr>
              <a:buFontTx/>
              <a:buNone/>
              <a:defRPr/>
            </a:pPr>
            <a:r>
              <a:rPr lang="en-US" sz="1400" dirty="0">
                <a:latin typeface="Consolas" pitchFamily="49" charset="0"/>
                <a:cs typeface="Arial" charset="0"/>
              </a:rPr>
              <a:t>        double real() const;</a:t>
            </a:r>
          </a:p>
          <a:p>
            <a:pPr>
              <a:buFontTx/>
              <a:buNone/>
              <a:defRPr/>
            </a:pPr>
            <a:r>
              <a:rPr lang="en-US" sz="1400" dirty="0">
                <a:latin typeface="Consolas" pitchFamily="49" charset="0"/>
                <a:cs typeface="Arial" charset="0"/>
              </a:rPr>
              <a:t>        double </a:t>
            </a:r>
            <a:r>
              <a:rPr lang="en-US" sz="1400" dirty="0" err="1">
                <a:latin typeface="Consolas" pitchFamily="49" charset="0"/>
                <a:cs typeface="Arial" charset="0"/>
              </a:rPr>
              <a:t>imag</a:t>
            </a:r>
            <a:r>
              <a:rPr lang="en-US" sz="1400" dirty="0">
                <a:latin typeface="Consolas" pitchFamily="49" charset="0"/>
                <a:cs typeface="Arial" charset="0"/>
              </a:rPr>
              <a:t>() const;</a:t>
            </a:r>
          </a:p>
          <a:p>
            <a:pPr>
              <a:buFontTx/>
              <a:buNone/>
              <a:defRPr/>
            </a:pPr>
            <a:r>
              <a:rPr lang="en-US" sz="1400" dirty="0">
                <a:latin typeface="Consolas" pitchFamily="49" charset="0"/>
                <a:cs typeface="Arial" charset="0"/>
              </a:rPr>
              <a:t>        double abs() const;</a:t>
            </a:r>
          </a:p>
          <a:p>
            <a:pPr>
              <a:buFontTx/>
              <a:buNone/>
              <a:defRPr/>
            </a:pPr>
            <a:r>
              <a:rPr lang="en-US" sz="1400" dirty="0">
                <a:latin typeface="Consolas" pitchFamily="49" charset="0"/>
                <a:cs typeface="Arial" charset="0"/>
              </a:rPr>
              <a:t>        Complex exp() const;</a:t>
            </a:r>
          </a:p>
          <a:p>
            <a:pPr>
              <a:buFontTx/>
              <a:buNone/>
              <a:defRPr/>
            </a:pPr>
            <a:endParaRPr lang="en-US" sz="1400" dirty="0">
              <a:latin typeface="Consolas" pitchFamily="49" charset="0"/>
              <a:cs typeface="Arial" charset="0"/>
            </a:endParaRPr>
          </a:p>
          <a:p>
            <a:pPr>
              <a:buFontTx/>
              <a:buNone/>
              <a:defRPr/>
            </a:pPr>
            <a:r>
              <a:rPr lang="en-US" sz="1400" dirty="0">
                <a:latin typeface="Consolas" pitchFamily="49" charset="0"/>
                <a:cs typeface="Arial" charset="0"/>
              </a:rPr>
              <a:t>        // </a:t>
            </a:r>
            <a:r>
              <a:rPr lang="en-US" sz="1400" dirty="0" err="1">
                <a:latin typeface="Consolas" pitchFamily="49" charset="0"/>
                <a:cs typeface="Arial" charset="0"/>
              </a:rPr>
              <a:t>Mutators</a:t>
            </a:r>
            <a:endParaRPr lang="en-US" sz="1400" dirty="0">
              <a:latin typeface="Consolas" pitchFamily="49" charset="0"/>
              <a:cs typeface="Arial" charset="0"/>
            </a:endParaRPr>
          </a:p>
          <a:p>
            <a:pPr>
              <a:buFontTx/>
              <a:buNone/>
              <a:defRPr/>
            </a:pPr>
            <a:r>
              <a:rPr lang="en-US" sz="1400" dirty="0">
                <a:latin typeface="Consolas" pitchFamily="49" charset="0"/>
                <a:cs typeface="Arial" charset="0"/>
              </a:rPr>
              <a:t>        void normalize();</a:t>
            </a:r>
          </a:p>
          <a:p>
            <a:pPr>
              <a:buFontTx/>
              <a:buNone/>
              <a:defRPr/>
            </a:pPr>
            <a:r>
              <a:rPr lang="en-US" sz="1400" dirty="0">
                <a:latin typeface="Consolas" pitchFamily="49" charset="0"/>
                <a:cs typeface="Arial" charset="0"/>
              </a:rPr>
              <a:t>};</a:t>
            </a:r>
          </a:p>
        </p:txBody>
      </p:sp>
    </p:spTree>
    <p:extLst>
      <p:ext uri="{BB962C8B-B14F-4D97-AF65-F5344CB8AC3E}">
        <p14:creationId xmlns:p14="http://schemas.microsoft.com/office/powerpoint/2010/main" val="38037902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9860</TotalTime>
  <Words>9056</Words>
  <Application>Microsoft Office PowerPoint</Application>
  <PresentationFormat>On-screen Show (4:3)</PresentationFormat>
  <Paragraphs>1465</Paragraphs>
  <Slides>136</Slides>
  <Notes>132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136</vt:i4>
      </vt:variant>
    </vt:vector>
  </HeadingPairs>
  <TitlesOfParts>
    <vt:vector size="145" baseType="lpstr">
      <vt:lpstr>Gill Sans Light</vt:lpstr>
      <vt:lpstr>Arial</vt:lpstr>
      <vt:lpstr>Calibri</vt:lpstr>
      <vt:lpstr>Consolas</vt:lpstr>
      <vt:lpstr>Courier New</vt:lpstr>
      <vt:lpstr>Times</vt:lpstr>
      <vt:lpstr>Times New Roman</vt:lpstr>
      <vt:lpstr>Wingdings</vt:lpstr>
      <vt:lpstr>Custom Design</vt:lpstr>
      <vt:lpstr>Arrays declared at runtime are not stored in the heap. Instead, they are stored as part of the text and data of Binary.  Arrays are stored continuously.</vt:lpstr>
      <vt:lpstr>PowerPoint Presentation</vt:lpstr>
      <vt:lpstr>PowerPoint Presentation</vt:lpstr>
      <vt:lpstr>A Tour of C++: A Compiler and Systems Perspective  Vijay Ganesh University of Waterloo Co-Director, Waterloo.ai</vt:lpstr>
      <vt:lpstr>PowerPoint Presentation</vt:lpstr>
      <vt:lpstr>How is this introduction to C++ different from others?</vt:lpstr>
      <vt:lpstr>What is Computation?</vt:lpstr>
      <vt:lpstr>What is an Algorithm? What is a Program?</vt:lpstr>
      <vt:lpstr>Programming Languages and Abstractions</vt:lpstr>
      <vt:lpstr>Types of High-level Programming Languages</vt:lpstr>
      <vt:lpstr>Where does object-orientation fit in?</vt:lpstr>
      <vt:lpstr>What about a language’s type system?</vt:lpstr>
      <vt:lpstr>Understanding C++</vt:lpstr>
      <vt:lpstr>PowerPoint Presentation</vt:lpstr>
      <vt:lpstr>What is a compiler?</vt:lpstr>
      <vt:lpstr>The Structure (Phases) of a typical Compiler</vt:lpstr>
      <vt:lpstr>Lexical Analyzer</vt:lpstr>
      <vt:lpstr>Lexical Analysis</vt:lpstr>
      <vt:lpstr>And More Lexical Analysis</vt:lpstr>
      <vt:lpstr>Parsing</vt:lpstr>
      <vt:lpstr>Diagramming a Sentence</vt:lpstr>
      <vt:lpstr>Parsing Programs</vt:lpstr>
      <vt:lpstr>The Structure (Phases) of a Compiler</vt:lpstr>
      <vt:lpstr>Semantic Analysis</vt:lpstr>
      <vt:lpstr>Semantic Analysis in English</vt:lpstr>
      <vt:lpstr>Semantic Analysis in English</vt:lpstr>
      <vt:lpstr>Semantic Analysis in Programming</vt:lpstr>
      <vt:lpstr>More Semantic Analysis</vt:lpstr>
      <vt:lpstr>Type Checking</vt:lpstr>
      <vt:lpstr>The Structure (Phases) of a Compiler</vt:lpstr>
      <vt:lpstr>Code Optimization</vt:lpstr>
      <vt:lpstr>Optimization Example</vt:lpstr>
      <vt:lpstr>The Structure (Phases) of a Compiler</vt:lpstr>
      <vt:lpstr>Code Generation</vt:lpstr>
      <vt:lpstr>Intermediate Languages</vt:lpstr>
      <vt:lpstr>Intermediate Languages (Cont.)</vt:lpstr>
      <vt:lpstr>Compile time vs. Run time</vt:lpstr>
      <vt:lpstr>PowerPoint Presentation</vt:lpstr>
      <vt:lpstr>The C++ Preprocessor</vt:lpstr>
      <vt:lpstr>The C++ Preprocessor</vt:lpstr>
      <vt:lpstr>The C++ Preprocessor</vt:lpstr>
      <vt:lpstr>Libraries</vt:lpstr>
      <vt:lpstr>Libraries</vt:lpstr>
      <vt:lpstr>The C++ Preprocessor</vt:lpstr>
      <vt:lpstr>The C++ Preprocessor</vt:lpstr>
      <vt:lpstr>The C++ Preprocessor</vt:lpstr>
      <vt:lpstr>The C++ Preprocessor</vt:lpstr>
      <vt:lpstr>The File as the Unit of Compilation</vt:lpstr>
      <vt:lpstr>The File as the Unit of Compilation</vt:lpstr>
      <vt:lpstr>The File as the Unit of Compilation</vt:lpstr>
      <vt:lpstr>The File as the Unit of Compilation</vt:lpstr>
      <vt:lpstr>PowerPoint Presentation</vt:lpstr>
      <vt:lpstr>What Happens During Program Execution?</vt:lpstr>
      <vt:lpstr>Memory Hierarchy</vt:lpstr>
      <vt:lpstr>Linux Binaries</vt:lpstr>
      <vt:lpstr>A Process</vt:lpstr>
      <vt:lpstr>Linux process memory layout at run time</vt:lpstr>
      <vt:lpstr>PowerPoint Presentation</vt:lpstr>
      <vt:lpstr>Introduction to C++</vt:lpstr>
      <vt:lpstr>Control Statements</vt:lpstr>
      <vt:lpstr>Operators</vt:lpstr>
      <vt:lpstr>Arrays</vt:lpstr>
      <vt:lpstr>Functions</vt:lpstr>
      <vt:lpstr>PowerPoint Presentation</vt:lpstr>
      <vt:lpstr>Recursion and Computation</vt:lpstr>
      <vt:lpstr>Recursion and Computation</vt:lpstr>
      <vt:lpstr>Recursion in Languages such as C++</vt:lpstr>
      <vt:lpstr>PowerPoint Presentation</vt:lpstr>
      <vt:lpstr>Namespaces</vt:lpstr>
      <vt:lpstr>Namespaces</vt:lpstr>
      <vt:lpstr>Namespaces</vt:lpstr>
      <vt:lpstr>Namespaces</vt:lpstr>
      <vt:lpstr>Introduction to C++</vt:lpstr>
      <vt:lpstr>PowerPoint Presentation</vt:lpstr>
      <vt:lpstr>Pointers</vt:lpstr>
      <vt:lpstr>Pointers</vt:lpstr>
      <vt:lpstr>Pointers</vt:lpstr>
      <vt:lpstr>Pointers</vt:lpstr>
      <vt:lpstr>Pointers</vt:lpstr>
      <vt:lpstr>Pointers</vt:lpstr>
      <vt:lpstr>Pointers</vt:lpstr>
      <vt:lpstr>Pointers</vt:lpstr>
      <vt:lpstr>PowerPoint Presentation</vt:lpstr>
      <vt:lpstr>Memory Allocation</vt:lpstr>
      <vt:lpstr>Memory Allocation</vt:lpstr>
      <vt:lpstr>Memory Allocation</vt:lpstr>
      <vt:lpstr>Memory Allocation</vt:lpstr>
      <vt:lpstr>Memory Allocation</vt:lpstr>
      <vt:lpstr>Memory Allocation</vt:lpstr>
      <vt:lpstr>Memory Allocation</vt:lpstr>
      <vt:lpstr>PowerPoint Presentation</vt:lpstr>
      <vt:lpstr>Classes</vt:lpstr>
      <vt:lpstr>Classes</vt:lpstr>
      <vt:lpstr>Understanding Classes</vt:lpstr>
      <vt:lpstr>UML Class Diagrams</vt:lpstr>
      <vt:lpstr>UML Class Diagrams</vt:lpstr>
      <vt:lpstr>Classes</vt:lpstr>
      <vt:lpstr>The Complex Class</vt:lpstr>
      <vt:lpstr>The Complex Class</vt:lpstr>
      <vt:lpstr>The Complex Class</vt:lpstr>
      <vt:lpstr>PowerPoint Presentation</vt:lpstr>
      <vt:lpstr>PowerPoint Presentation</vt:lpstr>
      <vt:lpstr>The Complex Class</vt:lpstr>
      <vt:lpstr>The Complex Class</vt:lpstr>
      <vt:lpstr>The Complex Class</vt:lpstr>
      <vt:lpstr>Visibility</vt:lpstr>
      <vt:lpstr>Visibility</vt:lpstr>
      <vt:lpstr>Visibility</vt:lpstr>
      <vt:lpstr>Visibility</vt:lpstr>
      <vt:lpstr>Visibility</vt:lpstr>
      <vt:lpstr>Accessors and Mutators</vt:lpstr>
      <vt:lpstr>Accessors and Mutators</vt:lpstr>
      <vt:lpstr>Accessors and Mutators</vt:lpstr>
      <vt:lpstr>PowerPoint Presentation</vt:lpstr>
      <vt:lpstr>Templates</vt:lpstr>
      <vt:lpstr>Templates</vt:lpstr>
      <vt:lpstr>Function Templates</vt:lpstr>
      <vt:lpstr>Function Templates</vt:lpstr>
      <vt:lpstr>Function Templates</vt:lpstr>
      <vt:lpstr>Function Templates</vt:lpstr>
      <vt:lpstr>Function Templates</vt:lpstr>
      <vt:lpstr>Function Templates</vt:lpstr>
      <vt:lpstr>Class Templates</vt:lpstr>
      <vt:lpstr>Class Templates</vt:lpstr>
      <vt:lpstr>Class Templates</vt:lpstr>
      <vt:lpstr>Class Templates</vt:lpstr>
      <vt:lpstr>Class Templates</vt:lpstr>
      <vt:lpstr>Class Templates</vt:lpstr>
      <vt:lpstr>PowerPoint Presentation</vt:lpstr>
      <vt:lpstr>Printing</vt:lpstr>
      <vt:lpstr>Printing</vt:lpstr>
      <vt:lpstr>Printing</vt:lpstr>
      <vt:lpstr>Printing</vt:lpstr>
      <vt:lpstr>Printing</vt:lpstr>
      <vt:lpstr>Next</vt:lpstr>
      <vt:lpstr>Usage 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Wenhan Liu</cp:lastModifiedBy>
  <cp:revision>777</cp:revision>
  <dcterms:created xsi:type="dcterms:W3CDTF">2009-09-11T23:00:44Z</dcterms:created>
  <dcterms:modified xsi:type="dcterms:W3CDTF">2022-10-27T02:03:13Z</dcterms:modified>
</cp:coreProperties>
</file>